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6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89" r:id="rId34"/>
    <p:sldId id="290" r:id="rId3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3" autoAdjust="0"/>
    <p:restoredTop sz="94660"/>
  </p:normalViewPr>
  <p:slideViewPr>
    <p:cSldViewPr snapToGrid="0">
      <p:cViewPr varScale="1">
        <p:scale>
          <a:sx n="73" d="100"/>
          <a:sy n="73" d="100"/>
        </p:scale>
        <p:origin x="60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881B8C-9025-4229-B68A-208B640F99C0}" type="datetimeFigureOut">
              <a:rPr lang="en-US" smtClean="0"/>
              <a:t>12/11/2018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C0BC23-4653-4F9F-89F8-AA69A01AC3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61915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4" name="Google Shape;524;g4a43b60c89_0_5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25" name="Google Shape;525;g4a43b60c89_0_5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68778867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0" name="Google Shape;590;p3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91" name="Google Shape;591;p3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93602483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7" name="Google Shape;597;p26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98" name="Google Shape;598;p26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80403550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" name="Google Shape;604;p36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05" name="Google Shape;605;p36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95663030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1" name="Google Shape;611;p4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12" name="Google Shape;612;p4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86261315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8" name="Google Shape;618;p47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19" name="Google Shape;619;p47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39592268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5" name="Google Shape;625;g4a43b60c89_0_6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26" name="Google Shape;626;g4a43b60c89_0_6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81191223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2" name="Google Shape;632;g4a43b60c89_0_7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33" name="Google Shape;633;g4a43b60c89_0_7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86807507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9" name="Google Shape;639;p4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40" name="Google Shape;640;p4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54608711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6" name="Google Shape;646;p49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47" name="Google Shape;647;p49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80179080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3" name="Google Shape;653;p5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54" name="Google Shape;654;p50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5820976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Google Shape;213;p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4" name="Google Shape;21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6429576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0" name="Google Shape;660;p5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61" name="Google Shape;661;p5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8267641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7" name="Google Shape;667;p5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68" name="Google Shape;668;p5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565873729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4" name="Google Shape;674;g48b2690dc0_0_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75" name="Google Shape;675;g48b2690dc0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060226378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1" name="Google Shape;681;g48b2690dc0_0_35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82" name="Google Shape;682;g48b2690dc0_0_35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552689273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8" name="Google Shape;688;g48b2690dc0_0_2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89" name="Google Shape;689;g48b2690dc0_0_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268493515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5" name="Google Shape;695;g48b2690dc0_0_3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96" name="Google Shape;696;g48b2690dc0_0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047230216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2" name="Google Shape;702;g48b2690dc0_0_25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03" name="Google Shape;703;g48b2690dc0_0_25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833222516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9" name="Google Shape;709;g4a43b60c89_0_10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0" name="Google Shape;710;g4a43b60c89_0_10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33544935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" name="Google Shape;716;g48b2690dc0_0_1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7" name="Google Shape;717;g48b2690dc0_0_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819063805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5" name="Google Shape;735;g48b2690dc0_0_5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36" name="Google Shape;736;g48b2690dc0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31050032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Google Shape;219;p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0" name="Google Shape;220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919097506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2" name="Google Shape;742;g4a43b60c89_0_13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43" name="Google Shape;743;g4a43b60c89_0_13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985345504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9" name="Google Shape;749;g4a43b60c89_0_137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50" name="Google Shape;750;g4a43b60c89_0_137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089351457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6" name="Google Shape;756;g4a43b60c89_0_14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57" name="Google Shape;757;g4a43b60c89_0_14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536232268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3" name="Google Shape;763;g4a43b60c89_0_149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64" name="Google Shape;764;g4a43b60c89_0_149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716272571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0" name="Google Shape;770;g4a43b60c89_0_155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71" name="Google Shape;771;g4a43b60c89_0_155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06397282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" name="Google Shape;542;p7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43" name="Google Shape;543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50646208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9" name="Google Shape;549;p1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50" name="Google Shape;550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98680556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6" name="Google Shape;556;p3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57" name="Google Shape;557;p3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54106373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" name="Google Shape;563;p16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64" name="Google Shape;564;p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63162333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0" name="Google Shape;570;p2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71" name="Google Shape;571;p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57052583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" name="Google Shape;583;p25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84" name="Google Shape;584;p25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4063778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5465F-DB87-46B3-BDD3-8C3A10949C73}" type="datetimeFigureOut">
              <a:rPr lang="en-US" smtClean="0"/>
              <a:t>12/11/2018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A7BCA9-9999-46D2-A65E-547F3FDA42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86883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5465F-DB87-46B3-BDD3-8C3A10949C73}" type="datetimeFigureOut">
              <a:rPr lang="en-US" smtClean="0"/>
              <a:t>12/11/2018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A7BCA9-9999-46D2-A65E-547F3FDA42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02171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5465F-DB87-46B3-BDD3-8C3A10949C73}" type="datetimeFigureOut">
              <a:rPr lang="en-US" smtClean="0"/>
              <a:t>12/11/2018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A7BCA9-9999-46D2-A65E-547F3FDA42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52059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able" type="tbl">
  <p:cSld name="Title and Table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4"/>
          <p:cNvSpPr txBox="1"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4"/>
          <p:cNvSpPr>
            <a:spLocks noGrp="1"/>
          </p:cNvSpPr>
          <p:nvPr>
            <p:ph type="tbl" idx="2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916179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5465F-DB87-46B3-BDD3-8C3A10949C73}" type="datetimeFigureOut">
              <a:rPr lang="en-US" smtClean="0"/>
              <a:t>12/11/2018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A7BCA9-9999-46D2-A65E-547F3FDA42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89293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5465F-DB87-46B3-BDD3-8C3A10949C73}" type="datetimeFigureOut">
              <a:rPr lang="en-US" smtClean="0"/>
              <a:t>12/11/2018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A7BCA9-9999-46D2-A65E-547F3FDA42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108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5465F-DB87-46B3-BDD3-8C3A10949C73}" type="datetimeFigureOut">
              <a:rPr lang="en-US" smtClean="0"/>
              <a:t>12/11/2018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A7BCA9-9999-46D2-A65E-547F3FDA42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47363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5465F-DB87-46B3-BDD3-8C3A10949C73}" type="datetimeFigureOut">
              <a:rPr lang="en-US" smtClean="0"/>
              <a:t>12/11/2018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A7BCA9-9999-46D2-A65E-547F3FDA42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78368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5465F-DB87-46B3-BDD3-8C3A10949C73}" type="datetimeFigureOut">
              <a:rPr lang="en-US" smtClean="0"/>
              <a:t>12/11/2018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A7BCA9-9999-46D2-A65E-547F3FDA42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09909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5465F-DB87-46B3-BDD3-8C3A10949C73}" type="datetimeFigureOut">
              <a:rPr lang="en-US" smtClean="0"/>
              <a:t>12/11/2018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A7BCA9-9999-46D2-A65E-547F3FDA42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96983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5465F-DB87-46B3-BDD3-8C3A10949C73}" type="datetimeFigureOut">
              <a:rPr lang="en-US" smtClean="0"/>
              <a:t>12/11/2018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A7BCA9-9999-46D2-A65E-547F3FDA42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63842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5465F-DB87-46B3-BDD3-8C3A10949C73}" type="datetimeFigureOut">
              <a:rPr lang="en-US" smtClean="0"/>
              <a:t>12/11/2018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A7BCA9-9999-46D2-A65E-547F3FDA42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33807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A5465F-DB87-46B3-BDD3-8C3A10949C73}" type="datetimeFigureOut">
              <a:rPr lang="en-US" smtClean="0"/>
              <a:t>12/11/2018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A7BCA9-9999-46D2-A65E-547F3FDA42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65894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7" name="Google Shape;527;p66"/>
          <p:cNvSpPr txBox="1">
            <a:spLocks noGrp="1"/>
          </p:cNvSpPr>
          <p:nvPr>
            <p:ph type="ctrTitle"/>
          </p:nvPr>
        </p:nvSpPr>
        <p:spPr>
          <a:xfrm>
            <a:off x="1524000" y="-12"/>
            <a:ext cx="9144000" cy="238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</a:pPr>
            <a:r>
              <a:rPr lang="en-US" sz="9600" b="1" dirty="0" smtClean="0">
                <a:solidFill>
                  <a:srgbClr val="6AA84F"/>
                </a:solidFill>
              </a:rPr>
              <a:t>Grudge Ball !!!</a:t>
            </a:r>
            <a:endParaRPr sz="9600" b="1" dirty="0">
              <a:solidFill>
                <a:srgbClr val="6AA84F"/>
              </a:solidFill>
            </a:endParaRPr>
          </a:p>
        </p:txBody>
      </p:sp>
      <p:sp>
        <p:nvSpPr>
          <p:cNvPr id="528" name="Google Shape;528;p66"/>
          <p:cNvSpPr txBox="1">
            <a:spLocks noGrp="1"/>
          </p:cNvSpPr>
          <p:nvPr>
            <p:ph type="subTitle" idx="1"/>
          </p:nvPr>
        </p:nvSpPr>
        <p:spPr>
          <a:xfrm>
            <a:off x="994611" y="2479663"/>
            <a:ext cx="10475400" cy="165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en-US" sz="6000" b="1" u="sng"/>
              <a:t>Match #2: </a:t>
            </a:r>
            <a:r>
              <a:rPr lang="en-US" sz="6000" b="1"/>
              <a:t/>
            </a:r>
            <a:br>
              <a:rPr lang="en-US" sz="6000" b="1"/>
            </a:br>
            <a:r>
              <a:rPr lang="en-US" sz="6000" b="1"/>
              <a:t>Electrons</a:t>
            </a:r>
            <a:endParaRPr sz="6000" b="1"/>
          </a:p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en-US" sz="6000" b="1"/>
              <a:t>Periodic Table </a:t>
            </a:r>
            <a:endParaRPr sz="6000" b="1"/>
          </a:p>
        </p:txBody>
      </p:sp>
    </p:spTree>
    <p:extLst>
      <p:ext uri="{BB962C8B-B14F-4D97-AF65-F5344CB8AC3E}">
        <p14:creationId xmlns:p14="http://schemas.microsoft.com/office/powerpoint/2010/main" val="64884830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" name="Google Shape;593;p75"/>
          <p:cNvSpPr txBox="1">
            <a:spLocks noGrp="1"/>
          </p:cNvSpPr>
          <p:nvPr>
            <p:ph type="title"/>
          </p:nvPr>
        </p:nvSpPr>
        <p:spPr>
          <a:xfrm>
            <a:off x="0" y="0"/>
            <a:ext cx="12192000" cy="1869300"/>
          </a:xfrm>
          <a:prstGeom prst="rect">
            <a:avLst/>
          </a:prstGeom>
          <a:noFill/>
          <a:ln w="76200" cap="flat" cmpd="sng">
            <a:solidFill>
              <a:srgbClr val="93C47D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959"/>
              <a:buFont typeface="Calibri"/>
              <a:buNone/>
            </a:pPr>
            <a:r>
              <a:rPr lang="en-US" sz="6000" b="1"/>
              <a:t>How many unpaired electrons </a:t>
            </a:r>
            <a:br>
              <a:rPr lang="en-US" sz="6000" b="1"/>
            </a:br>
            <a:r>
              <a:rPr lang="en-US" sz="6000" b="1"/>
              <a:t>are in chromium?</a:t>
            </a:r>
            <a:endParaRPr sz="6000"/>
          </a:p>
        </p:txBody>
      </p:sp>
      <p:sp>
        <p:nvSpPr>
          <p:cNvPr id="594" name="Google Shape;594;p75"/>
          <p:cNvSpPr txBox="1">
            <a:spLocks noGrp="1"/>
          </p:cNvSpPr>
          <p:nvPr>
            <p:ph type="body" idx="1"/>
          </p:nvPr>
        </p:nvSpPr>
        <p:spPr>
          <a:xfrm>
            <a:off x="685800" y="2063396"/>
            <a:ext cx="10394707" cy="33111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2860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6000" b="1"/>
              <a:t>Four</a:t>
            </a:r>
            <a:endParaRPr sz="6000" b="1"/>
          </a:p>
        </p:txBody>
      </p:sp>
      <p:sp>
        <p:nvSpPr>
          <p:cNvPr id="595" name="Google Shape;595;p75"/>
          <p:cNvSpPr/>
          <p:nvPr/>
        </p:nvSpPr>
        <p:spPr>
          <a:xfrm>
            <a:off x="10904925" y="5649850"/>
            <a:ext cx="1081800" cy="1000200"/>
          </a:xfrm>
          <a:prstGeom prst="ellipse">
            <a:avLst/>
          </a:prstGeom>
          <a:solidFill>
            <a:srgbClr val="EFEFEF"/>
          </a:solidFill>
          <a:ln w="762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/>
              <a:t>7</a:t>
            </a:r>
            <a:endParaRPr sz="3600" b="1"/>
          </a:p>
        </p:txBody>
      </p:sp>
    </p:spTree>
    <p:extLst>
      <p:ext uri="{BB962C8B-B14F-4D97-AF65-F5344CB8AC3E}">
        <p14:creationId xmlns:p14="http://schemas.microsoft.com/office/powerpoint/2010/main" val="34446229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5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0" name="Google Shape;600;p76"/>
          <p:cNvSpPr txBox="1">
            <a:spLocks noGrp="1"/>
          </p:cNvSpPr>
          <p:nvPr>
            <p:ph type="title"/>
          </p:nvPr>
        </p:nvSpPr>
        <p:spPr>
          <a:xfrm>
            <a:off x="0" y="0"/>
            <a:ext cx="12192000" cy="1848900"/>
          </a:xfrm>
          <a:prstGeom prst="rect">
            <a:avLst/>
          </a:prstGeom>
          <a:noFill/>
          <a:ln w="76200" cap="flat" cmpd="sng">
            <a:solidFill>
              <a:srgbClr val="6AA84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 sz="6000" b="1"/>
              <a:t>How many orbitals in a set of each type/shape orbital?</a:t>
            </a:r>
            <a:endParaRPr sz="6000"/>
          </a:p>
        </p:txBody>
      </p:sp>
      <p:sp>
        <p:nvSpPr>
          <p:cNvPr id="601" name="Google Shape;601;p76"/>
          <p:cNvSpPr txBox="1">
            <a:spLocks noGrp="1"/>
          </p:cNvSpPr>
          <p:nvPr>
            <p:ph type="body" idx="1"/>
          </p:nvPr>
        </p:nvSpPr>
        <p:spPr>
          <a:xfrm>
            <a:off x="685800" y="2063396"/>
            <a:ext cx="10394707" cy="33111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2860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6000" b="1"/>
              <a:t>s - 1</a:t>
            </a:r>
            <a:endParaRPr sz="6000" b="1"/>
          </a:p>
          <a:p>
            <a:pPr marL="22860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6000" b="1"/>
              <a:t>p - 3</a:t>
            </a:r>
            <a:endParaRPr sz="6000" b="1"/>
          </a:p>
          <a:p>
            <a:pPr marL="22860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6000" b="1"/>
              <a:t>d - 5</a:t>
            </a:r>
            <a:endParaRPr sz="6000" b="1"/>
          </a:p>
          <a:p>
            <a:pPr marL="22860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6000" b="1"/>
              <a:t>f - 7</a:t>
            </a:r>
            <a:endParaRPr sz="6000"/>
          </a:p>
        </p:txBody>
      </p:sp>
      <p:sp>
        <p:nvSpPr>
          <p:cNvPr id="602" name="Google Shape;602;p76"/>
          <p:cNvSpPr/>
          <p:nvPr/>
        </p:nvSpPr>
        <p:spPr>
          <a:xfrm>
            <a:off x="10904925" y="5649850"/>
            <a:ext cx="1081800" cy="1000200"/>
          </a:xfrm>
          <a:prstGeom prst="ellipse">
            <a:avLst/>
          </a:prstGeom>
          <a:solidFill>
            <a:srgbClr val="EFEFEF"/>
          </a:solidFill>
          <a:ln w="762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/>
              <a:t>8</a:t>
            </a:r>
            <a:endParaRPr sz="3600" b="1"/>
          </a:p>
        </p:txBody>
      </p:sp>
    </p:spTree>
    <p:extLst>
      <p:ext uri="{BB962C8B-B14F-4D97-AF65-F5344CB8AC3E}">
        <p14:creationId xmlns:p14="http://schemas.microsoft.com/office/powerpoint/2010/main" val="9147802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6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60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/>
                                        <p:tgtEl>
                                          <p:spTgt spid="60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/>
                                        <p:tgtEl>
                                          <p:spTgt spid="60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7" name="Google Shape;607;p77"/>
          <p:cNvSpPr txBox="1">
            <a:spLocks noGrp="1"/>
          </p:cNvSpPr>
          <p:nvPr>
            <p:ph type="title"/>
          </p:nvPr>
        </p:nvSpPr>
        <p:spPr>
          <a:xfrm>
            <a:off x="-75" y="0"/>
            <a:ext cx="12192000" cy="2873700"/>
          </a:xfrm>
          <a:prstGeom prst="rect">
            <a:avLst/>
          </a:prstGeom>
          <a:noFill/>
          <a:ln w="76200" cap="flat" cmpd="sng">
            <a:solidFill>
              <a:srgbClr val="93C47D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 sz="6000" b="1"/>
              <a:t>What is the highest energy level in the element below:</a:t>
            </a:r>
            <a:br>
              <a:rPr lang="en-US" sz="6000" b="1"/>
            </a:br>
            <a:r>
              <a:rPr lang="en-US" sz="6000" b="1"/>
              <a:t>	 1s</a:t>
            </a:r>
            <a:r>
              <a:rPr lang="en-US" sz="6000" b="1" baseline="30000"/>
              <a:t>2</a:t>
            </a:r>
            <a:r>
              <a:rPr lang="en-US" sz="6000" b="1"/>
              <a:t> 2s</a:t>
            </a:r>
            <a:r>
              <a:rPr lang="en-US" sz="6000" b="1" baseline="30000"/>
              <a:t>2</a:t>
            </a:r>
            <a:r>
              <a:rPr lang="en-US" sz="6000" b="1"/>
              <a:t> 2p</a:t>
            </a:r>
            <a:r>
              <a:rPr lang="en-US" sz="6000" b="1" baseline="30000"/>
              <a:t>6</a:t>
            </a:r>
            <a:r>
              <a:rPr lang="en-US" sz="6000" b="1"/>
              <a:t> 3s</a:t>
            </a:r>
            <a:r>
              <a:rPr lang="en-US" sz="6000" b="1" baseline="30000"/>
              <a:t>2</a:t>
            </a:r>
            <a:r>
              <a:rPr lang="en-US" sz="6000" b="1"/>
              <a:t> 3p</a:t>
            </a:r>
            <a:r>
              <a:rPr lang="en-US" sz="6000" b="1" baseline="30000"/>
              <a:t>6</a:t>
            </a:r>
            <a:r>
              <a:rPr lang="en-US" sz="6000" b="1"/>
              <a:t> 4s</a:t>
            </a:r>
            <a:r>
              <a:rPr lang="en-US" sz="6000" b="1" baseline="30000"/>
              <a:t>2</a:t>
            </a:r>
            <a:r>
              <a:rPr lang="en-US" sz="6000" b="1"/>
              <a:t> 3d</a:t>
            </a:r>
            <a:r>
              <a:rPr lang="en-US" sz="6000" b="1" baseline="30000"/>
              <a:t>10</a:t>
            </a:r>
            <a:r>
              <a:rPr lang="en-US" sz="6000" b="1"/>
              <a:t> 4p</a:t>
            </a:r>
            <a:r>
              <a:rPr lang="en-US" sz="6000" b="1" baseline="30000"/>
              <a:t>6</a:t>
            </a:r>
            <a:endParaRPr sz="6000"/>
          </a:p>
        </p:txBody>
      </p:sp>
      <p:sp>
        <p:nvSpPr>
          <p:cNvPr id="608" name="Google Shape;608;p77"/>
          <p:cNvSpPr txBox="1">
            <a:spLocks noGrp="1"/>
          </p:cNvSpPr>
          <p:nvPr>
            <p:ph type="body" idx="1"/>
          </p:nvPr>
        </p:nvSpPr>
        <p:spPr>
          <a:xfrm>
            <a:off x="683625" y="3429000"/>
            <a:ext cx="10394707" cy="27583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None/>
            </a:pPr>
            <a:r>
              <a:rPr lang="en-US" sz="6000" b="1"/>
              <a:t>Fourth energy level </a:t>
            </a:r>
            <a:endParaRPr sz="6000" b="1"/>
          </a:p>
        </p:txBody>
      </p:sp>
      <p:sp>
        <p:nvSpPr>
          <p:cNvPr id="609" name="Google Shape;609;p77"/>
          <p:cNvSpPr/>
          <p:nvPr/>
        </p:nvSpPr>
        <p:spPr>
          <a:xfrm>
            <a:off x="10904925" y="5649850"/>
            <a:ext cx="1081800" cy="1000200"/>
          </a:xfrm>
          <a:prstGeom prst="ellipse">
            <a:avLst/>
          </a:prstGeom>
          <a:solidFill>
            <a:srgbClr val="EFEFEF"/>
          </a:solidFill>
          <a:ln w="762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/>
              <a:t>9</a:t>
            </a:r>
            <a:endParaRPr sz="3600" b="1"/>
          </a:p>
        </p:txBody>
      </p:sp>
    </p:spTree>
    <p:extLst>
      <p:ext uri="{BB962C8B-B14F-4D97-AF65-F5344CB8AC3E}">
        <p14:creationId xmlns:p14="http://schemas.microsoft.com/office/powerpoint/2010/main" val="42564543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6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" name="Google Shape;614;p78"/>
          <p:cNvSpPr txBox="1">
            <a:spLocks noGrp="1"/>
          </p:cNvSpPr>
          <p:nvPr>
            <p:ph type="title"/>
          </p:nvPr>
        </p:nvSpPr>
        <p:spPr>
          <a:xfrm>
            <a:off x="0" y="0"/>
            <a:ext cx="12192000" cy="2776800"/>
          </a:xfrm>
          <a:prstGeom prst="rect">
            <a:avLst/>
          </a:prstGeom>
          <a:noFill/>
          <a:ln w="76200" cap="flat" cmpd="sng">
            <a:solidFill>
              <a:srgbClr val="93C47D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959"/>
              <a:buFont typeface="Calibri"/>
              <a:buNone/>
            </a:pPr>
            <a:r>
              <a:rPr lang="en-US" sz="6000" b="1"/>
              <a:t>Which element might form a ion by losing electrons from the s and d orbitals	F, S, Li, Ti</a:t>
            </a:r>
            <a:endParaRPr sz="6000"/>
          </a:p>
        </p:txBody>
      </p:sp>
      <p:sp>
        <p:nvSpPr>
          <p:cNvPr id="615" name="Google Shape;615;p78"/>
          <p:cNvSpPr txBox="1">
            <a:spLocks noGrp="1"/>
          </p:cNvSpPr>
          <p:nvPr>
            <p:ph type="body" idx="1"/>
          </p:nvPr>
        </p:nvSpPr>
        <p:spPr>
          <a:xfrm>
            <a:off x="563350" y="3175725"/>
            <a:ext cx="10394700" cy="219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2860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6000" b="1"/>
              <a:t>Ti</a:t>
            </a:r>
            <a:endParaRPr sz="6000" b="1" baseline="30000"/>
          </a:p>
        </p:txBody>
      </p:sp>
      <p:sp>
        <p:nvSpPr>
          <p:cNvPr id="616" name="Google Shape;616;p78"/>
          <p:cNvSpPr/>
          <p:nvPr/>
        </p:nvSpPr>
        <p:spPr>
          <a:xfrm>
            <a:off x="10904925" y="5649850"/>
            <a:ext cx="1081800" cy="1000200"/>
          </a:xfrm>
          <a:prstGeom prst="ellipse">
            <a:avLst/>
          </a:prstGeom>
          <a:solidFill>
            <a:srgbClr val="EFEFEF"/>
          </a:solidFill>
          <a:ln w="762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/>
              <a:t>10</a:t>
            </a:r>
            <a:endParaRPr sz="3600" b="1"/>
          </a:p>
        </p:txBody>
      </p:sp>
    </p:spTree>
    <p:extLst>
      <p:ext uri="{BB962C8B-B14F-4D97-AF65-F5344CB8AC3E}">
        <p14:creationId xmlns:p14="http://schemas.microsoft.com/office/powerpoint/2010/main" val="16797235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6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1" name="Google Shape;621;p79"/>
          <p:cNvSpPr txBox="1">
            <a:spLocks noGrp="1"/>
          </p:cNvSpPr>
          <p:nvPr>
            <p:ph type="title"/>
          </p:nvPr>
        </p:nvSpPr>
        <p:spPr>
          <a:xfrm>
            <a:off x="0" y="0"/>
            <a:ext cx="12192000" cy="1236600"/>
          </a:xfrm>
          <a:prstGeom prst="rect">
            <a:avLst/>
          </a:prstGeom>
          <a:noFill/>
          <a:ln w="76200" cap="flat" cmpd="sng">
            <a:solidFill>
              <a:srgbClr val="93C47D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959"/>
              <a:buFont typeface="Calibri"/>
              <a:buNone/>
            </a:pPr>
            <a:r>
              <a:rPr lang="en-US" sz="6000" b="1"/>
              <a:t>What is the atomic radius?</a:t>
            </a:r>
            <a:endParaRPr sz="6000"/>
          </a:p>
        </p:txBody>
      </p:sp>
      <p:sp>
        <p:nvSpPr>
          <p:cNvPr id="622" name="Google Shape;622;p79"/>
          <p:cNvSpPr txBox="1">
            <a:spLocks noGrp="1"/>
          </p:cNvSpPr>
          <p:nvPr>
            <p:ph type="body" idx="1"/>
          </p:nvPr>
        </p:nvSpPr>
        <p:spPr>
          <a:xfrm>
            <a:off x="0" y="1808100"/>
            <a:ext cx="12192000" cy="356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2860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6000" b="1"/>
              <a:t>Measure of the distance from the center nucleus to the outer electron.</a:t>
            </a:r>
            <a:endParaRPr sz="6000"/>
          </a:p>
        </p:txBody>
      </p:sp>
      <p:sp>
        <p:nvSpPr>
          <p:cNvPr id="623" name="Google Shape;623;p79"/>
          <p:cNvSpPr/>
          <p:nvPr/>
        </p:nvSpPr>
        <p:spPr>
          <a:xfrm>
            <a:off x="10904925" y="5649850"/>
            <a:ext cx="1081800" cy="1000200"/>
          </a:xfrm>
          <a:prstGeom prst="ellipse">
            <a:avLst/>
          </a:prstGeom>
          <a:solidFill>
            <a:srgbClr val="EFEFEF"/>
          </a:solidFill>
          <a:ln w="762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/>
              <a:t>11</a:t>
            </a:r>
            <a:endParaRPr sz="3600" b="1"/>
          </a:p>
        </p:txBody>
      </p:sp>
    </p:spTree>
    <p:extLst>
      <p:ext uri="{BB962C8B-B14F-4D97-AF65-F5344CB8AC3E}">
        <p14:creationId xmlns:p14="http://schemas.microsoft.com/office/powerpoint/2010/main" val="20754932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6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8" name="Google Shape;628;p80"/>
          <p:cNvSpPr txBox="1">
            <a:spLocks noGrp="1"/>
          </p:cNvSpPr>
          <p:nvPr>
            <p:ph type="title"/>
          </p:nvPr>
        </p:nvSpPr>
        <p:spPr>
          <a:xfrm>
            <a:off x="0" y="0"/>
            <a:ext cx="12192000" cy="2889900"/>
          </a:xfrm>
          <a:prstGeom prst="rect">
            <a:avLst/>
          </a:prstGeom>
          <a:noFill/>
          <a:ln w="76200" cap="flat" cmpd="sng">
            <a:solidFill>
              <a:srgbClr val="93C47D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959"/>
              <a:buFont typeface="Calibri"/>
              <a:buNone/>
            </a:pPr>
            <a:r>
              <a:rPr lang="en-US" sz="6000" b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Atomic radius increases as you go (left or right?) and (up or down?)</a:t>
            </a:r>
            <a:endParaRPr sz="3959"/>
          </a:p>
        </p:txBody>
      </p:sp>
      <p:sp>
        <p:nvSpPr>
          <p:cNvPr id="629" name="Google Shape;629;p80"/>
          <p:cNvSpPr txBox="1">
            <a:spLocks noGrp="1"/>
          </p:cNvSpPr>
          <p:nvPr>
            <p:ph type="body" idx="1"/>
          </p:nvPr>
        </p:nvSpPr>
        <p:spPr>
          <a:xfrm>
            <a:off x="898650" y="3097098"/>
            <a:ext cx="10394700" cy="154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6000" b="1"/>
              <a:t>Left</a:t>
            </a:r>
            <a:endParaRPr sz="6000" b="1"/>
          </a:p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6000" b="1"/>
              <a:t>Down</a:t>
            </a:r>
            <a:endParaRPr sz="6000" b="1"/>
          </a:p>
        </p:txBody>
      </p:sp>
      <p:sp>
        <p:nvSpPr>
          <p:cNvPr id="630" name="Google Shape;630;p80"/>
          <p:cNvSpPr/>
          <p:nvPr/>
        </p:nvSpPr>
        <p:spPr>
          <a:xfrm>
            <a:off x="10904925" y="5649850"/>
            <a:ext cx="1081800" cy="1000200"/>
          </a:xfrm>
          <a:prstGeom prst="ellipse">
            <a:avLst/>
          </a:prstGeom>
          <a:solidFill>
            <a:srgbClr val="EFEFEF"/>
          </a:solidFill>
          <a:ln w="762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/>
              <a:t>12</a:t>
            </a:r>
            <a:endParaRPr sz="3600" b="1"/>
          </a:p>
        </p:txBody>
      </p:sp>
    </p:spTree>
    <p:extLst>
      <p:ext uri="{BB962C8B-B14F-4D97-AF65-F5344CB8AC3E}">
        <p14:creationId xmlns:p14="http://schemas.microsoft.com/office/powerpoint/2010/main" val="14351500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6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6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5" name="Google Shape;635;p81"/>
          <p:cNvSpPr txBox="1">
            <a:spLocks noGrp="1"/>
          </p:cNvSpPr>
          <p:nvPr>
            <p:ph type="body" idx="1"/>
          </p:nvPr>
        </p:nvSpPr>
        <p:spPr>
          <a:xfrm>
            <a:off x="0" y="2950975"/>
            <a:ext cx="12192000" cy="242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2860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400" b="1"/>
              <a:t>Greater effective nuclear charge  = more protons pulling electrons in closer</a:t>
            </a:r>
            <a:endParaRPr sz="4400" b="1"/>
          </a:p>
          <a:p>
            <a:pPr marL="22860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4400" b="1"/>
          </a:p>
          <a:p>
            <a:pPr marL="22860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400" b="1"/>
              <a:t>More energy levels and increased shielding cause nucleus to not pull electrons in as hard</a:t>
            </a:r>
            <a:endParaRPr sz="4400" b="1"/>
          </a:p>
        </p:txBody>
      </p:sp>
      <p:sp>
        <p:nvSpPr>
          <p:cNvPr id="636" name="Google Shape;636;p81"/>
          <p:cNvSpPr txBox="1">
            <a:spLocks noGrp="1"/>
          </p:cNvSpPr>
          <p:nvPr>
            <p:ph type="title"/>
          </p:nvPr>
        </p:nvSpPr>
        <p:spPr>
          <a:xfrm>
            <a:off x="0" y="0"/>
            <a:ext cx="12192000" cy="2726400"/>
          </a:xfrm>
          <a:prstGeom prst="rect">
            <a:avLst/>
          </a:prstGeom>
          <a:noFill/>
          <a:ln w="76200" cap="flat" cmpd="sng">
            <a:solidFill>
              <a:srgbClr val="93C47D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959"/>
              <a:buFont typeface="Calibri"/>
              <a:buNone/>
            </a:pPr>
            <a:r>
              <a:rPr lang="en-US" sz="4800" b="1"/>
              <a:t>Atomic radius decreases going right because ______________ and increases going down because _____________</a:t>
            </a:r>
            <a:endParaRPr sz="4800"/>
          </a:p>
        </p:txBody>
      </p:sp>
      <p:sp>
        <p:nvSpPr>
          <p:cNvPr id="637" name="Google Shape;637;p81"/>
          <p:cNvSpPr/>
          <p:nvPr/>
        </p:nvSpPr>
        <p:spPr>
          <a:xfrm>
            <a:off x="10904925" y="5649850"/>
            <a:ext cx="1081800" cy="1000200"/>
          </a:xfrm>
          <a:prstGeom prst="ellipse">
            <a:avLst/>
          </a:prstGeom>
          <a:solidFill>
            <a:srgbClr val="EFEFEF"/>
          </a:solidFill>
          <a:ln w="762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/>
              <a:t>13</a:t>
            </a:r>
            <a:endParaRPr sz="3600" b="1"/>
          </a:p>
        </p:txBody>
      </p:sp>
    </p:spTree>
    <p:extLst>
      <p:ext uri="{BB962C8B-B14F-4D97-AF65-F5344CB8AC3E}">
        <p14:creationId xmlns:p14="http://schemas.microsoft.com/office/powerpoint/2010/main" val="33103643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6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6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/>
                                        <p:tgtEl>
                                          <p:spTgt spid="6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2" name="Google Shape;642;p82"/>
          <p:cNvSpPr txBox="1">
            <a:spLocks noGrp="1"/>
          </p:cNvSpPr>
          <p:nvPr>
            <p:ph type="title"/>
          </p:nvPr>
        </p:nvSpPr>
        <p:spPr>
          <a:xfrm>
            <a:off x="0" y="0"/>
            <a:ext cx="12192000" cy="2834700"/>
          </a:xfrm>
          <a:prstGeom prst="rect">
            <a:avLst/>
          </a:prstGeom>
          <a:noFill/>
          <a:ln w="76200" cap="flat" cmpd="sng">
            <a:solidFill>
              <a:srgbClr val="93C47D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959"/>
              <a:buFont typeface="Calibri"/>
              <a:buNone/>
            </a:pPr>
            <a:r>
              <a:rPr lang="en-US" sz="6000" b="1"/>
              <a:t>Order these elements </a:t>
            </a:r>
            <a:br>
              <a:rPr lang="en-US" sz="6000" b="1"/>
            </a:br>
            <a:r>
              <a:rPr lang="en-US" sz="6000" b="1"/>
              <a:t>from smallest to largest?</a:t>
            </a:r>
            <a:br>
              <a:rPr lang="en-US" sz="6000" b="1"/>
            </a:br>
            <a:r>
              <a:rPr lang="en-US" sz="6000" b="1"/>
              <a:t>Se,		S,		Cl		Na</a:t>
            </a:r>
            <a:endParaRPr sz="3959"/>
          </a:p>
        </p:txBody>
      </p:sp>
      <p:sp>
        <p:nvSpPr>
          <p:cNvPr id="643" name="Google Shape;643;p82"/>
          <p:cNvSpPr txBox="1">
            <a:spLocks noGrp="1"/>
          </p:cNvSpPr>
          <p:nvPr>
            <p:ph type="body" idx="1"/>
          </p:nvPr>
        </p:nvSpPr>
        <p:spPr>
          <a:xfrm>
            <a:off x="685800" y="3186853"/>
            <a:ext cx="10394700" cy="21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2860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6000" b="1"/>
              <a:t>Cl, S, Se, Na</a:t>
            </a:r>
            <a:endParaRPr sz="6000"/>
          </a:p>
        </p:txBody>
      </p:sp>
      <p:sp>
        <p:nvSpPr>
          <p:cNvPr id="644" name="Google Shape;644;p82"/>
          <p:cNvSpPr/>
          <p:nvPr/>
        </p:nvSpPr>
        <p:spPr>
          <a:xfrm>
            <a:off x="10904925" y="5649850"/>
            <a:ext cx="1081800" cy="1000200"/>
          </a:xfrm>
          <a:prstGeom prst="ellipse">
            <a:avLst/>
          </a:prstGeom>
          <a:solidFill>
            <a:srgbClr val="EFEFEF"/>
          </a:solidFill>
          <a:ln w="762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/>
              <a:t>14</a:t>
            </a:r>
            <a:endParaRPr sz="3600" b="1"/>
          </a:p>
        </p:txBody>
      </p:sp>
    </p:spTree>
    <p:extLst>
      <p:ext uri="{BB962C8B-B14F-4D97-AF65-F5344CB8AC3E}">
        <p14:creationId xmlns:p14="http://schemas.microsoft.com/office/powerpoint/2010/main" val="9107720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6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9" name="Google Shape;649;p83"/>
          <p:cNvSpPr txBox="1">
            <a:spLocks noGrp="1"/>
          </p:cNvSpPr>
          <p:nvPr>
            <p:ph type="title"/>
          </p:nvPr>
        </p:nvSpPr>
        <p:spPr>
          <a:xfrm>
            <a:off x="0" y="0"/>
            <a:ext cx="12192000" cy="2613600"/>
          </a:xfrm>
          <a:prstGeom prst="rect">
            <a:avLst/>
          </a:prstGeom>
          <a:noFill/>
          <a:ln w="76200" cap="flat" cmpd="sng">
            <a:solidFill>
              <a:srgbClr val="93C47D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959"/>
              <a:buFont typeface="Calibri"/>
              <a:buNone/>
            </a:pPr>
            <a:r>
              <a:rPr lang="en-US" sz="6000" b="1"/>
              <a:t>Of the elements in the alkaline earth metals which has the highest electronegativity</a:t>
            </a:r>
            <a:endParaRPr sz="6000"/>
          </a:p>
        </p:txBody>
      </p:sp>
      <p:sp>
        <p:nvSpPr>
          <p:cNvPr id="650" name="Google Shape;650;p83"/>
          <p:cNvSpPr txBox="1">
            <a:spLocks noGrp="1"/>
          </p:cNvSpPr>
          <p:nvPr>
            <p:ph type="body" idx="1"/>
          </p:nvPr>
        </p:nvSpPr>
        <p:spPr>
          <a:xfrm>
            <a:off x="685800" y="2947424"/>
            <a:ext cx="10394700" cy="2427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6000" b="1"/>
              <a:t>Beryllium</a:t>
            </a:r>
            <a:endParaRPr sz="6000"/>
          </a:p>
        </p:txBody>
      </p:sp>
      <p:sp>
        <p:nvSpPr>
          <p:cNvPr id="651" name="Google Shape;651;p83"/>
          <p:cNvSpPr/>
          <p:nvPr/>
        </p:nvSpPr>
        <p:spPr>
          <a:xfrm>
            <a:off x="10904925" y="5649850"/>
            <a:ext cx="1081800" cy="1000200"/>
          </a:xfrm>
          <a:prstGeom prst="ellipse">
            <a:avLst/>
          </a:prstGeom>
          <a:solidFill>
            <a:srgbClr val="EFEFEF"/>
          </a:solidFill>
          <a:ln w="762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/>
              <a:t>15</a:t>
            </a:r>
            <a:endParaRPr sz="3600" b="1"/>
          </a:p>
        </p:txBody>
      </p:sp>
    </p:spTree>
    <p:extLst>
      <p:ext uri="{BB962C8B-B14F-4D97-AF65-F5344CB8AC3E}">
        <p14:creationId xmlns:p14="http://schemas.microsoft.com/office/powerpoint/2010/main" val="38569928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6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6" name="Google Shape;656;p84"/>
          <p:cNvSpPr txBox="1">
            <a:spLocks noGrp="1"/>
          </p:cNvSpPr>
          <p:nvPr>
            <p:ph type="title"/>
          </p:nvPr>
        </p:nvSpPr>
        <p:spPr>
          <a:xfrm>
            <a:off x="0" y="0"/>
            <a:ext cx="12192000" cy="2236500"/>
          </a:xfrm>
          <a:prstGeom prst="rect">
            <a:avLst/>
          </a:prstGeom>
          <a:noFill/>
          <a:ln w="76200" cap="flat" cmpd="sng">
            <a:solidFill>
              <a:srgbClr val="93C47D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959"/>
              <a:buFont typeface="Calibri"/>
              <a:buNone/>
            </a:pPr>
            <a:r>
              <a:rPr lang="en-US" sz="6000" b="1"/>
              <a:t>Why does it take less energy to remove e- as you go down a group?</a:t>
            </a:r>
            <a:endParaRPr sz="3959"/>
          </a:p>
        </p:txBody>
      </p:sp>
      <p:sp>
        <p:nvSpPr>
          <p:cNvPr id="657" name="Google Shape;657;p84"/>
          <p:cNvSpPr txBox="1">
            <a:spLocks noGrp="1"/>
          </p:cNvSpPr>
          <p:nvPr>
            <p:ph type="body" idx="1"/>
          </p:nvPr>
        </p:nvSpPr>
        <p:spPr>
          <a:xfrm>
            <a:off x="326750" y="2583575"/>
            <a:ext cx="11368800" cy="279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2860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800" b="1"/>
              <a:t>More energy levels, so electron is further from the nucleus, and more shielding which means the nucleus isn’t able to attract as well.</a:t>
            </a:r>
            <a:endParaRPr sz="4800"/>
          </a:p>
        </p:txBody>
      </p:sp>
      <p:sp>
        <p:nvSpPr>
          <p:cNvPr id="658" name="Google Shape;658;p84"/>
          <p:cNvSpPr/>
          <p:nvPr/>
        </p:nvSpPr>
        <p:spPr>
          <a:xfrm>
            <a:off x="10904925" y="5649850"/>
            <a:ext cx="1081800" cy="1000200"/>
          </a:xfrm>
          <a:prstGeom prst="ellipse">
            <a:avLst/>
          </a:prstGeom>
          <a:solidFill>
            <a:srgbClr val="EFEFEF"/>
          </a:solidFill>
          <a:ln w="762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/>
              <a:t>16</a:t>
            </a:r>
            <a:endParaRPr sz="3600" b="1"/>
          </a:p>
        </p:txBody>
      </p:sp>
    </p:spTree>
    <p:extLst>
      <p:ext uri="{BB962C8B-B14F-4D97-AF65-F5344CB8AC3E}">
        <p14:creationId xmlns:p14="http://schemas.microsoft.com/office/powerpoint/2010/main" val="1745087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6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Google Shape;216;p33"/>
          <p:cNvSpPr txBox="1">
            <a:spLocks noGrp="1"/>
          </p:cNvSpPr>
          <p:nvPr>
            <p:ph type="title"/>
          </p:nvPr>
        </p:nvSpPr>
        <p:spPr>
          <a:xfrm>
            <a:off x="559500" y="2528550"/>
            <a:ext cx="11229900" cy="478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685800" lvl="0" indent="-6858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US" sz="3600" b="1" u="sng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Each team gets 10Xs</a:t>
            </a:r>
            <a:endParaRPr sz="3600" b="1">
              <a:latin typeface="Arial"/>
              <a:ea typeface="Arial"/>
              <a:cs typeface="Arial"/>
              <a:sym typeface="Arial"/>
            </a:endParaRPr>
          </a:p>
          <a:p>
            <a:pPr marL="685800" lvl="0" indent="-6858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US" sz="3600" b="1">
                <a:latin typeface="Arial"/>
                <a:ea typeface="Arial"/>
                <a:cs typeface="Arial"/>
                <a:sym typeface="Arial"/>
              </a:rPr>
              <a:t>- </a:t>
            </a:r>
            <a:r>
              <a:rPr lang="en-US"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Teams will take a turn answering a review </a:t>
            </a:r>
            <a:r>
              <a:rPr lang="en-US" sz="3600" b="1">
                <a:latin typeface="Arial"/>
                <a:ea typeface="Arial"/>
                <a:cs typeface="Arial"/>
                <a:sym typeface="Arial"/>
              </a:rPr>
              <a:t>Q</a:t>
            </a:r>
            <a:endParaRPr sz="3600" b="1">
              <a:latin typeface="Arial"/>
              <a:ea typeface="Arial"/>
              <a:cs typeface="Arial"/>
              <a:sym typeface="Arial"/>
            </a:endParaRPr>
          </a:p>
          <a:p>
            <a:pPr marL="685800" lvl="0" indent="-6858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US" sz="3600" b="1">
                <a:latin typeface="Arial"/>
                <a:ea typeface="Arial"/>
                <a:cs typeface="Arial"/>
                <a:sym typeface="Arial"/>
              </a:rPr>
              <a:t>- </a:t>
            </a:r>
            <a:r>
              <a:rPr lang="en-US"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Correct answer</a:t>
            </a:r>
            <a:r>
              <a:rPr lang="en-US" sz="3600" b="1">
                <a:latin typeface="Arial"/>
                <a:ea typeface="Arial"/>
                <a:cs typeface="Arial"/>
                <a:sym typeface="Arial"/>
              </a:rPr>
              <a:t> </a:t>
            </a:r>
            <a:br>
              <a:rPr lang="en-US" sz="3600" b="1">
                <a:latin typeface="Arial"/>
                <a:ea typeface="Arial"/>
                <a:cs typeface="Arial"/>
                <a:sym typeface="Arial"/>
              </a:rPr>
            </a:br>
            <a:r>
              <a:rPr lang="en-US" sz="3600" b="1">
                <a:latin typeface="Arial"/>
                <a:ea typeface="Arial"/>
                <a:cs typeface="Arial"/>
                <a:sym typeface="Arial"/>
              </a:rPr>
              <a:t>= </a:t>
            </a:r>
            <a:r>
              <a:rPr lang="en-US"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2Xs to take from any team (splitting is ok) </a:t>
            </a:r>
            <a:br>
              <a:rPr lang="en-US"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n-US"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and a shot at the hoop. </a:t>
            </a:r>
            <a:br>
              <a:rPr lang="en-US"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n-US" sz="3600" b="1">
                <a:latin typeface="Arial"/>
                <a:ea typeface="Arial"/>
                <a:cs typeface="Arial"/>
                <a:sym typeface="Arial"/>
              </a:rPr>
              <a:t/>
            </a:r>
            <a:br>
              <a:rPr lang="en-US" sz="3600" b="1">
                <a:latin typeface="Arial"/>
                <a:ea typeface="Arial"/>
                <a:cs typeface="Arial"/>
                <a:sym typeface="Arial"/>
              </a:rPr>
            </a:br>
            <a:r>
              <a:rPr lang="en-US" sz="3600" b="1" u="sng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Successful shot from the:</a:t>
            </a:r>
            <a:br>
              <a:rPr lang="en-US" sz="3600" b="1" u="sng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n-US" sz="32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2 point line = +2X (4 total)</a:t>
            </a:r>
            <a:br>
              <a:rPr lang="en-US" sz="32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n-US" sz="32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3 point line = +3X (5 total)</a:t>
            </a:r>
            <a:br>
              <a:rPr lang="en-US" sz="32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n-US" sz="8000" b="1">
                <a:solidFill>
                  <a:schemeClr val="dk1"/>
                </a:solidFill>
              </a:rPr>
              <a:t/>
            </a:r>
            <a:br>
              <a:rPr lang="en-US" sz="8000" b="1">
                <a:solidFill>
                  <a:schemeClr val="dk1"/>
                </a:solidFill>
              </a:rPr>
            </a:br>
            <a:endParaRPr sz="8000"/>
          </a:p>
        </p:txBody>
      </p:sp>
      <p:sp>
        <p:nvSpPr>
          <p:cNvPr id="217" name="Google Shape;217;p33"/>
          <p:cNvSpPr txBox="1"/>
          <p:nvPr/>
        </p:nvSpPr>
        <p:spPr>
          <a:xfrm>
            <a:off x="1023500" y="249252"/>
            <a:ext cx="10396800" cy="953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0"/>
              <a:buFont typeface="Calibri"/>
              <a:buNone/>
            </a:pPr>
            <a:r>
              <a:rPr lang="en-US" sz="6000" b="1" i="0" u="none" strike="noStrike" cap="none" dirty="0">
                <a:solidFill>
                  <a:schemeClr val="accent6"/>
                </a:solidFill>
                <a:latin typeface="Calibri"/>
                <a:ea typeface="Calibri"/>
                <a:cs typeface="Calibri"/>
                <a:sym typeface="Calibri"/>
              </a:rPr>
              <a:t>GRUDGE BALL RULES</a:t>
            </a:r>
            <a:endParaRPr sz="6600" b="1" i="0" u="none" strike="noStrike" cap="none" dirty="0">
              <a:solidFill>
                <a:schemeClr val="accent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4844177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3" name="Google Shape;663;p85"/>
          <p:cNvSpPr txBox="1">
            <a:spLocks noGrp="1"/>
          </p:cNvSpPr>
          <p:nvPr>
            <p:ph type="title"/>
          </p:nvPr>
        </p:nvSpPr>
        <p:spPr>
          <a:xfrm>
            <a:off x="0" y="-1"/>
            <a:ext cx="12192000" cy="1950900"/>
          </a:xfrm>
          <a:prstGeom prst="rect">
            <a:avLst/>
          </a:prstGeom>
          <a:noFill/>
          <a:ln w="76200" cap="flat" cmpd="sng">
            <a:solidFill>
              <a:srgbClr val="93C47D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 sz="6000" b="1"/>
              <a:t>Describe the trend for </a:t>
            </a:r>
            <a:br>
              <a:rPr lang="en-US" sz="6000" b="1"/>
            </a:br>
            <a:r>
              <a:rPr lang="en-US" sz="6000" b="1"/>
              <a:t>reactivity of halogens.</a:t>
            </a:r>
            <a:endParaRPr sz="6000" b="1"/>
          </a:p>
        </p:txBody>
      </p:sp>
      <p:sp>
        <p:nvSpPr>
          <p:cNvPr id="664" name="Google Shape;664;p85"/>
          <p:cNvSpPr txBox="1"/>
          <p:nvPr/>
        </p:nvSpPr>
        <p:spPr>
          <a:xfrm>
            <a:off x="685800" y="2063396"/>
            <a:ext cx="10394707" cy="33111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60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Reactivity increases as you move UP the periodic table. </a:t>
            </a:r>
            <a:endParaRPr sz="6000"/>
          </a:p>
        </p:txBody>
      </p:sp>
      <p:sp>
        <p:nvSpPr>
          <p:cNvPr id="665" name="Google Shape;665;p85"/>
          <p:cNvSpPr/>
          <p:nvPr/>
        </p:nvSpPr>
        <p:spPr>
          <a:xfrm>
            <a:off x="10904925" y="5649850"/>
            <a:ext cx="1081800" cy="1000200"/>
          </a:xfrm>
          <a:prstGeom prst="ellipse">
            <a:avLst/>
          </a:prstGeom>
          <a:solidFill>
            <a:srgbClr val="EFEFEF"/>
          </a:solidFill>
          <a:ln w="762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/>
              <a:t>17</a:t>
            </a:r>
            <a:endParaRPr sz="3600" b="1"/>
          </a:p>
        </p:txBody>
      </p:sp>
    </p:spTree>
    <p:extLst>
      <p:ext uri="{BB962C8B-B14F-4D97-AF65-F5344CB8AC3E}">
        <p14:creationId xmlns:p14="http://schemas.microsoft.com/office/powerpoint/2010/main" val="13656808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6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0" name="Google Shape;670;p86"/>
          <p:cNvSpPr txBox="1">
            <a:spLocks noGrp="1"/>
          </p:cNvSpPr>
          <p:nvPr>
            <p:ph type="title"/>
          </p:nvPr>
        </p:nvSpPr>
        <p:spPr>
          <a:xfrm>
            <a:off x="150" y="0"/>
            <a:ext cx="12192000" cy="3236700"/>
          </a:xfrm>
          <a:prstGeom prst="rect">
            <a:avLst/>
          </a:prstGeom>
          <a:noFill/>
          <a:ln w="76200" cap="flat" cmpd="sng">
            <a:solidFill>
              <a:srgbClr val="93C47D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959"/>
              <a:buFont typeface="Calibri"/>
              <a:buNone/>
            </a:pPr>
            <a:r>
              <a:rPr lang="en-US" sz="6000" b="1"/>
              <a:t>What is the </a:t>
            </a:r>
            <a:r>
              <a:rPr lang="en-US" sz="6000" b="1" u="sng"/>
              <a:t>sum</a:t>
            </a:r>
            <a:r>
              <a:rPr lang="en-US" sz="6000" b="1"/>
              <a:t> of the charges from the atoms below when they are ions? Calcium, nitrogen, and strontium</a:t>
            </a:r>
            <a:endParaRPr sz="6000" b="1"/>
          </a:p>
        </p:txBody>
      </p:sp>
      <p:sp>
        <p:nvSpPr>
          <p:cNvPr id="671" name="Google Shape;671;p86"/>
          <p:cNvSpPr txBox="1"/>
          <p:nvPr/>
        </p:nvSpPr>
        <p:spPr>
          <a:xfrm>
            <a:off x="685800" y="3522592"/>
            <a:ext cx="10394700" cy="235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</a:pPr>
            <a:r>
              <a:rPr lang="en-US" sz="60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</a:t>
            </a:r>
            <a:endParaRPr sz="6000" b="1"/>
          </a:p>
          <a:p>
            <a:pPr marL="0" marR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</a:pPr>
            <a:r>
              <a:rPr lang="en-US" sz="60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/>
            </a:r>
            <a:br>
              <a:rPr lang="en-US" sz="60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US" sz="60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2+(-3)+2 =1</a:t>
            </a:r>
            <a:endParaRPr sz="6000" b="1"/>
          </a:p>
        </p:txBody>
      </p:sp>
      <p:sp>
        <p:nvSpPr>
          <p:cNvPr id="672" name="Google Shape;672;p86"/>
          <p:cNvSpPr/>
          <p:nvPr/>
        </p:nvSpPr>
        <p:spPr>
          <a:xfrm>
            <a:off x="10904925" y="5649850"/>
            <a:ext cx="1081800" cy="1000200"/>
          </a:xfrm>
          <a:prstGeom prst="ellipse">
            <a:avLst/>
          </a:prstGeom>
          <a:solidFill>
            <a:srgbClr val="EFEFEF"/>
          </a:solidFill>
          <a:ln w="762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/>
              <a:t>18</a:t>
            </a:r>
            <a:endParaRPr sz="3600" b="1"/>
          </a:p>
        </p:txBody>
      </p:sp>
    </p:spTree>
    <p:extLst>
      <p:ext uri="{BB962C8B-B14F-4D97-AF65-F5344CB8AC3E}">
        <p14:creationId xmlns:p14="http://schemas.microsoft.com/office/powerpoint/2010/main" val="12723693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6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6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7" name="Google Shape;677;p87"/>
          <p:cNvSpPr txBox="1">
            <a:spLocks noGrp="1"/>
          </p:cNvSpPr>
          <p:nvPr>
            <p:ph type="title"/>
          </p:nvPr>
        </p:nvSpPr>
        <p:spPr>
          <a:xfrm>
            <a:off x="0" y="0"/>
            <a:ext cx="12192000" cy="2073300"/>
          </a:xfrm>
          <a:prstGeom prst="rect">
            <a:avLst/>
          </a:prstGeom>
          <a:noFill/>
          <a:ln w="76200" cap="flat" cmpd="sng">
            <a:solidFill>
              <a:srgbClr val="93C47D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 sz="6000" b="1"/>
              <a:t>How many electrons are in a </a:t>
            </a:r>
            <a:br>
              <a:rPr lang="en-US" sz="6000" b="1"/>
            </a:br>
            <a:r>
              <a:rPr lang="en-US" sz="6000" b="1"/>
              <a:t>set of p orbitals?</a:t>
            </a:r>
            <a:endParaRPr sz="6000" b="1" baseline="-25000"/>
          </a:p>
        </p:txBody>
      </p:sp>
      <p:sp>
        <p:nvSpPr>
          <p:cNvPr id="678" name="Google Shape;678;p87"/>
          <p:cNvSpPr txBox="1"/>
          <p:nvPr/>
        </p:nvSpPr>
        <p:spPr>
          <a:xfrm>
            <a:off x="685800" y="2318349"/>
            <a:ext cx="10394700" cy="3563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</a:pPr>
            <a:r>
              <a:rPr lang="en-US" sz="60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6 electrons  </a:t>
            </a:r>
            <a:endParaRPr sz="60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79" name="Google Shape;679;p87"/>
          <p:cNvSpPr/>
          <p:nvPr/>
        </p:nvSpPr>
        <p:spPr>
          <a:xfrm>
            <a:off x="10904925" y="5649850"/>
            <a:ext cx="1081800" cy="1000200"/>
          </a:xfrm>
          <a:prstGeom prst="ellipse">
            <a:avLst/>
          </a:prstGeom>
          <a:solidFill>
            <a:srgbClr val="EFEFEF"/>
          </a:solidFill>
          <a:ln w="762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/>
              <a:t>19</a:t>
            </a:r>
            <a:endParaRPr sz="3600" b="1"/>
          </a:p>
        </p:txBody>
      </p:sp>
    </p:spTree>
    <p:extLst>
      <p:ext uri="{BB962C8B-B14F-4D97-AF65-F5344CB8AC3E}">
        <p14:creationId xmlns:p14="http://schemas.microsoft.com/office/powerpoint/2010/main" val="14309682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6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4" name="Google Shape;684;p88"/>
          <p:cNvSpPr txBox="1">
            <a:spLocks noGrp="1"/>
          </p:cNvSpPr>
          <p:nvPr>
            <p:ph type="title"/>
          </p:nvPr>
        </p:nvSpPr>
        <p:spPr>
          <a:xfrm>
            <a:off x="150" y="0"/>
            <a:ext cx="12192000" cy="2821200"/>
          </a:xfrm>
          <a:prstGeom prst="rect">
            <a:avLst/>
          </a:prstGeom>
          <a:noFill/>
          <a:ln w="76200" cap="flat" cmpd="sng">
            <a:solidFill>
              <a:srgbClr val="93C47D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 sz="6000" b="1"/>
              <a:t>What is the term for the ability of metals to be pounded and </a:t>
            </a:r>
            <a:br>
              <a:rPr lang="en-US" sz="6000" b="1"/>
            </a:br>
            <a:r>
              <a:rPr lang="en-US" sz="6000" b="1"/>
              <a:t>shaped into sheets?</a:t>
            </a:r>
            <a:endParaRPr sz="6000" b="1" baseline="-25000"/>
          </a:p>
        </p:txBody>
      </p:sp>
      <p:sp>
        <p:nvSpPr>
          <p:cNvPr id="685" name="Google Shape;685;p88"/>
          <p:cNvSpPr txBox="1"/>
          <p:nvPr/>
        </p:nvSpPr>
        <p:spPr>
          <a:xfrm>
            <a:off x="685799" y="3144253"/>
            <a:ext cx="10394700" cy="273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</a:pPr>
            <a:r>
              <a:rPr lang="en-US" sz="60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malleability  </a:t>
            </a:r>
            <a:endParaRPr sz="60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86" name="Google Shape;686;p88"/>
          <p:cNvSpPr/>
          <p:nvPr/>
        </p:nvSpPr>
        <p:spPr>
          <a:xfrm>
            <a:off x="10904925" y="5649850"/>
            <a:ext cx="1081800" cy="1000200"/>
          </a:xfrm>
          <a:prstGeom prst="ellipse">
            <a:avLst/>
          </a:prstGeom>
          <a:solidFill>
            <a:srgbClr val="EFEFEF"/>
          </a:solidFill>
          <a:ln w="762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/>
              <a:t>20</a:t>
            </a:r>
            <a:endParaRPr sz="3600" b="1"/>
          </a:p>
        </p:txBody>
      </p:sp>
    </p:spTree>
    <p:extLst>
      <p:ext uri="{BB962C8B-B14F-4D97-AF65-F5344CB8AC3E}">
        <p14:creationId xmlns:p14="http://schemas.microsoft.com/office/powerpoint/2010/main" val="29061560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6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1" name="Google Shape;691;p89"/>
          <p:cNvSpPr txBox="1">
            <a:spLocks noGrp="1"/>
          </p:cNvSpPr>
          <p:nvPr>
            <p:ph type="title"/>
          </p:nvPr>
        </p:nvSpPr>
        <p:spPr>
          <a:xfrm>
            <a:off x="150" y="0"/>
            <a:ext cx="12192000" cy="1783800"/>
          </a:xfrm>
          <a:prstGeom prst="rect">
            <a:avLst/>
          </a:prstGeom>
          <a:noFill/>
          <a:ln w="76200" cap="flat" cmpd="sng">
            <a:solidFill>
              <a:srgbClr val="93C47D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 sz="6000" b="1"/>
              <a:t>What is the definition of </a:t>
            </a:r>
            <a:br>
              <a:rPr lang="en-US" sz="6000" b="1"/>
            </a:br>
            <a:r>
              <a:rPr lang="en-US" sz="6000" b="1"/>
              <a:t>ionization energy?</a:t>
            </a:r>
            <a:endParaRPr sz="6000" b="1" baseline="-25000"/>
          </a:p>
        </p:txBody>
      </p:sp>
      <p:sp>
        <p:nvSpPr>
          <p:cNvPr id="692" name="Google Shape;692;p89"/>
          <p:cNvSpPr txBox="1"/>
          <p:nvPr/>
        </p:nvSpPr>
        <p:spPr>
          <a:xfrm>
            <a:off x="685800" y="2337024"/>
            <a:ext cx="10394700" cy="354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</a:pPr>
            <a:r>
              <a:rPr lang="en-US" sz="60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 amount of energy needed to remove one electron from a neutral atom.  </a:t>
            </a:r>
            <a:endParaRPr sz="60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93" name="Google Shape;693;p89"/>
          <p:cNvSpPr/>
          <p:nvPr/>
        </p:nvSpPr>
        <p:spPr>
          <a:xfrm>
            <a:off x="10904925" y="5649850"/>
            <a:ext cx="1081800" cy="1000200"/>
          </a:xfrm>
          <a:prstGeom prst="ellipse">
            <a:avLst/>
          </a:prstGeom>
          <a:solidFill>
            <a:srgbClr val="EFEFEF"/>
          </a:solidFill>
          <a:ln w="762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/>
              <a:t>21</a:t>
            </a:r>
            <a:endParaRPr sz="3600" b="1"/>
          </a:p>
        </p:txBody>
      </p:sp>
    </p:spTree>
    <p:extLst>
      <p:ext uri="{BB962C8B-B14F-4D97-AF65-F5344CB8AC3E}">
        <p14:creationId xmlns:p14="http://schemas.microsoft.com/office/powerpoint/2010/main" val="19579636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6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8" name="Google Shape;698;p90"/>
          <p:cNvSpPr txBox="1">
            <a:spLocks noGrp="1"/>
          </p:cNvSpPr>
          <p:nvPr>
            <p:ph type="title"/>
          </p:nvPr>
        </p:nvSpPr>
        <p:spPr>
          <a:xfrm>
            <a:off x="150" y="0"/>
            <a:ext cx="12192000" cy="2897400"/>
          </a:xfrm>
          <a:prstGeom prst="rect">
            <a:avLst/>
          </a:prstGeom>
          <a:noFill/>
          <a:ln w="76200" cap="flat" cmpd="sng">
            <a:solidFill>
              <a:srgbClr val="93C47D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 sz="4800" b="1"/>
              <a:t>Predict the ions of the following atoms and then rank the ions </a:t>
            </a:r>
            <a:br>
              <a:rPr lang="en-US" sz="4800" b="1"/>
            </a:br>
            <a:r>
              <a:rPr lang="en-US" sz="4800" b="1"/>
              <a:t>from smallest to largest radius</a:t>
            </a:r>
            <a:endParaRPr sz="4800" b="1"/>
          </a:p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 sz="4800" b="1"/>
              <a:t>S , P , Cl , Ca , K</a:t>
            </a:r>
            <a:endParaRPr sz="4800" b="1"/>
          </a:p>
        </p:txBody>
      </p:sp>
      <p:sp>
        <p:nvSpPr>
          <p:cNvPr id="699" name="Google Shape;699;p90"/>
          <p:cNvSpPr txBox="1"/>
          <p:nvPr/>
        </p:nvSpPr>
        <p:spPr>
          <a:xfrm>
            <a:off x="685799" y="3144253"/>
            <a:ext cx="10394700" cy="273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</a:pPr>
            <a:r>
              <a:rPr lang="en-US"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sz="4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</a:pPr>
            <a:r>
              <a:rPr lang="en-US" sz="60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K</a:t>
            </a:r>
            <a:r>
              <a:rPr lang="en-US" sz="6000" b="1" baseline="30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+</a:t>
            </a:r>
            <a:r>
              <a:rPr lang="en-US" sz="60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&gt; Ca</a:t>
            </a:r>
            <a:r>
              <a:rPr lang="en-US" sz="6000" b="1" baseline="30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2+</a:t>
            </a:r>
            <a:r>
              <a:rPr lang="en-US" sz="60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&gt; Cl</a:t>
            </a:r>
            <a:r>
              <a:rPr lang="en-US" sz="6000" b="1" baseline="30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-</a:t>
            </a:r>
            <a:r>
              <a:rPr lang="en-US" sz="60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&gt; S</a:t>
            </a:r>
            <a:r>
              <a:rPr lang="en-US" sz="6000" b="1" baseline="30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2-</a:t>
            </a:r>
            <a:r>
              <a:rPr lang="en-US" sz="60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&gt; P</a:t>
            </a:r>
            <a:r>
              <a:rPr lang="en-US" sz="6000" b="1" baseline="30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3-</a:t>
            </a:r>
            <a:endParaRPr sz="60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00" name="Google Shape;700;p90"/>
          <p:cNvSpPr/>
          <p:nvPr/>
        </p:nvSpPr>
        <p:spPr>
          <a:xfrm>
            <a:off x="10904925" y="5649850"/>
            <a:ext cx="1081800" cy="1000200"/>
          </a:xfrm>
          <a:prstGeom prst="ellipse">
            <a:avLst/>
          </a:prstGeom>
          <a:solidFill>
            <a:srgbClr val="EFEFEF"/>
          </a:solidFill>
          <a:ln w="762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/>
              <a:t>22</a:t>
            </a:r>
            <a:endParaRPr sz="3600" b="1"/>
          </a:p>
        </p:txBody>
      </p:sp>
    </p:spTree>
    <p:extLst>
      <p:ext uri="{BB962C8B-B14F-4D97-AF65-F5344CB8AC3E}">
        <p14:creationId xmlns:p14="http://schemas.microsoft.com/office/powerpoint/2010/main" val="6542219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5" name="Google Shape;705;p91"/>
          <p:cNvSpPr txBox="1">
            <a:spLocks noGrp="1"/>
          </p:cNvSpPr>
          <p:nvPr>
            <p:ph type="title"/>
          </p:nvPr>
        </p:nvSpPr>
        <p:spPr>
          <a:xfrm>
            <a:off x="150" y="0"/>
            <a:ext cx="12192000" cy="2737800"/>
          </a:xfrm>
          <a:prstGeom prst="rect">
            <a:avLst/>
          </a:prstGeom>
          <a:noFill/>
          <a:ln w="76200" cap="flat" cmpd="sng">
            <a:solidFill>
              <a:srgbClr val="93C47D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 sz="6000" b="1"/>
              <a:t>Electronegativity increases </a:t>
            </a:r>
            <a:br>
              <a:rPr lang="en-US" sz="6000" b="1"/>
            </a:br>
            <a:r>
              <a:rPr lang="en-US" sz="6000" b="1"/>
              <a:t>going (left or right?) and increases going (up or down?)</a:t>
            </a:r>
            <a:endParaRPr sz="6000" b="1" baseline="-25000"/>
          </a:p>
        </p:txBody>
      </p:sp>
      <p:sp>
        <p:nvSpPr>
          <p:cNvPr id="706" name="Google Shape;706;p91"/>
          <p:cNvSpPr txBox="1"/>
          <p:nvPr/>
        </p:nvSpPr>
        <p:spPr>
          <a:xfrm>
            <a:off x="685799" y="3144253"/>
            <a:ext cx="10394700" cy="273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</a:pPr>
            <a:r>
              <a:rPr lang="en-US" sz="60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Left</a:t>
            </a:r>
            <a:endParaRPr sz="60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</a:pPr>
            <a:r>
              <a:rPr lang="en-US" sz="60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Up  </a:t>
            </a:r>
            <a:endParaRPr sz="60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07" name="Google Shape;707;p91"/>
          <p:cNvSpPr/>
          <p:nvPr/>
        </p:nvSpPr>
        <p:spPr>
          <a:xfrm>
            <a:off x="10904925" y="5649850"/>
            <a:ext cx="1081800" cy="1000200"/>
          </a:xfrm>
          <a:prstGeom prst="ellipse">
            <a:avLst/>
          </a:prstGeom>
          <a:solidFill>
            <a:srgbClr val="EFEFEF"/>
          </a:solidFill>
          <a:ln w="762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/>
              <a:t>22</a:t>
            </a:r>
            <a:endParaRPr sz="3600" b="1"/>
          </a:p>
        </p:txBody>
      </p:sp>
    </p:spTree>
    <p:extLst>
      <p:ext uri="{BB962C8B-B14F-4D97-AF65-F5344CB8AC3E}">
        <p14:creationId xmlns:p14="http://schemas.microsoft.com/office/powerpoint/2010/main" val="5972372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7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70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2" name="Google Shape;712;p92"/>
          <p:cNvSpPr txBox="1">
            <a:spLocks noGrp="1"/>
          </p:cNvSpPr>
          <p:nvPr>
            <p:ph type="title"/>
          </p:nvPr>
        </p:nvSpPr>
        <p:spPr>
          <a:xfrm>
            <a:off x="150" y="0"/>
            <a:ext cx="12192000" cy="2277600"/>
          </a:xfrm>
          <a:prstGeom prst="rect">
            <a:avLst/>
          </a:prstGeom>
          <a:noFill/>
          <a:ln w="76200" cap="flat" cmpd="sng">
            <a:solidFill>
              <a:srgbClr val="93C47D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 sz="6000" b="1"/>
              <a:t>Which element is in period 4 </a:t>
            </a:r>
            <a:br>
              <a:rPr lang="en-US" sz="6000" b="1"/>
            </a:br>
            <a:r>
              <a:rPr lang="en-US" sz="6000" b="1"/>
              <a:t>group  3B </a:t>
            </a:r>
            <a:endParaRPr sz="6000" b="1" baseline="-25000"/>
          </a:p>
        </p:txBody>
      </p:sp>
      <p:sp>
        <p:nvSpPr>
          <p:cNvPr id="713" name="Google Shape;713;p92"/>
          <p:cNvSpPr txBox="1"/>
          <p:nvPr/>
        </p:nvSpPr>
        <p:spPr>
          <a:xfrm>
            <a:off x="685799" y="3144253"/>
            <a:ext cx="10394700" cy="273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</a:pPr>
            <a:r>
              <a:rPr lang="en-US" sz="60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Scandium</a:t>
            </a:r>
            <a:endParaRPr sz="60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14" name="Google Shape;714;p92"/>
          <p:cNvSpPr/>
          <p:nvPr/>
        </p:nvSpPr>
        <p:spPr>
          <a:xfrm>
            <a:off x="10904925" y="5649850"/>
            <a:ext cx="1081800" cy="1000200"/>
          </a:xfrm>
          <a:prstGeom prst="ellipse">
            <a:avLst/>
          </a:prstGeom>
          <a:solidFill>
            <a:srgbClr val="EFEFEF"/>
          </a:solidFill>
          <a:ln w="762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/>
              <a:t>23</a:t>
            </a:r>
            <a:endParaRPr sz="3600" b="1"/>
          </a:p>
        </p:txBody>
      </p:sp>
    </p:spTree>
    <p:extLst>
      <p:ext uri="{BB962C8B-B14F-4D97-AF65-F5344CB8AC3E}">
        <p14:creationId xmlns:p14="http://schemas.microsoft.com/office/powerpoint/2010/main" val="4123104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7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9" name="Google Shape;719;p93"/>
          <p:cNvSpPr txBox="1">
            <a:spLocks noGrp="1"/>
          </p:cNvSpPr>
          <p:nvPr>
            <p:ph type="title"/>
          </p:nvPr>
        </p:nvSpPr>
        <p:spPr>
          <a:xfrm>
            <a:off x="150" y="0"/>
            <a:ext cx="12192000" cy="2114100"/>
          </a:xfrm>
          <a:prstGeom prst="rect">
            <a:avLst/>
          </a:prstGeom>
          <a:noFill/>
          <a:ln w="76200" cap="flat" cmpd="sng">
            <a:solidFill>
              <a:srgbClr val="93C47D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 sz="6000" b="1"/>
              <a:t>Draw a diagram for absorption </a:t>
            </a:r>
            <a:endParaRPr sz="6000" b="1"/>
          </a:p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 sz="6000" b="1"/>
              <a:t>and emission.</a:t>
            </a:r>
            <a:endParaRPr sz="6000" b="1" baseline="-25000"/>
          </a:p>
        </p:txBody>
      </p:sp>
      <p:sp>
        <p:nvSpPr>
          <p:cNvPr id="720" name="Google Shape;720;p93"/>
          <p:cNvSpPr txBox="1"/>
          <p:nvPr/>
        </p:nvSpPr>
        <p:spPr>
          <a:xfrm>
            <a:off x="685799" y="3144253"/>
            <a:ext cx="10394700" cy="273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</a:pPr>
            <a:r>
              <a:rPr lang="en-US"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sz="44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21" name="Google Shape;721;p93"/>
          <p:cNvSpPr/>
          <p:nvPr/>
        </p:nvSpPr>
        <p:spPr>
          <a:xfrm>
            <a:off x="10904925" y="5649850"/>
            <a:ext cx="1081800" cy="1000200"/>
          </a:xfrm>
          <a:prstGeom prst="ellipse">
            <a:avLst/>
          </a:prstGeom>
          <a:solidFill>
            <a:srgbClr val="EFEFEF"/>
          </a:solidFill>
          <a:ln w="762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/>
              <a:t>24</a:t>
            </a:r>
            <a:endParaRPr sz="3600" b="1"/>
          </a:p>
        </p:txBody>
      </p:sp>
      <p:cxnSp>
        <p:nvCxnSpPr>
          <p:cNvPr id="722" name="Google Shape;722;p93"/>
          <p:cNvCxnSpPr/>
          <p:nvPr/>
        </p:nvCxnSpPr>
        <p:spPr>
          <a:xfrm>
            <a:off x="1905000" y="5012550"/>
            <a:ext cx="2510400" cy="0"/>
          </a:xfrm>
          <a:prstGeom prst="straightConnector1">
            <a:avLst/>
          </a:prstGeom>
          <a:noFill/>
          <a:ln w="11430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723" name="Google Shape;723;p93"/>
          <p:cNvCxnSpPr/>
          <p:nvPr/>
        </p:nvCxnSpPr>
        <p:spPr>
          <a:xfrm>
            <a:off x="1905000" y="3429000"/>
            <a:ext cx="2510400" cy="0"/>
          </a:xfrm>
          <a:prstGeom prst="straightConnector1">
            <a:avLst/>
          </a:prstGeom>
          <a:noFill/>
          <a:ln w="11430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724" name="Google Shape;724;p93"/>
          <p:cNvCxnSpPr/>
          <p:nvPr/>
        </p:nvCxnSpPr>
        <p:spPr>
          <a:xfrm>
            <a:off x="5909575" y="5012550"/>
            <a:ext cx="2510400" cy="0"/>
          </a:xfrm>
          <a:prstGeom prst="straightConnector1">
            <a:avLst/>
          </a:prstGeom>
          <a:noFill/>
          <a:ln w="11430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725" name="Google Shape;725;p93"/>
          <p:cNvCxnSpPr/>
          <p:nvPr/>
        </p:nvCxnSpPr>
        <p:spPr>
          <a:xfrm>
            <a:off x="5909575" y="3429000"/>
            <a:ext cx="2510400" cy="0"/>
          </a:xfrm>
          <a:prstGeom prst="straightConnector1">
            <a:avLst/>
          </a:prstGeom>
          <a:noFill/>
          <a:ln w="11430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726" name="Google Shape;726;p93"/>
          <p:cNvSpPr/>
          <p:nvPr/>
        </p:nvSpPr>
        <p:spPr>
          <a:xfrm>
            <a:off x="2831825" y="4522650"/>
            <a:ext cx="530700" cy="489900"/>
          </a:xfrm>
          <a:prstGeom prst="ellipse">
            <a:avLst/>
          </a:prstGeom>
          <a:solidFill>
            <a:srgbClr val="FF0000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27" name="Google Shape;727;p93"/>
          <p:cNvSpPr/>
          <p:nvPr/>
        </p:nvSpPr>
        <p:spPr>
          <a:xfrm>
            <a:off x="7001475" y="2939100"/>
            <a:ext cx="530700" cy="489900"/>
          </a:xfrm>
          <a:prstGeom prst="ellipse">
            <a:avLst/>
          </a:prstGeom>
          <a:solidFill>
            <a:srgbClr val="FF0000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cxnSp>
        <p:nvCxnSpPr>
          <p:cNvPr id="728" name="Google Shape;728;p93"/>
          <p:cNvCxnSpPr>
            <a:stCxn id="726" idx="0"/>
          </p:cNvCxnSpPr>
          <p:nvPr/>
        </p:nvCxnSpPr>
        <p:spPr>
          <a:xfrm rot="10800000">
            <a:off x="3097175" y="3461250"/>
            <a:ext cx="0" cy="1061400"/>
          </a:xfrm>
          <a:prstGeom prst="straightConnector1">
            <a:avLst/>
          </a:prstGeom>
          <a:noFill/>
          <a:ln w="76200" cap="flat" cmpd="sng">
            <a:solidFill>
              <a:srgbClr val="6D9EEB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729" name="Google Shape;729;p93"/>
          <p:cNvCxnSpPr>
            <a:stCxn id="727" idx="4"/>
          </p:cNvCxnSpPr>
          <p:nvPr/>
        </p:nvCxnSpPr>
        <p:spPr>
          <a:xfrm flipH="1">
            <a:off x="7266225" y="3429000"/>
            <a:ext cx="600" cy="1522200"/>
          </a:xfrm>
          <a:prstGeom prst="straightConnector1">
            <a:avLst/>
          </a:prstGeom>
          <a:noFill/>
          <a:ln w="76200" cap="flat" cmpd="sng">
            <a:solidFill>
              <a:srgbClr val="6D9EEB"/>
            </a:solidFill>
            <a:prstDash val="solid"/>
            <a:round/>
            <a:headEnd type="none" w="med" len="med"/>
            <a:tailEnd type="triangle" w="med" len="med"/>
          </a:ln>
        </p:spPr>
      </p:cxnSp>
      <p:sp>
        <p:nvSpPr>
          <p:cNvPr id="730" name="Google Shape;730;p93"/>
          <p:cNvSpPr/>
          <p:nvPr/>
        </p:nvSpPr>
        <p:spPr>
          <a:xfrm>
            <a:off x="794825" y="3960775"/>
            <a:ext cx="1183748" cy="520000"/>
          </a:xfrm>
          <a:custGeom>
            <a:avLst/>
            <a:gdLst/>
            <a:ahLst/>
            <a:cxnLst/>
            <a:rect l="l" t="t" r="r" b="b"/>
            <a:pathLst>
              <a:path w="80010" h="20800" extrusionOk="0">
                <a:moveTo>
                  <a:pt x="0" y="14689"/>
                </a:moveTo>
                <a:cubicBezTo>
                  <a:pt x="3655" y="9208"/>
                  <a:pt x="10852" y="-2213"/>
                  <a:pt x="15513" y="2443"/>
                </a:cubicBezTo>
                <a:cubicBezTo>
                  <a:pt x="19561" y="6486"/>
                  <a:pt x="18812" y="13912"/>
                  <a:pt x="22860" y="17955"/>
                </a:cubicBezTo>
                <a:cubicBezTo>
                  <a:pt x="25393" y="20485"/>
                  <a:pt x="30272" y="21189"/>
                  <a:pt x="33474" y="19588"/>
                </a:cubicBezTo>
                <a:cubicBezTo>
                  <a:pt x="39905" y="16373"/>
                  <a:pt x="37658" y="4027"/>
                  <a:pt x="44088" y="810"/>
                </a:cubicBezTo>
                <a:cubicBezTo>
                  <a:pt x="53249" y="-3774"/>
                  <a:pt x="60520" y="13160"/>
                  <a:pt x="67764" y="20404"/>
                </a:cubicBezTo>
                <a:cubicBezTo>
                  <a:pt x="68557" y="21197"/>
                  <a:pt x="70237" y="20381"/>
                  <a:pt x="71030" y="19588"/>
                </a:cubicBezTo>
                <a:cubicBezTo>
                  <a:pt x="74307" y="16311"/>
                  <a:pt x="75376" y="8974"/>
                  <a:pt x="80010" y="8974"/>
                </a:cubicBezTo>
              </a:path>
            </a:pathLst>
          </a:custGeom>
          <a:noFill/>
          <a:ln w="76200" cap="flat" cmpd="sng">
            <a:solidFill>
              <a:srgbClr val="FFD966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731" name="Google Shape;731;p93"/>
          <p:cNvSpPr/>
          <p:nvPr/>
        </p:nvSpPr>
        <p:spPr>
          <a:xfrm>
            <a:off x="7678675" y="3986750"/>
            <a:ext cx="1430179" cy="520000"/>
          </a:xfrm>
          <a:custGeom>
            <a:avLst/>
            <a:gdLst/>
            <a:ahLst/>
            <a:cxnLst/>
            <a:rect l="l" t="t" r="r" b="b"/>
            <a:pathLst>
              <a:path w="80010" h="20800" extrusionOk="0">
                <a:moveTo>
                  <a:pt x="0" y="14689"/>
                </a:moveTo>
                <a:cubicBezTo>
                  <a:pt x="3655" y="9208"/>
                  <a:pt x="10852" y="-2213"/>
                  <a:pt x="15513" y="2443"/>
                </a:cubicBezTo>
                <a:cubicBezTo>
                  <a:pt x="19561" y="6486"/>
                  <a:pt x="18812" y="13912"/>
                  <a:pt x="22860" y="17955"/>
                </a:cubicBezTo>
                <a:cubicBezTo>
                  <a:pt x="25393" y="20485"/>
                  <a:pt x="30272" y="21189"/>
                  <a:pt x="33474" y="19588"/>
                </a:cubicBezTo>
                <a:cubicBezTo>
                  <a:pt x="39905" y="16373"/>
                  <a:pt x="37658" y="4027"/>
                  <a:pt x="44088" y="810"/>
                </a:cubicBezTo>
                <a:cubicBezTo>
                  <a:pt x="53249" y="-3774"/>
                  <a:pt x="60520" y="13160"/>
                  <a:pt x="67764" y="20404"/>
                </a:cubicBezTo>
                <a:cubicBezTo>
                  <a:pt x="68557" y="21197"/>
                  <a:pt x="70237" y="20381"/>
                  <a:pt x="71030" y="19588"/>
                </a:cubicBezTo>
                <a:cubicBezTo>
                  <a:pt x="74307" y="16311"/>
                  <a:pt x="75376" y="8974"/>
                  <a:pt x="80010" y="8974"/>
                </a:cubicBezTo>
              </a:path>
            </a:pathLst>
          </a:custGeom>
          <a:noFill/>
          <a:ln w="76200" cap="flat" cmpd="sng">
            <a:solidFill>
              <a:srgbClr val="FFD966"/>
            </a:solidFill>
            <a:prstDash val="solid"/>
            <a:round/>
            <a:headEnd type="none" w="med" len="med"/>
            <a:tailEnd type="none" w="med" len="med"/>
          </a:ln>
        </p:spPr>
      </p:sp>
      <p:cxnSp>
        <p:nvCxnSpPr>
          <p:cNvPr id="732" name="Google Shape;732;p93"/>
          <p:cNvCxnSpPr/>
          <p:nvPr/>
        </p:nvCxnSpPr>
        <p:spPr>
          <a:xfrm>
            <a:off x="1921500" y="4175725"/>
            <a:ext cx="285900" cy="0"/>
          </a:xfrm>
          <a:prstGeom prst="straightConnector1">
            <a:avLst/>
          </a:prstGeom>
          <a:noFill/>
          <a:ln w="76200" cap="flat" cmpd="sng">
            <a:solidFill>
              <a:srgbClr val="FFD966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733" name="Google Shape;733;p93"/>
          <p:cNvCxnSpPr/>
          <p:nvPr/>
        </p:nvCxnSpPr>
        <p:spPr>
          <a:xfrm>
            <a:off x="9108850" y="4220775"/>
            <a:ext cx="285900" cy="0"/>
          </a:xfrm>
          <a:prstGeom prst="straightConnector1">
            <a:avLst/>
          </a:prstGeom>
          <a:noFill/>
          <a:ln w="76200" cap="flat" cmpd="sng">
            <a:solidFill>
              <a:srgbClr val="FFD966"/>
            </a:solidFill>
            <a:prstDash val="solid"/>
            <a:round/>
            <a:headEnd type="none" w="med" len="med"/>
            <a:tailEnd type="triangle" w="med" len="med"/>
          </a:ln>
        </p:spPr>
      </p:cxnSp>
    </p:spTree>
    <p:extLst>
      <p:ext uri="{BB962C8B-B14F-4D97-AF65-F5344CB8AC3E}">
        <p14:creationId xmlns:p14="http://schemas.microsoft.com/office/powerpoint/2010/main" val="40113373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7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8" name="Google Shape;738;p94"/>
          <p:cNvSpPr txBox="1">
            <a:spLocks noGrp="1"/>
          </p:cNvSpPr>
          <p:nvPr>
            <p:ph type="title"/>
          </p:nvPr>
        </p:nvSpPr>
        <p:spPr>
          <a:xfrm>
            <a:off x="0" y="0"/>
            <a:ext cx="12192000" cy="2073300"/>
          </a:xfrm>
          <a:prstGeom prst="rect">
            <a:avLst/>
          </a:prstGeom>
          <a:noFill/>
          <a:ln w="76200" cap="flat" cmpd="sng">
            <a:solidFill>
              <a:srgbClr val="93C47D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 sz="6000" b="1"/>
              <a:t>What is the e- configuration for </a:t>
            </a:r>
            <a:endParaRPr sz="6000" b="1"/>
          </a:p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 sz="6000" b="1"/>
              <a:t>copper (II)?</a:t>
            </a:r>
            <a:endParaRPr sz="6000" b="1" baseline="-25000"/>
          </a:p>
        </p:txBody>
      </p:sp>
      <p:sp>
        <p:nvSpPr>
          <p:cNvPr id="739" name="Google Shape;739;p94"/>
          <p:cNvSpPr txBox="1"/>
          <p:nvPr/>
        </p:nvSpPr>
        <p:spPr>
          <a:xfrm>
            <a:off x="685799" y="3144253"/>
            <a:ext cx="10394700" cy="273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 sz="60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1s</a:t>
            </a:r>
            <a:r>
              <a:rPr lang="en-US" sz="6000" b="1" baseline="30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</a:t>
            </a:r>
            <a:r>
              <a:rPr lang="en-US" sz="60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2s</a:t>
            </a:r>
            <a:r>
              <a:rPr lang="en-US" sz="6000" b="1" baseline="30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</a:t>
            </a:r>
            <a:r>
              <a:rPr lang="en-US" sz="60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2p</a:t>
            </a:r>
            <a:r>
              <a:rPr lang="en-US" sz="6000" b="1" baseline="30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6</a:t>
            </a:r>
            <a:r>
              <a:rPr lang="en-US" sz="60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3s</a:t>
            </a:r>
            <a:r>
              <a:rPr lang="en-US" sz="6000" b="1" baseline="30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</a:t>
            </a:r>
            <a:r>
              <a:rPr lang="en-US" sz="60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3p</a:t>
            </a:r>
            <a:r>
              <a:rPr lang="en-US" sz="6000" b="1" baseline="30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6</a:t>
            </a:r>
            <a:r>
              <a:rPr lang="en-US" sz="60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3d</a:t>
            </a:r>
            <a:r>
              <a:rPr lang="en-US" sz="6000" b="1" baseline="30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9</a:t>
            </a:r>
            <a:endParaRPr sz="6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</a:pPr>
            <a:r>
              <a:rPr lang="en-US" sz="6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</a:t>
            </a:r>
            <a:endParaRPr sz="60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40" name="Google Shape;740;p94"/>
          <p:cNvSpPr/>
          <p:nvPr/>
        </p:nvSpPr>
        <p:spPr>
          <a:xfrm>
            <a:off x="10904925" y="5649850"/>
            <a:ext cx="1081800" cy="1000200"/>
          </a:xfrm>
          <a:prstGeom prst="ellipse">
            <a:avLst/>
          </a:prstGeom>
          <a:solidFill>
            <a:srgbClr val="EFEFEF"/>
          </a:solidFill>
          <a:ln w="762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/>
              <a:t>25</a:t>
            </a:r>
            <a:endParaRPr sz="3600" b="1"/>
          </a:p>
        </p:txBody>
      </p:sp>
    </p:spTree>
    <p:extLst>
      <p:ext uri="{BB962C8B-B14F-4D97-AF65-F5344CB8AC3E}">
        <p14:creationId xmlns:p14="http://schemas.microsoft.com/office/powerpoint/2010/main" val="11871983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7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7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Google Shape;222;p34"/>
          <p:cNvSpPr txBox="1">
            <a:spLocks noGrp="1"/>
          </p:cNvSpPr>
          <p:nvPr>
            <p:ph type="title"/>
          </p:nvPr>
        </p:nvSpPr>
        <p:spPr>
          <a:xfrm>
            <a:off x="455000" y="3075709"/>
            <a:ext cx="11072700" cy="40822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685800" lvl="0" indent="-6858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rPr lang="en-US" sz="3200" b="1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/>
            </a:r>
            <a:br>
              <a:rPr lang="en-US" sz="3200" b="1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n-US" sz="3600" b="1" u="sng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No More </a:t>
            </a:r>
            <a:r>
              <a:rPr lang="en-US" sz="3600" b="1" u="sng" dirty="0" err="1">
                <a:latin typeface="Arial"/>
                <a:ea typeface="Arial"/>
                <a:cs typeface="Arial"/>
                <a:sym typeface="Arial"/>
              </a:rPr>
              <a:t>Xs</a:t>
            </a:r>
            <a:r>
              <a:rPr lang="en-US" sz="3600" b="1" u="sng" dirty="0">
                <a:latin typeface="Arial"/>
                <a:ea typeface="Arial"/>
                <a:cs typeface="Arial"/>
                <a:sym typeface="Arial"/>
              </a:rPr>
              <a:t>? </a:t>
            </a:r>
            <a:r>
              <a:rPr lang="en-US" sz="3600" b="1" dirty="0">
                <a:latin typeface="Arial"/>
                <a:ea typeface="Arial"/>
                <a:cs typeface="Arial"/>
                <a:sym typeface="Arial"/>
              </a:rPr>
              <a:t/>
            </a:r>
            <a:br>
              <a:rPr lang="en-US" sz="3600" b="1" dirty="0">
                <a:latin typeface="Arial"/>
                <a:ea typeface="Arial"/>
                <a:cs typeface="Arial"/>
                <a:sym typeface="Arial"/>
              </a:rPr>
            </a:br>
            <a:r>
              <a:rPr lang="en-US" sz="3600" b="1" dirty="0">
                <a:latin typeface="Arial"/>
                <a:ea typeface="Arial"/>
                <a:cs typeface="Arial"/>
                <a:sym typeface="Arial"/>
              </a:rPr>
              <a:t>G</a:t>
            </a:r>
            <a:r>
              <a:rPr lang="en-US" sz="3600" b="1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ain back </a:t>
            </a:r>
            <a:r>
              <a:rPr lang="en-US" sz="3600" b="1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2Xs </a:t>
            </a:r>
            <a:r>
              <a:rPr lang="en-US" sz="3600" b="1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by answering the </a:t>
            </a:r>
            <a:r>
              <a:rPr lang="en-US" sz="3600" b="1" dirty="0">
                <a:latin typeface="Arial"/>
                <a:ea typeface="Arial"/>
                <a:cs typeface="Arial"/>
                <a:sym typeface="Arial"/>
              </a:rPr>
              <a:t>Q</a:t>
            </a:r>
            <a:r>
              <a:rPr lang="en-US" sz="3600" b="1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correctly.</a:t>
            </a:r>
            <a:br>
              <a:rPr lang="en-US" sz="3600" b="1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n-US" sz="3600" b="1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/>
            </a:r>
            <a:br>
              <a:rPr lang="en-US" sz="3600" b="1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n-US" sz="3600" b="1" u="sng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Inc</a:t>
            </a:r>
            <a:r>
              <a:rPr lang="en-US" sz="3600" b="1" u="sng" dirty="0">
                <a:latin typeface="Arial"/>
                <a:ea typeface="Arial"/>
                <a:cs typeface="Arial"/>
                <a:sym typeface="Arial"/>
              </a:rPr>
              <a:t>orrect Answer?</a:t>
            </a:r>
            <a:r>
              <a:rPr lang="en-US" sz="3600" b="1" dirty="0">
                <a:latin typeface="Arial"/>
                <a:ea typeface="Arial"/>
                <a:cs typeface="Arial"/>
                <a:sym typeface="Arial"/>
              </a:rPr>
              <a:t/>
            </a:r>
            <a:br>
              <a:rPr lang="en-US" sz="3600" b="1" dirty="0">
                <a:latin typeface="Arial"/>
                <a:ea typeface="Arial"/>
                <a:cs typeface="Arial"/>
                <a:sym typeface="Arial"/>
              </a:rPr>
            </a:br>
            <a:r>
              <a:rPr lang="en-US" sz="3600" b="1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If team gets incorrect answer, random choice gets to steal the Q, so BE READY!</a:t>
            </a:r>
            <a:endParaRPr sz="3600" b="1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685800" lvl="0" indent="-6858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rPr lang="en-US" sz="3200" b="1" u="sng" dirty="0">
                <a:latin typeface="Arial"/>
                <a:ea typeface="Arial"/>
                <a:cs typeface="Arial"/>
                <a:sym typeface="Arial"/>
              </a:rPr>
              <a:t/>
            </a:r>
            <a:br>
              <a:rPr lang="en-US" sz="3200" b="1" u="sng" dirty="0">
                <a:latin typeface="Arial"/>
                <a:ea typeface="Arial"/>
                <a:cs typeface="Arial"/>
                <a:sym typeface="Arial"/>
              </a:rPr>
            </a:br>
            <a:r>
              <a:rPr lang="en-US" sz="3200" b="1" u="sng" dirty="0">
                <a:latin typeface="Arial"/>
                <a:ea typeface="Arial"/>
                <a:cs typeface="Arial"/>
                <a:sym typeface="Arial"/>
              </a:rPr>
              <a:t>Winning</a:t>
            </a:r>
            <a:r>
              <a:rPr lang="en-US" sz="3200" b="1" dirty="0">
                <a:latin typeface="Arial"/>
                <a:ea typeface="Arial"/>
                <a:cs typeface="Arial"/>
                <a:sym typeface="Arial"/>
              </a:rPr>
              <a:t/>
            </a:r>
            <a:br>
              <a:rPr lang="en-US" sz="3200" b="1" dirty="0">
                <a:latin typeface="Arial"/>
                <a:ea typeface="Arial"/>
                <a:cs typeface="Arial"/>
                <a:sym typeface="Arial"/>
              </a:rPr>
            </a:br>
            <a:r>
              <a:rPr lang="en-US" sz="3600" b="1" dirty="0">
                <a:latin typeface="Arial"/>
                <a:ea typeface="Arial"/>
                <a:cs typeface="Arial"/>
                <a:sym typeface="Arial"/>
              </a:rPr>
              <a:t>Most </a:t>
            </a:r>
            <a:r>
              <a:rPr lang="en-US" sz="3600" b="1" dirty="0" err="1">
                <a:latin typeface="Arial"/>
                <a:ea typeface="Arial"/>
                <a:cs typeface="Arial"/>
                <a:sym typeface="Arial"/>
              </a:rPr>
              <a:t>Xs</a:t>
            </a:r>
            <a:r>
              <a:rPr lang="en-US" sz="3600" b="1" dirty="0">
                <a:latin typeface="Arial"/>
                <a:ea typeface="Arial"/>
                <a:cs typeface="Arial"/>
                <a:sym typeface="Arial"/>
              </a:rPr>
              <a:t> at the end of game wins!</a:t>
            </a:r>
            <a:br>
              <a:rPr lang="en-US" sz="3600" b="1" dirty="0">
                <a:latin typeface="Arial"/>
                <a:ea typeface="Arial"/>
                <a:cs typeface="Arial"/>
                <a:sym typeface="Arial"/>
              </a:rPr>
            </a:br>
            <a:r>
              <a:rPr lang="en-US" sz="3600" b="1" dirty="0">
                <a:latin typeface="Arial"/>
                <a:ea typeface="Arial"/>
                <a:cs typeface="Arial"/>
                <a:sym typeface="Arial"/>
              </a:rPr>
              <a:t/>
            </a:r>
            <a:br>
              <a:rPr lang="en-US" sz="3600" b="1" dirty="0">
                <a:latin typeface="Arial"/>
                <a:ea typeface="Arial"/>
                <a:cs typeface="Arial"/>
                <a:sym typeface="Arial"/>
              </a:rPr>
            </a:br>
            <a:r>
              <a:rPr lang="en-US" sz="8000" b="1" dirty="0">
                <a:solidFill>
                  <a:schemeClr val="dk1"/>
                </a:solidFill>
              </a:rPr>
              <a:t/>
            </a:r>
            <a:br>
              <a:rPr lang="en-US" sz="8000" b="1" dirty="0">
                <a:solidFill>
                  <a:schemeClr val="dk1"/>
                </a:solidFill>
              </a:rPr>
            </a:br>
            <a:r>
              <a:rPr lang="en-US" sz="8000" b="1" dirty="0">
                <a:solidFill>
                  <a:schemeClr val="dk1"/>
                </a:solidFill>
              </a:rPr>
              <a:t/>
            </a:r>
            <a:br>
              <a:rPr lang="en-US" sz="8000" b="1" dirty="0">
                <a:solidFill>
                  <a:schemeClr val="dk1"/>
                </a:solidFill>
              </a:rPr>
            </a:br>
            <a:endParaRPr sz="8000" dirty="0"/>
          </a:p>
        </p:txBody>
      </p:sp>
      <p:sp>
        <p:nvSpPr>
          <p:cNvPr id="223" name="Google Shape;223;p34"/>
          <p:cNvSpPr txBox="1"/>
          <p:nvPr/>
        </p:nvSpPr>
        <p:spPr>
          <a:xfrm>
            <a:off x="1130900" y="91752"/>
            <a:ext cx="10396800" cy="1305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0"/>
              <a:buFont typeface="Calibri"/>
              <a:buNone/>
            </a:pPr>
            <a:r>
              <a:rPr lang="en-US" sz="6000" b="1" i="0" u="none" strike="noStrike" cap="none" dirty="0">
                <a:solidFill>
                  <a:schemeClr val="accent6"/>
                </a:solidFill>
                <a:latin typeface="Calibri"/>
                <a:ea typeface="Calibri"/>
                <a:cs typeface="Calibri"/>
                <a:sym typeface="Calibri"/>
              </a:rPr>
              <a:t>GRUDGE BALL RULES</a:t>
            </a:r>
            <a:endParaRPr sz="6600" b="1" i="0" u="none" strike="noStrike" cap="none" dirty="0">
              <a:solidFill>
                <a:schemeClr val="accent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99097279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5" name="Google Shape;745;p95"/>
          <p:cNvSpPr txBox="1">
            <a:spLocks noGrp="1"/>
          </p:cNvSpPr>
          <p:nvPr>
            <p:ph type="title"/>
          </p:nvPr>
        </p:nvSpPr>
        <p:spPr>
          <a:xfrm>
            <a:off x="0" y="0"/>
            <a:ext cx="12192000" cy="1950900"/>
          </a:xfrm>
          <a:prstGeom prst="rect">
            <a:avLst/>
          </a:prstGeom>
          <a:noFill/>
          <a:ln w="76200" cap="flat" cmpd="sng">
            <a:solidFill>
              <a:srgbClr val="93C47D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</a:pPr>
            <a:r>
              <a:rPr lang="en-US" sz="6000" b="1"/>
              <a:t>How many electrons can fit </a:t>
            </a:r>
            <a:br>
              <a:rPr lang="en-US" sz="6000" b="1"/>
            </a:br>
            <a:r>
              <a:rPr lang="en-US" sz="6000" b="1"/>
              <a:t>in a d orbital?</a:t>
            </a:r>
            <a:endParaRPr b="1"/>
          </a:p>
        </p:txBody>
      </p:sp>
      <p:sp>
        <p:nvSpPr>
          <p:cNvPr id="746" name="Google Shape;746;p95"/>
          <p:cNvSpPr txBox="1">
            <a:spLocks noGrp="1"/>
          </p:cNvSpPr>
          <p:nvPr>
            <p:ph type="body" idx="1"/>
          </p:nvPr>
        </p:nvSpPr>
        <p:spPr>
          <a:xfrm>
            <a:off x="898650" y="2707907"/>
            <a:ext cx="10394700" cy="185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None/>
            </a:pPr>
            <a:r>
              <a:rPr lang="en-US" sz="6000" b="1"/>
              <a:t>2</a:t>
            </a:r>
            <a:endParaRPr sz="6000" b="1"/>
          </a:p>
        </p:txBody>
      </p:sp>
      <p:sp>
        <p:nvSpPr>
          <p:cNvPr id="747" name="Google Shape;747;p95"/>
          <p:cNvSpPr/>
          <p:nvPr/>
        </p:nvSpPr>
        <p:spPr>
          <a:xfrm>
            <a:off x="10919925" y="5706550"/>
            <a:ext cx="1081800" cy="1000200"/>
          </a:xfrm>
          <a:prstGeom prst="ellipse">
            <a:avLst/>
          </a:prstGeom>
          <a:solidFill>
            <a:srgbClr val="EFEFEF"/>
          </a:solidFill>
          <a:ln w="762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/>
              <a:t>26</a:t>
            </a:r>
            <a:endParaRPr sz="3600" b="1"/>
          </a:p>
        </p:txBody>
      </p:sp>
    </p:spTree>
    <p:extLst>
      <p:ext uri="{BB962C8B-B14F-4D97-AF65-F5344CB8AC3E}">
        <p14:creationId xmlns:p14="http://schemas.microsoft.com/office/powerpoint/2010/main" val="26295450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7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2" name="Google Shape;752;p96"/>
          <p:cNvSpPr txBox="1">
            <a:spLocks noGrp="1"/>
          </p:cNvSpPr>
          <p:nvPr>
            <p:ph type="title"/>
          </p:nvPr>
        </p:nvSpPr>
        <p:spPr>
          <a:xfrm>
            <a:off x="0" y="0"/>
            <a:ext cx="12192000" cy="3660000"/>
          </a:xfrm>
          <a:prstGeom prst="rect">
            <a:avLst/>
          </a:prstGeom>
          <a:noFill/>
          <a:ln w="76200" cap="flat" cmpd="sng">
            <a:solidFill>
              <a:srgbClr val="93C47D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</a:pPr>
            <a:r>
              <a:rPr lang="en-US" sz="6000" b="1" dirty="0"/>
              <a:t>	</a:t>
            </a:r>
            <a:r>
              <a:rPr lang="en-US" sz="6000" b="1" dirty="0" smtClean="0"/>
              <a:t>Electronegativity </a:t>
            </a:r>
            <a:br>
              <a:rPr lang="en-US" sz="6000" b="1" dirty="0" smtClean="0"/>
            </a:br>
            <a:r>
              <a:rPr lang="en-US" sz="6000" b="1" dirty="0" smtClean="0"/>
              <a:t>(increases or decreases?) as </a:t>
            </a:r>
            <a:r>
              <a:rPr lang="en-US" sz="6000" b="1" dirty="0"/>
              <a:t>you move down a group. </a:t>
            </a:r>
            <a:r>
              <a:rPr lang="en-US" sz="6000" b="1" dirty="0" smtClean="0"/>
              <a:t/>
            </a:r>
            <a:br>
              <a:rPr lang="en-US" sz="6000" b="1" dirty="0" smtClean="0"/>
            </a:br>
            <a:r>
              <a:rPr lang="en-US" sz="6000" b="1" dirty="0" smtClean="0"/>
              <a:t>WHY?</a:t>
            </a:r>
            <a:endParaRPr b="1" dirty="0"/>
          </a:p>
        </p:txBody>
      </p:sp>
      <p:sp>
        <p:nvSpPr>
          <p:cNvPr id="753" name="Google Shape;753;p96"/>
          <p:cNvSpPr txBox="1">
            <a:spLocks noGrp="1"/>
          </p:cNvSpPr>
          <p:nvPr>
            <p:ph type="body" idx="1"/>
          </p:nvPr>
        </p:nvSpPr>
        <p:spPr>
          <a:xfrm>
            <a:off x="144425" y="3753875"/>
            <a:ext cx="11390100" cy="185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None/>
            </a:pPr>
            <a:r>
              <a:rPr lang="en-US" sz="4000" b="1" dirty="0" smtClean="0"/>
              <a:t>DECREASES </a:t>
            </a:r>
          </a:p>
          <a:p>
            <a:pPr marL="0" lvl="0" indent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None/>
            </a:pPr>
            <a:r>
              <a:rPr lang="en-US" sz="4000" b="1" dirty="0"/>
              <a:t>M</a:t>
            </a:r>
            <a:r>
              <a:rPr lang="en-US" sz="4000" b="1" dirty="0" smtClean="0"/>
              <a:t>ore </a:t>
            </a:r>
            <a:r>
              <a:rPr lang="en-US" sz="4000" b="1" dirty="0"/>
              <a:t>energy levels </a:t>
            </a:r>
            <a:r>
              <a:rPr lang="en-US" sz="4000" b="1" dirty="0" smtClean="0">
                <a:sym typeface="Wingdings" panose="05000000000000000000" pitchFamily="2" charset="2"/>
              </a:rPr>
              <a:t> more </a:t>
            </a:r>
            <a:r>
              <a:rPr lang="en-US" sz="4000" b="1" dirty="0" smtClean="0"/>
              <a:t>shielding </a:t>
            </a:r>
            <a:br>
              <a:rPr lang="en-US" sz="4000" b="1" dirty="0" smtClean="0"/>
            </a:br>
            <a:r>
              <a:rPr lang="en-US" sz="4000" b="1" dirty="0" smtClean="0"/>
              <a:t>                                    </a:t>
            </a:r>
            <a:r>
              <a:rPr lang="en-US" sz="4000" b="1" dirty="0" smtClean="0">
                <a:sym typeface="Wingdings" panose="05000000000000000000" pitchFamily="2" charset="2"/>
              </a:rPr>
              <a:t> </a:t>
            </a:r>
            <a:r>
              <a:rPr lang="en-US" sz="4000" b="1" dirty="0" smtClean="0">
                <a:sym typeface="Wingdings" panose="05000000000000000000" pitchFamily="2" charset="2"/>
              </a:rPr>
              <a:t>further from nucleus </a:t>
            </a:r>
            <a:r>
              <a:rPr lang="en-US" sz="4000" b="1" dirty="0" smtClean="0"/>
              <a:t>harder to                    </a:t>
            </a:r>
            <a:br>
              <a:rPr lang="en-US" sz="4000" b="1" dirty="0" smtClean="0"/>
            </a:br>
            <a:r>
              <a:rPr lang="en-US" sz="4000" b="1" dirty="0" smtClean="0"/>
              <a:t>                                         attract electrons</a:t>
            </a:r>
            <a:endParaRPr sz="4000" b="1" dirty="0"/>
          </a:p>
        </p:txBody>
      </p:sp>
      <p:sp>
        <p:nvSpPr>
          <p:cNvPr id="754" name="Google Shape;754;p96"/>
          <p:cNvSpPr/>
          <p:nvPr/>
        </p:nvSpPr>
        <p:spPr>
          <a:xfrm>
            <a:off x="10919925" y="5706550"/>
            <a:ext cx="1081800" cy="1000200"/>
          </a:xfrm>
          <a:prstGeom prst="ellipse">
            <a:avLst/>
          </a:prstGeom>
          <a:solidFill>
            <a:srgbClr val="EFEFEF"/>
          </a:solidFill>
          <a:ln w="762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/>
              <a:t>27</a:t>
            </a:r>
            <a:endParaRPr sz="3600" b="1"/>
          </a:p>
        </p:txBody>
      </p:sp>
    </p:spTree>
    <p:extLst>
      <p:ext uri="{BB962C8B-B14F-4D97-AF65-F5344CB8AC3E}">
        <p14:creationId xmlns:p14="http://schemas.microsoft.com/office/powerpoint/2010/main" val="42687187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7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75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9" name="Google Shape;759;p97"/>
          <p:cNvSpPr txBox="1">
            <a:spLocks noGrp="1"/>
          </p:cNvSpPr>
          <p:nvPr>
            <p:ph type="title"/>
          </p:nvPr>
        </p:nvSpPr>
        <p:spPr>
          <a:xfrm>
            <a:off x="0" y="-1"/>
            <a:ext cx="12192000" cy="2576945"/>
          </a:xfrm>
          <a:prstGeom prst="rect">
            <a:avLst/>
          </a:prstGeom>
          <a:noFill/>
          <a:ln w="76200" cap="flat" cmpd="sng">
            <a:solidFill>
              <a:srgbClr val="93C47D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</a:pPr>
            <a:r>
              <a:rPr lang="en-US" sz="6000" b="1" dirty="0"/>
              <a:t>	</a:t>
            </a:r>
            <a:r>
              <a:rPr lang="en-US" sz="6000" b="1" dirty="0" smtClean="0"/>
              <a:t>Does </a:t>
            </a:r>
            <a:r>
              <a:rPr lang="en-US" sz="6000" b="1" dirty="0" smtClean="0"/>
              <a:t>Metallic Character (reactivity) </a:t>
            </a:r>
            <a:r>
              <a:rPr lang="en-US" sz="6000" b="1" dirty="0" smtClean="0"/>
              <a:t>increase or decrease going down a group?</a:t>
            </a:r>
            <a:endParaRPr b="1" dirty="0"/>
          </a:p>
        </p:txBody>
      </p:sp>
      <p:sp>
        <p:nvSpPr>
          <p:cNvPr id="760" name="Google Shape;760;p97"/>
          <p:cNvSpPr txBox="1">
            <a:spLocks noGrp="1"/>
          </p:cNvSpPr>
          <p:nvPr>
            <p:ph type="body" idx="1"/>
          </p:nvPr>
        </p:nvSpPr>
        <p:spPr>
          <a:xfrm>
            <a:off x="898650" y="2707907"/>
            <a:ext cx="10394700" cy="185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None/>
            </a:pPr>
            <a:r>
              <a:rPr lang="en-US" sz="6000" b="1" dirty="0" smtClean="0"/>
              <a:t>Increases</a:t>
            </a:r>
            <a:endParaRPr sz="6000" b="1" dirty="0"/>
          </a:p>
        </p:txBody>
      </p:sp>
      <p:sp>
        <p:nvSpPr>
          <p:cNvPr id="761" name="Google Shape;761;p97"/>
          <p:cNvSpPr/>
          <p:nvPr/>
        </p:nvSpPr>
        <p:spPr>
          <a:xfrm>
            <a:off x="10919925" y="5706550"/>
            <a:ext cx="1081800" cy="1000200"/>
          </a:xfrm>
          <a:prstGeom prst="ellipse">
            <a:avLst/>
          </a:prstGeom>
          <a:solidFill>
            <a:srgbClr val="EFEFEF"/>
          </a:solidFill>
          <a:ln w="762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/>
              <a:t>28</a:t>
            </a:r>
            <a:endParaRPr sz="3600" b="1"/>
          </a:p>
        </p:txBody>
      </p:sp>
    </p:spTree>
    <p:extLst>
      <p:ext uri="{BB962C8B-B14F-4D97-AF65-F5344CB8AC3E}">
        <p14:creationId xmlns:p14="http://schemas.microsoft.com/office/powerpoint/2010/main" val="26772208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7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6" name="Google Shape;766;p98"/>
          <p:cNvSpPr txBox="1">
            <a:spLocks noGrp="1"/>
          </p:cNvSpPr>
          <p:nvPr>
            <p:ph type="title"/>
          </p:nvPr>
        </p:nvSpPr>
        <p:spPr>
          <a:xfrm>
            <a:off x="0" y="0"/>
            <a:ext cx="12192000" cy="2340600"/>
          </a:xfrm>
          <a:prstGeom prst="rect">
            <a:avLst/>
          </a:prstGeom>
          <a:noFill/>
          <a:ln w="76200" cap="flat" cmpd="sng">
            <a:solidFill>
              <a:srgbClr val="93C47D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</a:pPr>
            <a:r>
              <a:rPr lang="en-US" sz="6000" b="1"/>
              <a:t>Define “effective nuclear charge.”</a:t>
            </a:r>
            <a:endParaRPr b="1"/>
          </a:p>
        </p:txBody>
      </p:sp>
      <p:sp>
        <p:nvSpPr>
          <p:cNvPr id="767" name="Google Shape;767;p98"/>
          <p:cNvSpPr txBox="1">
            <a:spLocks noGrp="1"/>
          </p:cNvSpPr>
          <p:nvPr>
            <p:ph type="body" idx="1"/>
          </p:nvPr>
        </p:nvSpPr>
        <p:spPr>
          <a:xfrm>
            <a:off x="898650" y="2707907"/>
            <a:ext cx="10394700" cy="185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None/>
            </a:pPr>
            <a:r>
              <a:rPr lang="en-US" sz="6000" b="1"/>
              <a:t>The attractive positive charge of nuclear protons acting on valence electrons.</a:t>
            </a:r>
            <a:endParaRPr sz="6000" b="1"/>
          </a:p>
        </p:txBody>
      </p:sp>
      <p:sp>
        <p:nvSpPr>
          <p:cNvPr id="768" name="Google Shape;768;p98"/>
          <p:cNvSpPr/>
          <p:nvPr/>
        </p:nvSpPr>
        <p:spPr>
          <a:xfrm>
            <a:off x="10919925" y="5706550"/>
            <a:ext cx="1081800" cy="1000200"/>
          </a:xfrm>
          <a:prstGeom prst="ellipse">
            <a:avLst/>
          </a:prstGeom>
          <a:solidFill>
            <a:srgbClr val="EFEFEF"/>
          </a:solidFill>
          <a:ln w="762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/>
              <a:t>29</a:t>
            </a:r>
            <a:endParaRPr sz="3600" b="1"/>
          </a:p>
        </p:txBody>
      </p:sp>
    </p:spTree>
    <p:extLst>
      <p:ext uri="{BB962C8B-B14F-4D97-AF65-F5344CB8AC3E}">
        <p14:creationId xmlns:p14="http://schemas.microsoft.com/office/powerpoint/2010/main" val="26840115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7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3" name="Google Shape;773;p99"/>
          <p:cNvSpPr txBox="1">
            <a:spLocks noGrp="1"/>
          </p:cNvSpPr>
          <p:nvPr>
            <p:ph type="title"/>
          </p:nvPr>
        </p:nvSpPr>
        <p:spPr>
          <a:xfrm>
            <a:off x="0" y="0"/>
            <a:ext cx="12192000" cy="3454800"/>
          </a:xfrm>
          <a:prstGeom prst="rect">
            <a:avLst/>
          </a:prstGeom>
          <a:noFill/>
          <a:ln w="76200" cap="flat" cmpd="sng">
            <a:solidFill>
              <a:srgbClr val="93C47D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</a:pPr>
            <a:r>
              <a:rPr lang="en-US" sz="6000" b="1"/>
              <a:t>	Give an example of two ions that each have a larger atomic radius than their neutral parent atom.</a:t>
            </a:r>
            <a:endParaRPr b="1"/>
          </a:p>
        </p:txBody>
      </p:sp>
      <p:sp>
        <p:nvSpPr>
          <p:cNvPr id="774" name="Google Shape;774;p99"/>
          <p:cNvSpPr txBox="1">
            <a:spLocks noGrp="1"/>
          </p:cNvSpPr>
          <p:nvPr>
            <p:ph type="body" idx="1"/>
          </p:nvPr>
        </p:nvSpPr>
        <p:spPr>
          <a:xfrm>
            <a:off x="984150" y="3651274"/>
            <a:ext cx="10394700" cy="224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None/>
            </a:pPr>
            <a:r>
              <a:rPr lang="en-US" sz="6000" b="1"/>
              <a:t>Anions are larger than neutral parent atom.</a:t>
            </a:r>
            <a:endParaRPr sz="6000" b="1"/>
          </a:p>
        </p:txBody>
      </p:sp>
      <p:sp>
        <p:nvSpPr>
          <p:cNvPr id="775" name="Google Shape;775;p99"/>
          <p:cNvSpPr/>
          <p:nvPr/>
        </p:nvSpPr>
        <p:spPr>
          <a:xfrm>
            <a:off x="10919925" y="5706550"/>
            <a:ext cx="1081800" cy="1000200"/>
          </a:xfrm>
          <a:prstGeom prst="ellipse">
            <a:avLst/>
          </a:prstGeom>
          <a:solidFill>
            <a:srgbClr val="EFEFEF"/>
          </a:solidFill>
          <a:ln w="762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/>
              <a:t>30</a:t>
            </a:r>
            <a:endParaRPr sz="3600" b="1"/>
          </a:p>
        </p:txBody>
      </p:sp>
    </p:spTree>
    <p:extLst>
      <p:ext uri="{BB962C8B-B14F-4D97-AF65-F5344CB8AC3E}">
        <p14:creationId xmlns:p14="http://schemas.microsoft.com/office/powerpoint/2010/main" val="33640407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7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5" name="Google Shape;545;p69"/>
          <p:cNvSpPr txBox="1">
            <a:spLocks noGrp="1"/>
          </p:cNvSpPr>
          <p:nvPr>
            <p:ph type="title"/>
          </p:nvPr>
        </p:nvSpPr>
        <p:spPr>
          <a:xfrm>
            <a:off x="0" y="0"/>
            <a:ext cx="12192000" cy="2146200"/>
          </a:xfrm>
          <a:prstGeom prst="rect">
            <a:avLst/>
          </a:prstGeom>
          <a:noFill/>
          <a:ln w="76200" cap="flat" cmpd="sng">
            <a:solidFill>
              <a:srgbClr val="6AA84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959"/>
              <a:buFont typeface="Calibri"/>
              <a:buNone/>
            </a:pPr>
            <a:r>
              <a:rPr lang="en-US" sz="6000" b="1"/>
              <a:t>Which element is this?</a:t>
            </a:r>
            <a:br>
              <a:rPr lang="en-US" sz="6000" b="1"/>
            </a:br>
            <a:r>
              <a:rPr lang="en-US" sz="6000" b="1"/>
              <a:t>	1s</a:t>
            </a:r>
            <a:r>
              <a:rPr lang="en-US" sz="6000" b="1" baseline="30000"/>
              <a:t>2</a:t>
            </a:r>
            <a:r>
              <a:rPr lang="en-US" sz="6000" b="1"/>
              <a:t> 2s</a:t>
            </a:r>
            <a:r>
              <a:rPr lang="en-US" sz="6000" b="1" baseline="30000"/>
              <a:t>2</a:t>
            </a:r>
            <a:r>
              <a:rPr lang="en-US" sz="6000" b="1"/>
              <a:t> 2p</a:t>
            </a:r>
            <a:r>
              <a:rPr lang="en-US" sz="6000" b="1" baseline="30000"/>
              <a:t>6</a:t>
            </a:r>
            <a:r>
              <a:rPr lang="en-US" sz="6000" b="1"/>
              <a:t> 3s</a:t>
            </a:r>
            <a:r>
              <a:rPr lang="en-US" sz="6000" b="1" baseline="30000"/>
              <a:t>2</a:t>
            </a:r>
            <a:r>
              <a:rPr lang="en-US" sz="6000" b="1"/>
              <a:t> 3p</a:t>
            </a:r>
            <a:r>
              <a:rPr lang="en-US" sz="6000" b="1" baseline="30000"/>
              <a:t>6</a:t>
            </a:r>
            <a:r>
              <a:rPr lang="en-US" sz="6000" b="1"/>
              <a:t> 4s</a:t>
            </a:r>
            <a:r>
              <a:rPr lang="en-US" sz="6000" b="1" baseline="30000"/>
              <a:t>2</a:t>
            </a:r>
            <a:r>
              <a:rPr lang="en-US" sz="6000" b="1"/>
              <a:t> 3d</a:t>
            </a:r>
            <a:r>
              <a:rPr lang="en-US" sz="6000" b="1" baseline="30000"/>
              <a:t>5</a:t>
            </a:r>
            <a:endParaRPr sz="6000"/>
          </a:p>
        </p:txBody>
      </p:sp>
      <p:sp>
        <p:nvSpPr>
          <p:cNvPr id="546" name="Google Shape;546;p69"/>
          <p:cNvSpPr txBox="1">
            <a:spLocks noGrp="1"/>
          </p:cNvSpPr>
          <p:nvPr>
            <p:ph type="body" idx="4294967295"/>
          </p:nvPr>
        </p:nvSpPr>
        <p:spPr>
          <a:xfrm>
            <a:off x="855625" y="2743200"/>
            <a:ext cx="103950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2860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60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Manganese</a:t>
            </a:r>
            <a:endParaRPr sz="6000"/>
          </a:p>
        </p:txBody>
      </p:sp>
      <p:sp>
        <p:nvSpPr>
          <p:cNvPr id="547" name="Google Shape;547;p69"/>
          <p:cNvSpPr/>
          <p:nvPr/>
        </p:nvSpPr>
        <p:spPr>
          <a:xfrm>
            <a:off x="10904925" y="5649850"/>
            <a:ext cx="1081800" cy="1000200"/>
          </a:xfrm>
          <a:prstGeom prst="ellipse">
            <a:avLst/>
          </a:prstGeom>
          <a:solidFill>
            <a:srgbClr val="EFEFEF"/>
          </a:solidFill>
          <a:ln w="762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/>
              <a:t>1</a:t>
            </a:r>
            <a:endParaRPr sz="3600" b="1"/>
          </a:p>
        </p:txBody>
      </p:sp>
    </p:spTree>
    <p:extLst>
      <p:ext uri="{BB962C8B-B14F-4D97-AF65-F5344CB8AC3E}">
        <p14:creationId xmlns:p14="http://schemas.microsoft.com/office/powerpoint/2010/main" val="14541922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" name="Google Shape;552;p70"/>
          <p:cNvSpPr txBox="1">
            <a:spLocks noGrp="1"/>
          </p:cNvSpPr>
          <p:nvPr>
            <p:ph type="title"/>
          </p:nvPr>
        </p:nvSpPr>
        <p:spPr>
          <a:xfrm>
            <a:off x="-50" y="0"/>
            <a:ext cx="12192000" cy="2809200"/>
          </a:xfrm>
          <a:prstGeom prst="rect">
            <a:avLst/>
          </a:prstGeom>
          <a:noFill/>
          <a:ln w="76200" cap="flat" cmpd="sng">
            <a:solidFill>
              <a:srgbClr val="6AA84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959"/>
              <a:buFont typeface="Calibri"/>
              <a:buNone/>
            </a:pPr>
            <a:r>
              <a:rPr lang="en-US" sz="6000" b="1"/>
              <a:t>Give name and write out noble gas notation:</a:t>
            </a:r>
            <a:r>
              <a:rPr lang="en-US" sz="3959" b="1"/>
              <a:t/>
            </a:r>
            <a:br>
              <a:rPr lang="en-US" sz="3959" b="1"/>
            </a:br>
            <a:r>
              <a:rPr lang="en-US" sz="6000" b="1"/>
              <a:t>	 </a:t>
            </a:r>
            <a:r>
              <a:rPr lang="en-US" sz="4800" b="1"/>
              <a:t>1s</a:t>
            </a:r>
            <a:r>
              <a:rPr lang="en-US" sz="4800" b="1" baseline="30000"/>
              <a:t>2</a:t>
            </a:r>
            <a:r>
              <a:rPr lang="en-US" sz="4800" b="1"/>
              <a:t> 2s</a:t>
            </a:r>
            <a:r>
              <a:rPr lang="en-US" sz="4800" b="1" baseline="30000"/>
              <a:t>2</a:t>
            </a:r>
            <a:r>
              <a:rPr lang="en-US" sz="4800" b="1"/>
              <a:t> 2p</a:t>
            </a:r>
            <a:r>
              <a:rPr lang="en-US" sz="4800" b="1" baseline="30000"/>
              <a:t>6</a:t>
            </a:r>
            <a:r>
              <a:rPr lang="en-US" sz="4800" b="1"/>
              <a:t> 3s</a:t>
            </a:r>
            <a:r>
              <a:rPr lang="en-US" sz="4800" b="1" baseline="30000"/>
              <a:t>2</a:t>
            </a:r>
            <a:r>
              <a:rPr lang="en-US" sz="4800" b="1"/>
              <a:t> 3p</a:t>
            </a:r>
            <a:r>
              <a:rPr lang="en-US" sz="4800" b="1" baseline="30000"/>
              <a:t>6</a:t>
            </a:r>
            <a:r>
              <a:rPr lang="en-US" sz="4800" b="1"/>
              <a:t> 4s</a:t>
            </a:r>
            <a:r>
              <a:rPr lang="en-US" sz="4800" b="1" baseline="30000"/>
              <a:t>2</a:t>
            </a:r>
            <a:r>
              <a:rPr lang="en-US" sz="4800" b="1"/>
              <a:t> 3d</a:t>
            </a:r>
            <a:r>
              <a:rPr lang="en-US" sz="4800" b="1" baseline="30000"/>
              <a:t>10</a:t>
            </a:r>
            <a:r>
              <a:rPr lang="en-US" sz="4800" b="1"/>
              <a:t> 4p</a:t>
            </a:r>
            <a:r>
              <a:rPr lang="en-US" sz="4800" b="1" baseline="30000"/>
              <a:t>6</a:t>
            </a:r>
            <a:r>
              <a:rPr lang="en-US" sz="4800" b="1"/>
              <a:t> 5s2 4d</a:t>
            </a:r>
            <a:r>
              <a:rPr lang="en-US" sz="4800" b="1" baseline="30000"/>
              <a:t>2</a:t>
            </a:r>
            <a:endParaRPr sz="3959"/>
          </a:p>
        </p:txBody>
      </p:sp>
      <p:sp>
        <p:nvSpPr>
          <p:cNvPr id="553" name="Google Shape;553;p70"/>
          <p:cNvSpPr txBox="1">
            <a:spLocks noGrp="1"/>
          </p:cNvSpPr>
          <p:nvPr>
            <p:ph type="body" idx="1"/>
          </p:nvPr>
        </p:nvSpPr>
        <p:spPr>
          <a:xfrm>
            <a:off x="685798" y="3116862"/>
            <a:ext cx="10394633" cy="33111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2860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6000" b="1"/>
              <a:t>Zirconium</a:t>
            </a:r>
            <a:endParaRPr sz="6000" b="1"/>
          </a:p>
          <a:p>
            <a:pPr marL="22860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6000" b="1"/>
              <a:t>[Kr] 5s</a:t>
            </a:r>
            <a:r>
              <a:rPr lang="en-US" sz="6000" b="1" baseline="30000"/>
              <a:t>2</a:t>
            </a:r>
            <a:r>
              <a:rPr lang="en-US" sz="6000" b="1"/>
              <a:t> 4d</a:t>
            </a:r>
            <a:r>
              <a:rPr lang="en-US" sz="6000" b="1" baseline="30000"/>
              <a:t>2</a:t>
            </a:r>
            <a:r>
              <a:rPr lang="en-US" sz="6000" b="1"/>
              <a:t> </a:t>
            </a:r>
            <a:endParaRPr sz="6000"/>
          </a:p>
        </p:txBody>
      </p:sp>
      <p:sp>
        <p:nvSpPr>
          <p:cNvPr id="554" name="Google Shape;554;p70"/>
          <p:cNvSpPr/>
          <p:nvPr/>
        </p:nvSpPr>
        <p:spPr>
          <a:xfrm>
            <a:off x="10904925" y="5649850"/>
            <a:ext cx="1081800" cy="1000200"/>
          </a:xfrm>
          <a:prstGeom prst="ellipse">
            <a:avLst/>
          </a:prstGeom>
          <a:solidFill>
            <a:srgbClr val="EFEFEF"/>
          </a:solidFill>
          <a:ln w="762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/>
              <a:t>2</a:t>
            </a:r>
            <a:endParaRPr sz="3600" b="1"/>
          </a:p>
        </p:txBody>
      </p:sp>
    </p:spTree>
    <p:extLst>
      <p:ext uri="{BB962C8B-B14F-4D97-AF65-F5344CB8AC3E}">
        <p14:creationId xmlns:p14="http://schemas.microsoft.com/office/powerpoint/2010/main" val="30529457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5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55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9" name="Google Shape;559;p71"/>
          <p:cNvSpPr txBox="1">
            <a:spLocks noGrp="1"/>
          </p:cNvSpPr>
          <p:nvPr>
            <p:ph type="title"/>
          </p:nvPr>
        </p:nvSpPr>
        <p:spPr>
          <a:xfrm>
            <a:off x="0" y="0"/>
            <a:ext cx="12192000" cy="1950900"/>
          </a:xfrm>
          <a:prstGeom prst="rect">
            <a:avLst/>
          </a:prstGeom>
          <a:noFill/>
          <a:ln w="76200" cap="flat" cmpd="sng">
            <a:solidFill>
              <a:srgbClr val="93C47D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</a:pPr>
            <a:r>
              <a:rPr lang="en-US" sz="6000" b="1"/>
              <a:t>What does the Pauli Exclusion Principle say</a:t>
            </a:r>
            <a:r>
              <a:rPr lang="en-US" sz="6000"/>
              <a:t>? </a:t>
            </a:r>
            <a:endParaRPr sz="6600"/>
          </a:p>
        </p:txBody>
      </p:sp>
      <p:sp>
        <p:nvSpPr>
          <p:cNvPr id="560" name="Google Shape;560;p71"/>
          <p:cNvSpPr txBox="1">
            <a:spLocks noGrp="1"/>
          </p:cNvSpPr>
          <p:nvPr>
            <p:ph type="body" idx="1"/>
          </p:nvPr>
        </p:nvSpPr>
        <p:spPr>
          <a:xfrm>
            <a:off x="0" y="2318350"/>
            <a:ext cx="12192000" cy="305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en-US" sz="6000" b="1"/>
              <a:t>No two electrons can have the same set of quantum numbers – they can’t occupy the “same space” - they can’t have the same “address.”</a:t>
            </a:r>
            <a:endParaRPr sz="6000" b="1"/>
          </a:p>
        </p:txBody>
      </p:sp>
      <p:sp>
        <p:nvSpPr>
          <p:cNvPr id="561" name="Google Shape;561;p71"/>
          <p:cNvSpPr/>
          <p:nvPr/>
        </p:nvSpPr>
        <p:spPr>
          <a:xfrm>
            <a:off x="10904925" y="5649850"/>
            <a:ext cx="1081800" cy="1000200"/>
          </a:xfrm>
          <a:prstGeom prst="ellipse">
            <a:avLst/>
          </a:prstGeom>
          <a:solidFill>
            <a:srgbClr val="EFEFEF"/>
          </a:solidFill>
          <a:ln w="762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/>
              <a:t>3</a:t>
            </a:r>
            <a:endParaRPr sz="3600" b="1"/>
          </a:p>
        </p:txBody>
      </p:sp>
    </p:spTree>
    <p:extLst>
      <p:ext uri="{BB962C8B-B14F-4D97-AF65-F5344CB8AC3E}">
        <p14:creationId xmlns:p14="http://schemas.microsoft.com/office/powerpoint/2010/main" val="12851219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5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6" name="Google Shape;566;p72"/>
          <p:cNvSpPr txBox="1">
            <a:spLocks noGrp="1"/>
          </p:cNvSpPr>
          <p:nvPr>
            <p:ph type="title"/>
          </p:nvPr>
        </p:nvSpPr>
        <p:spPr>
          <a:xfrm>
            <a:off x="0" y="0"/>
            <a:ext cx="12192000" cy="1275900"/>
          </a:xfrm>
          <a:prstGeom prst="rect">
            <a:avLst/>
          </a:prstGeom>
          <a:noFill/>
          <a:ln w="76200" cap="flat" cmpd="sng">
            <a:solidFill>
              <a:srgbClr val="6AA84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</a:pPr>
            <a:r>
              <a:rPr lang="en-US" sz="6000" b="1"/>
              <a:t>What does the Aufbau Principle say?</a:t>
            </a:r>
            <a:endParaRPr sz="6000" b="1"/>
          </a:p>
        </p:txBody>
      </p:sp>
      <p:sp>
        <p:nvSpPr>
          <p:cNvPr id="567" name="Google Shape;567;p72"/>
          <p:cNvSpPr txBox="1">
            <a:spLocks noGrp="1"/>
          </p:cNvSpPr>
          <p:nvPr>
            <p:ph type="body" idx="1"/>
          </p:nvPr>
        </p:nvSpPr>
        <p:spPr>
          <a:xfrm>
            <a:off x="124500" y="1566050"/>
            <a:ext cx="11768400" cy="4606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en-US" sz="6000" b="1"/>
              <a:t>Electrons are lazy! </a:t>
            </a:r>
            <a:endParaRPr sz="6000" b="1"/>
          </a:p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en-US" sz="6000" b="1"/>
              <a:t>They want to occupy the lowest energy orbitals first. </a:t>
            </a:r>
            <a:endParaRPr sz="6000" b="1"/>
          </a:p>
        </p:txBody>
      </p:sp>
      <p:sp>
        <p:nvSpPr>
          <p:cNvPr id="568" name="Google Shape;568;p72"/>
          <p:cNvSpPr/>
          <p:nvPr/>
        </p:nvSpPr>
        <p:spPr>
          <a:xfrm>
            <a:off x="10904925" y="5649850"/>
            <a:ext cx="1081800" cy="1000200"/>
          </a:xfrm>
          <a:prstGeom prst="ellipse">
            <a:avLst/>
          </a:prstGeom>
          <a:solidFill>
            <a:srgbClr val="EFEFEF"/>
          </a:solidFill>
          <a:ln w="762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/>
              <a:t>4</a:t>
            </a:r>
            <a:endParaRPr sz="3600" b="1"/>
          </a:p>
        </p:txBody>
      </p:sp>
    </p:spTree>
    <p:extLst>
      <p:ext uri="{BB962C8B-B14F-4D97-AF65-F5344CB8AC3E}">
        <p14:creationId xmlns:p14="http://schemas.microsoft.com/office/powerpoint/2010/main" val="5452746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5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5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" name="Google Shape;573;p73"/>
          <p:cNvSpPr txBox="1">
            <a:spLocks noGrp="1"/>
          </p:cNvSpPr>
          <p:nvPr>
            <p:ph type="title"/>
          </p:nvPr>
        </p:nvSpPr>
        <p:spPr>
          <a:xfrm>
            <a:off x="0" y="0"/>
            <a:ext cx="12192000" cy="2166900"/>
          </a:xfrm>
          <a:prstGeom prst="rect">
            <a:avLst/>
          </a:prstGeom>
          <a:noFill/>
          <a:ln w="76200" cap="flat" cmpd="sng">
            <a:solidFill>
              <a:srgbClr val="6AA84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959"/>
              <a:buFont typeface="Calibri"/>
              <a:buNone/>
            </a:pPr>
            <a:r>
              <a:rPr lang="en-US" sz="6000" b="1"/>
              <a:t>Draw the orbital diagram for carbon. How many unpaired e- does it have?</a:t>
            </a:r>
            <a:endParaRPr sz="6000"/>
          </a:p>
        </p:txBody>
      </p:sp>
      <p:sp>
        <p:nvSpPr>
          <p:cNvPr id="574" name="Google Shape;574;p73"/>
          <p:cNvSpPr txBox="1">
            <a:spLocks noGrp="1"/>
          </p:cNvSpPr>
          <p:nvPr>
            <p:ph type="body" idx="1"/>
          </p:nvPr>
        </p:nvSpPr>
        <p:spPr>
          <a:xfrm>
            <a:off x="685800" y="2814221"/>
            <a:ext cx="10394707" cy="25603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28600" lvl="0" indent="-4064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Char char="•"/>
            </a:pPr>
            <a:r>
              <a:rPr lang="en-US" sz="6000" b="1"/>
              <a:t>__  __  __</a:t>
            </a:r>
            <a:endParaRPr sz="6000"/>
          </a:p>
          <a:p>
            <a:pPr marL="22860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6000"/>
              <a:buChar char="•"/>
            </a:pPr>
            <a:r>
              <a:rPr lang="en-US" sz="6000" b="1"/>
              <a:t>__</a:t>
            </a:r>
            <a:endParaRPr sz="6000"/>
          </a:p>
          <a:p>
            <a:pPr marL="22860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6000"/>
              <a:buChar char="•"/>
            </a:pPr>
            <a:r>
              <a:rPr lang="en-US" sz="6000" b="1"/>
              <a:t>__</a:t>
            </a:r>
            <a:endParaRPr sz="6000"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/>
          </a:p>
        </p:txBody>
      </p:sp>
      <p:cxnSp>
        <p:nvCxnSpPr>
          <p:cNvPr id="575" name="Google Shape;575;p73"/>
          <p:cNvCxnSpPr/>
          <p:nvPr/>
        </p:nvCxnSpPr>
        <p:spPr>
          <a:xfrm flipH="1">
            <a:off x="1637175" y="3824258"/>
            <a:ext cx="0" cy="705600"/>
          </a:xfrm>
          <a:prstGeom prst="straightConnector1">
            <a:avLst/>
          </a:prstGeom>
          <a:noFill/>
          <a:ln w="38100" cap="flat" cmpd="sng">
            <a:solidFill>
              <a:srgbClr val="0000FF"/>
            </a:solidFill>
            <a:prstDash val="solid"/>
            <a:miter lim="800000"/>
            <a:headEnd type="none" w="sm" len="sm"/>
            <a:tailEnd type="triangle" w="med" len="med"/>
          </a:ln>
        </p:spPr>
      </p:cxnSp>
      <p:cxnSp>
        <p:nvCxnSpPr>
          <p:cNvPr id="576" name="Google Shape;576;p73"/>
          <p:cNvCxnSpPr/>
          <p:nvPr/>
        </p:nvCxnSpPr>
        <p:spPr>
          <a:xfrm rot="10800000">
            <a:off x="1387505" y="3845715"/>
            <a:ext cx="0" cy="662700"/>
          </a:xfrm>
          <a:prstGeom prst="straightConnector1">
            <a:avLst/>
          </a:prstGeom>
          <a:noFill/>
          <a:ln w="38100" cap="flat" cmpd="sng">
            <a:solidFill>
              <a:srgbClr val="0000FF"/>
            </a:solidFill>
            <a:prstDash val="solid"/>
            <a:miter lim="800000"/>
            <a:headEnd type="none" w="sm" len="sm"/>
            <a:tailEnd type="triangle" w="med" len="med"/>
          </a:ln>
        </p:spPr>
      </p:cxnSp>
      <p:cxnSp>
        <p:nvCxnSpPr>
          <p:cNvPr id="577" name="Google Shape;577;p73"/>
          <p:cNvCxnSpPr/>
          <p:nvPr/>
        </p:nvCxnSpPr>
        <p:spPr>
          <a:xfrm flipH="1">
            <a:off x="1560975" y="4814858"/>
            <a:ext cx="0" cy="705600"/>
          </a:xfrm>
          <a:prstGeom prst="straightConnector1">
            <a:avLst/>
          </a:prstGeom>
          <a:noFill/>
          <a:ln w="38100" cap="flat" cmpd="sng">
            <a:solidFill>
              <a:srgbClr val="0000FF"/>
            </a:solidFill>
            <a:prstDash val="solid"/>
            <a:miter lim="800000"/>
            <a:headEnd type="none" w="sm" len="sm"/>
            <a:tailEnd type="triangle" w="med" len="med"/>
          </a:ln>
        </p:spPr>
      </p:cxnSp>
      <p:cxnSp>
        <p:nvCxnSpPr>
          <p:cNvPr id="578" name="Google Shape;578;p73"/>
          <p:cNvCxnSpPr/>
          <p:nvPr/>
        </p:nvCxnSpPr>
        <p:spPr>
          <a:xfrm rot="10800000">
            <a:off x="1311305" y="4836315"/>
            <a:ext cx="0" cy="662700"/>
          </a:xfrm>
          <a:prstGeom prst="straightConnector1">
            <a:avLst/>
          </a:prstGeom>
          <a:noFill/>
          <a:ln w="38100" cap="flat" cmpd="sng">
            <a:solidFill>
              <a:srgbClr val="0000FF"/>
            </a:solidFill>
            <a:prstDash val="solid"/>
            <a:miter lim="800000"/>
            <a:headEnd type="none" w="sm" len="sm"/>
            <a:tailEnd type="triangle" w="med" len="med"/>
          </a:ln>
        </p:spPr>
      </p:cxnSp>
      <p:cxnSp>
        <p:nvCxnSpPr>
          <p:cNvPr id="579" name="Google Shape;579;p73"/>
          <p:cNvCxnSpPr/>
          <p:nvPr/>
        </p:nvCxnSpPr>
        <p:spPr>
          <a:xfrm rot="10800000">
            <a:off x="2507050" y="2927175"/>
            <a:ext cx="0" cy="627900"/>
          </a:xfrm>
          <a:prstGeom prst="straightConnector1">
            <a:avLst/>
          </a:prstGeom>
          <a:noFill/>
          <a:ln w="38100" cap="flat" cmpd="sng">
            <a:solidFill>
              <a:srgbClr val="0000FF"/>
            </a:solidFill>
            <a:prstDash val="solid"/>
            <a:miter lim="800000"/>
            <a:headEnd type="none" w="sm" len="sm"/>
            <a:tailEnd type="triangle" w="med" len="med"/>
          </a:ln>
        </p:spPr>
      </p:cxnSp>
      <p:cxnSp>
        <p:nvCxnSpPr>
          <p:cNvPr id="580" name="Google Shape;580;p73"/>
          <p:cNvCxnSpPr/>
          <p:nvPr/>
        </p:nvCxnSpPr>
        <p:spPr>
          <a:xfrm rot="10800000">
            <a:off x="1241675" y="2928600"/>
            <a:ext cx="0" cy="662700"/>
          </a:xfrm>
          <a:prstGeom prst="straightConnector1">
            <a:avLst/>
          </a:prstGeom>
          <a:noFill/>
          <a:ln w="38100" cap="flat" cmpd="sng">
            <a:solidFill>
              <a:srgbClr val="0000FF"/>
            </a:solidFill>
            <a:prstDash val="solid"/>
            <a:miter lim="800000"/>
            <a:headEnd type="none" w="sm" len="sm"/>
            <a:tailEnd type="triangle" w="med" len="med"/>
          </a:ln>
        </p:spPr>
      </p:cxnSp>
      <p:sp>
        <p:nvSpPr>
          <p:cNvPr id="581" name="Google Shape;581;p73"/>
          <p:cNvSpPr/>
          <p:nvPr/>
        </p:nvSpPr>
        <p:spPr>
          <a:xfrm>
            <a:off x="10904925" y="5649850"/>
            <a:ext cx="1081800" cy="1000200"/>
          </a:xfrm>
          <a:prstGeom prst="ellipse">
            <a:avLst/>
          </a:prstGeom>
          <a:solidFill>
            <a:srgbClr val="EFEFEF"/>
          </a:solidFill>
          <a:ln w="762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/>
              <a:t>5</a:t>
            </a:r>
            <a:endParaRPr sz="3600" b="1"/>
          </a:p>
        </p:txBody>
      </p:sp>
    </p:spTree>
    <p:extLst>
      <p:ext uri="{BB962C8B-B14F-4D97-AF65-F5344CB8AC3E}">
        <p14:creationId xmlns:p14="http://schemas.microsoft.com/office/powerpoint/2010/main" val="2250880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5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5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/>
                                        <p:tgtEl>
                                          <p:spTgt spid="5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/>
                                        <p:tgtEl>
                                          <p:spTgt spid="57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5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/>
                                        <p:tgtEl>
                                          <p:spTgt spid="5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6" name="Google Shape;586;p74"/>
          <p:cNvSpPr txBox="1">
            <a:spLocks noGrp="1"/>
          </p:cNvSpPr>
          <p:nvPr>
            <p:ph type="title"/>
          </p:nvPr>
        </p:nvSpPr>
        <p:spPr>
          <a:xfrm>
            <a:off x="0" y="0"/>
            <a:ext cx="12192000" cy="1904700"/>
          </a:xfrm>
          <a:prstGeom prst="rect">
            <a:avLst/>
          </a:prstGeom>
          <a:noFill/>
          <a:ln w="76200" cap="flat" cmpd="sng">
            <a:solidFill>
              <a:srgbClr val="93C47D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 sz="6000" b="1"/>
              <a:t>What is the noble gas configuration for calcium?</a:t>
            </a:r>
            <a:endParaRPr sz="6000"/>
          </a:p>
        </p:txBody>
      </p:sp>
      <p:sp>
        <p:nvSpPr>
          <p:cNvPr id="587" name="Google Shape;587;p74"/>
          <p:cNvSpPr txBox="1">
            <a:spLocks noGrp="1"/>
          </p:cNvSpPr>
          <p:nvPr>
            <p:ph type="body" idx="1"/>
          </p:nvPr>
        </p:nvSpPr>
        <p:spPr>
          <a:xfrm>
            <a:off x="685800" y="2440825"/>
            <a:ext cx="10785300" cy="416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400"/>
              <a:buNone/>
            </a:pPr>
            <a:r>
              <a:rPr lang="en-US" sz="6000" b="1"/>
              <a:t>[Ar] 4s</a:t>
            </a:r>
            <a:r>
              <a:rPr lang="en-US" sz="6000" b="1" baseline="30000"/>
              <a:t>2</a:t>
            </a:r>
            <a:endParaRPr sz="6000" b="1"/>
          </a:p>
        </p:txBody>
      </p:sp>
      <p:sp>
        <p:nvSpPr>
          <p:cNvPr id="588" name="Google Shape;588;p74"/>
          <p:cNvSpPr/>
          <p:nvPr/>
        </p:nvSpPr>
        <p:spPr>
          <a:xfrm>
            <a:off x="10904925" y="5649850"/>
            <a:ext cx="1081800" cy="1000200"/>
          </a:xfrm>
          <a:prstGeom prst="ellipse">
            <a:avLst/>
          </a:prstGeom>
          <a:solidFill>
            <a:srgbClr val="EFEFEF"/>
          </a:solidFill>
          <a:ln w="762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/>
              <a:t>6</a:t>
            </a:r>
            <a:endParaRPr sz="3600" b="1"/>
          </a:p>
        </p:txBody>
      </p:sp>
    </p:spTree>
    <p:extLst>
      <p:ext uri="{BB962C8B-B14F-4D97-AF65-F5344CB8AC3E}">
        <p14:creationId xmlns:p14="http://schemas.microsoft.com/office/powerpoint/2010/main" val="36992635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5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553</Words>
  <Application>Microsoft Office PowerPoint</Application>
  <PresentationFormat>Widescreen</PresentationFormat>
  <Paragraphs>121</Paragraphs>
  <Slides>34</Slides>
  <Notes>34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39" baseType="lpstr">
      <vt:lpstr>Arial</vt:lpstr>
      <vt:lpstr>Calibri</vt:lpstr>
      <vt:lpstr>Calibri Light</vt:lpstr>
      <vt:lpstr>Wingdings</vt:lpstr>
      <vt:lpstr>Office Theme</vt:lpstr>
      <vt:lpstr>Grudge Ball !!!</vt:lpstr>
      <vt:lpstr>Each team gets 10Xs - Teams will take a turn answering a review Q - Correct answer  = 2Xs to take from any team (splitting is ok)     and a shot at the hoop.   Successful shot from the: 2 point line = +2X (4 total) 3 point line = +3X (5 total)  </vt:lpstr>
      <vt:lpstr> No More Xs?  Gain back 2Xs by answering the Q correctly.  Incorrect Answer? If team gets incorrect answer, random choice gets to steal the Q, so BE READY!  Winning Most Xs at the end of game wins!    </vt:lpstr>
      <vt:lpstr>Which element is this?  1s2 2s2 2p6 3s2 3p6 4s2 3d5</vt:lpstr>
      <vt:lpstr>Give name and write out noble gas notation:   1s2 2s2 2p6 3s2 3p6 4s2 3d10 4p6 5s2 4d2</vt:lpstr>
      <vt:lpstr>What does the Pauli Exclusion Principle say? </vt:lpstr>
      <vt:lpstr>What does the Aufbau Principle say?</vt:lpstr>
      <vt:lpstr>Draw the orbital diagram for carbon. How many unpaired e- does it have?</vt:lpstr>
      <vt:lpstr>What is the noble gas configuration for calcium?</vt:lpstr>
      <vt:lpstr>How many unpaired electrons  are in chromium?</vt:lpstr>
      <vt:lpstr>How many orbitals in a set of each type/shape orbital?</vt:lpstr>
      <vt:lpstr>What is the highest energy level in the element below:   1s2 2s2 2p6 3s2 3p6 4s2 3d10 4p6</vt:lpstr>
      <vt:lpstr>Which element might form a ion by losing electrons from the s and d orbitals F, S, Li, Ti</vt:lpstr>
      <vt:lpstr>What is the atomic radius?</vt:lpstr>
      <vt:lpstr>Atomic radius increases as you go (left or right?) and (up or down?)</vt:lpstr>
      <vt:lpstr>Atomic radius decreases going right because ______________ and increases going down because _____________</vt:lpstr>
      <vt:lpstr>Order these elements  from smallest to largest? Se,  S,  Cl  Na</vt:lpstr>
      <vt:lpstr>Of the elements in the alkaline earth metals which has the highest electronegativity</vt:lpstr>
      <vt:lpstr>Why does it take less energy to remove e- as you go down a group?</vt:lpstr>
      <vt:lpstr>Describe the trend for  reactivity of halogens.</vt:lpstr>
      <vt:lpstr>What is the sum of the charges from the atoms below when they are ions? Calcium, nitrogen, and strontium</vt:lpstr>
      <vt:lpstr>How many electrons are in a  set of p orbitals?</vt:lpstr>
      <vt:lpstr>What is the term for the ability of metals to be pounded and  shaped into sheets?</vt:lpstr>
      <vt:lpstr>What is the definition of  ionization energy?</vt:lpstr>
      <vt:lpstr>Predict the ions of the following atoms and then rank the ions  from smallest to largest radius S , P , Cl , Ca , K</vt:lpstr>
      <vt:lpstr>Electronegativity increases  going (left or right?) and increases going (up or down?)</vt:lpstr>
      <vt:lpstr>Which element is in period 4  group  3B </vt:lpstr>
      <vt:lpstr>Draw a diagram for absorption  and emission.</vt:lpstr>
      <vt:lpstr>What is the e- configuration for  copper (II)?</vt:lpstr>
      <vt:lpstr>How many electrons can fit  in a d orbital?</vt:lpstr>
      <vt:lpstr> Electronegativity  (increases or decreases?) as you move down a group.  WHY?</vt:lpstr>
      <vt:lpstr> Does Metallic Character (reactivity) increase or decrease going down a group?</vt:lpstr>
      <vt:lpstr>Define “effective nuclear charge.”</vt:lpstr>
      <vt:lpstr> Give an example of two ions that each have a larger atomic radius than their neutral parent atom.</vt:lpstr>
    </vt:vector>
  </TitlesOfParts>
  <Company>SRVUSD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Grudge Ball !!!</dc:title>
  <dc:creator>Farmer, Stephanie [DH]</dc:creator>
  <cp:lastModifiedBy>Farmer, Stephanie [DH]</cp:lastModifiedBy>
  <cp:revision>1</cp:revision>
  <dcterms:created xsi:type="dcterms:W3CDTF">2018-12-11T16:30:50Z</dcterms:created>
  <dcterms:modified xsi:type="dcterms:W3CDTF">2018-12-11T16:31:07Z</dcterms:modified>
</cp:coreProperties>
</file>