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36"/>
  </p:notesMasterIdLst>
  <p:sldIdLst>
    <p:sldId id="293" r:id="rId2"/>
    <p:sldId id="260" r:id="rId3"/>
    <p:sldId id="261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</p:sldIdLst>
  <p:sldSz cx="12192000" cy="6858000"/>
  <p:notesSz cx="6858000" cy="9144000"/>
  <p:embeddedFontLst>
    <p:embeddedFont>
      <p:font typeface="Calibri" panose="020F0502020204030204" pitchFamily="34" charset="0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13EA8F-F765-4936-B3A8-BC205556D59F}">
  <a:tblStyle styleId="{3D13EA8F-F765-4936-B3A8-BC205556D5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4a43b60c89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g4a43b60c89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4a43b60c89_0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g4a43b60c8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4a43b60c89_0_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g4a43b60c8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48b2690dc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g48b2690d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48b2690dc0_0_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g48b2690dc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g48b2690dc0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g48b2690dc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48b2690dc0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g48b2690dc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48b2690dc0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g48b2690dc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4a43b60c89_0_1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g4a43b60c89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48b2690dc0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g48b2690dc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g48b2690dc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g48b2690dc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g4a43b60c89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g4a43b60c89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4a43b60c89_0_1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0" name="Google Shape;750;g4a43b60c8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4a43b60c89_0_1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g4a43b60c8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4a43b60c89_0_1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g4a43b60c89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4a43b60c89_0_1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g4a43b60c89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66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 smtClean="0">
                <a:solidFill>
                  <a:srgbClr val="6AA84F"/>
                </a:solidFill>
              </a:rPr>
              <a:t>Grudge Ball !!!</a:t>
            </a:r>
            <a:endParaRPr sz="9600" b="1" dirty="0">
              <a:solidFill>
                <a:srgbClr val="6AA84F"/>
              </a:solidFill>
            </a:endParaRPr>
          </a:p>
        </p:txBody>
      </p:sp>
      <p:sp>
        <p:nvSpPr>
          <p:cNvPr id="528" name="Google Shape;528;p66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#2: </a:t>
            </a:r>
            <a:r>
              <a:rPr lang="en-US" sz="6000" b="1"/>
              <a:t/>
            </a:r>
            <a:br>
              <a:rPr lang="en-US" sz="6000" b="1"/>
            </a:br>
            <a:r>
              <a:rPr lang="en-US" sz="6000" b="1"/>
              <a:t>Electrons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Periodic Table </a:t>
            </a:r>
            <a:endParaRPr sz="6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7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69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unpaired electrons </a:t>
            </a:r>
            <a:br>
              <a:rPr lang="en-US" sz="6000" b="1"/>
            </a:br>
            <a:r>
              <a:rPr lang="en-US" sz="6000" b="1"/>
              <a:t>are in chromium?</a:t>
            </a:r>
            <a:endParaRPr sz="6000"/>
          </a:p>
        </p:txBody>
      </p:sp>
      <p:sp>
        <p:nvSpPr>
          <p:cNvPr id="594" name="Google Shape;594;p75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Four</a:t>
            </a:r>
            <a:endParaRPr sz="6000" b="1"/>
          </a:p>
        </p:txBody>
      </p:sp>
      <p:sp>
        <p:nvSpPr>
          <p:cNvPr id="595" name="Google Shape;595;p7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48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orbitals in a set of each type/shape orbital?</a:t>
            </a:r>
            <a:endParaRPr sz="6000"/>
          </a:p>
        </p:txBody>
      </p:sp>
      <p:sp>
        <p:nvSpPr>
          <p:cNvPr id="601" name="Google Shape;601;p76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s - 1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p - 3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d - 5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f - 7</a:t>
            </a:r>
            <a:endParaRPr sz="6000"/>
          </a:p>
        </p:txBody>
      </p:sp>
      <p:sp>
        <p:nvSpPr>
          <p:cNvPr id="602" name="Google Shape;602;p7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7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highest energy level in the element below:</a:t>
            </a:r>
            <a:br>
              <a:rPr lang="en-US" sz="6000" b="1"/>
            </a:br>
            <a:r>
              <a:rPr lang="en-US" sz="6000" b="1"/>
              <a:t>	 1s</a:t>
            </a:r>
            <a:r>
              <a:rPr lang="en-US" sz="6000" b="1" baseline="30000"/>
              <a:t>2</a:t>
            </a:r>
            <a:r>
              <a:rPr lang="en-US" sz="6000" b="1"/>
              <a:t> 2s</a:t>
            </a:r>
            <a:r>
              <a:rPr lang="en-US" sz="6000" b="1" baseline="30000"/>
              <a:t>2</a:t>
            </a:r>
            <a:r>
              <a:rPr lang="en-US" sz="6000" b="1"/>
              <a:t> 2p</a:t>
            </a:r>
            <a:r>
              <a:rPr lang="en-US" sz="6000" b="1" baseline="30000"/>
              <a:t>6</a:t>
            </a:r>
            <a:r>
              <a:rPr lang="en-US" sz="6000" b="1"/>
              <a:t> 3s</a:t>
            </a:r>
            <a:r>
              <a:rPr lang="en-US" sz="6000" b="1" baseline="30000"/>
              <a:t>2</a:t>
            </a:r>
            <a:r>
              <a:rPr lang="en-US" sz="6000" b="1"/>
              <a:t> 3p</a:t>
            </a:r>
            <a:r>
              <a:rPr lang="en-US" sz="6000" b="1" baseline="30000"/>
              <a:t>6</a:t>
            </a:r>
            <a:r>
              <a:rPr lang="en-US" sz="6000" b="1"/>
              <a:t> 4s</a:t>
            </a:r>
            <a:r>
              <a:rPr lang="en-US" sz="6000" b="1" baseline="30000"/>
              <a:t>2</a:t>
            </a:r>
            <a:r>
              <a:rPr lang="en-US" sz="6000" b="1"/>
              <a:t> 3d</a:t>
            </a:r>
            <a:r>
              <a:rPr lang="en-US" sz="6000" b="1" baseline="30000"/>
              <a:t>10</a:t>
            </a:r>
            <a:r>
              <a:rPr lang="en-US" sz="6000" b="1"/>
              <a:t> 4p</a:t>
            </a:r>
            <a:r>
              <a:rPr lang="en-US" sz="6000" b="1" baseline="30000"/>
              <a:t>6</a:t>
            </a:r>
            <a:endParaRPr sz="6000"/>
          </a:p>
        </p:txBody>
      </p:sp>
      <p:sp>
        <p:nvSpPr>
          <p:cNvPr id="608" name="Google Shape;608;p77"/>
          <p:cNvSpPr txBox="1">
            <a:spLocks noGrp="1"/>
          </p:cNvSpPr>
          <p:nvPr>
            <p:ph type="body" idx="1"/>
          </p:nvPr>
        </p:nvSpPr>
        <p:spPr>
          <a:xfrm>
            <a:off x="683625" y="34290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Fourth energy level </a:t>
            </a:r>
            <a:endParaRPr sz="6000" b="1"/>
          </a:p>
        </p:txBody>
      </p:sp>
      <p:sp>
        <p:nvSpPr>
          <p:cNvPr id="609" name="Google Shape;609;p7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76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Which element might form a ion by losing electrons from the s and d orbitals	F, S, Li, Ti</a:t>
            </a:r>
            <a:endParaRPr sz="6000"/>
          </a:p>
        </p:txBody>
      </p:sp>
      <p:sp>
        <p:nvSpPr>
          <p:cNvPr id="615" name="Google Shape;615;p78"/>
          <p:cNvSpPr txBox="1">
            <a:spLocks noGrp="1"/>
          </p:cNvSpPr>
          <p:nvPr>
            <p:ph type="body" idx="1"/>
          </p:nvPr>
        </p:nvSpPr>
        <p:spPr>
          <a:xfrm>
            <a:off x="563350" y="3175725"/>
            <a:ext cx="10394700" cy="21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Ti</a:t>
            </a:r>
            <a:endParaRPr sz="6000" b="1" baseline="30000"/>
          </a:p>
        </p:txBody>
      </p:sp>
      <p:sp>
        <p:nvSpPr>
          <p:cNvPr id="616" name="Google Shape;616;p7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36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What is the atomic radius?</a:t>
            </a:r>
            <a:endParaRPr sz="6000"/>
          </a:p>
        </p:txBody>
      </p:sp>
      <p:sp>
        <p:nvSpPr>
          <p:cNvPr id="622" name="Google Shape;622;p79"/>
          <p:cNvSpPr txBox="1">
            <a:spLocks noGrp="1"/>
          </p:cNvSpPr>
          <p:nvPr>
            <p:ph type="body" idx="1"/>
          </p:nvPr>
        </p:nvSpPr>
        <p:spPr>
          <a:xfrm>
            <a:off x="0" y="1808100"/>
            <a:ext cx="12192000" cy="35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Measure of the distance from the center nucleus to the outer electron.</a:t>
            </a:r>
            <a:endParaRPr sz="6000"/>
          </a:p>
        </p:txBody>
      </p:sp>
      <p:sp>
        <p:nvSpPr>
          <p:cNvPr id="623" name="Google Shape;623;p7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89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Atomic radius increases as you go (left or right?) and (up or down?)</a:t>
            </a:r>
            <a:endParaRPr sz="3959"/>
          </a:p>
        </p:txBody>
      </p:sp>
      <p:sp>
        <p:nvSpPr>
          <p:cNvPr id="629" name="Google Shape;629;p80"/>
          <p:cNvSpPr txBox="1">
            <a:spLocks noGrp="1"/>
          </p:cNvSpPr>
          <p:nvPr>
            <p:ph type="body" idx="1"/>
          </p:nvPr>
        </p:nvSpPr>
        <p:spPr>
          <a:xfrm>
            <a:off x="898650" y="3097098"/>
            <a:ext cx="10394700" cy="15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Left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Down</a:t>
            </a:r>
            <a:endParaRPr sz="6000" b="1"/>
          </a:p>
        </p:txBody>
      </p:sp>
      <p:sp>
        <p:nvSpPr>
          <p:cNvPr id="630" name="Google Shape;630;p8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81"/>
          <p:cNvSpPr txBox="1">
            <a:spLocks noGrp="1"/>
          </p:cNvSpPr>
          <p:nvPr>
            <p:ph type="body" idx="1"/>
          </p:nvPr>
        </p:nvSpPr>
        <p:spPr>
          <a:xfrm>
            <a:off x="0" y="2950975"/>
            <a:ext cx="12192000" cy="24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/>
              <a:t>Greater effective nuclear charge  = more protons pulling electrons in closer</a:t>
            </a:r>
            <a:endParaRPr sz="44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/>
              <a:t>More energy levels and increased shielding cause nucleus to not pull electrons in as hard</a:t>
            </a:r>
            <a:endParaRPr sz="4400" b="1"/>
          </a:p>
        </p:txBody>
      </p:sp>
      <p:sp>
        <p:nvSpPr>
          <p:cNvPr id="636" name="Google Shape;636;p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26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/>
              <a:t>Atomic radius decreases going right because ______________ and increases going down because _____________</a:t>
            </a:r>
            <a:endParaRPr sz="4800"/>
          </a:p>
        </p:txBody>
      </p:sp>
      <p:sp>
        <p:nvSpPr>
          <p:cNvPr id="637" name="Google Shape;637;p8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8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3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Order these elements </a:t>
            </a:r>
            <a:br>
              <a:rPr lang="en-US" sz="6000" b="1"/>
            </a:br>
            <a:r>
              <a:rPr lang="en-US" sz="6000" b="1"/>
              <a:t>from smallest to largest?</a:t>
            </a:r>
            <a:br>
              <a:rPr lang="en-US" sz="6000" b="1"/>
            </a:br>
            <a:r>
              <a:rPr lang="en-US" sz="6000" b="1"/>
              <a:t>Se,		S,		Cl		Na</a:t>
            </a:r>
            <a:endParaRPr sz="3959"/>
          </a:p>
        </p:txBody>
      </p:sp>
      <p:sp>
        <p:nvSpPr>
          <p:cNvPr id="643" name="Google Shape;643;p82"/>
          <p:cNvSpPr txBox="1">
            <a:spLocks noGrp="1"/>
          </p:cNvSpPr>
          <p:nvPr>
            <p:ph type="body" idx="1"/>
          </p:nvPr>
        </p:nvSpPr>
        <p:spPr>
          <a:xfrm>
            <a:off x="685800" y="3186853"/>
            <a:ext cx="103947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Cl, S, Se, Na</a:t>
            </a:r>
            <a:endParaRPr sz="6000"/>
          </a:p>
        </p:txBody>
      </p:sp>
      <p:sp>
        <p:nvSpPr>
          <p:cNvPr id="644" name="Google Shape;644;p8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8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3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Of the elements in the alkaline earth metals which has the highest electronegativity</a:t>
            </a:r>
            <a:endParaRPr sz="6000"/>
          </a:p>
        </p:txBody>
      </p:sp>
      <p:sp>
        <p:nvSpPr>
          <p:cNvPr id="650" name="Google Shape;650;p83"/>
          <p:cNvSpPr txBox="1">
            <a:spLocks noGrp="1"/>
          </p:cNvSpPr>
          <p:nvPr>
            <p:ph type="body" idx="1"/>
          </p:nvPr>
        </p:nvSpPr>
        <p:spPr>
          <a:xfrm>
            <a:off x="685800" y="2947424"/>
            <a:ext cx="10394700" cy="24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Beryllium</a:t>
            </a:r>
            <a:endParaRPr sz="6000"/>
          </a:p>
        </p:txBody>
      </p:sp>
      <p:sp>
        <p:nvSpPr>
          <p:cNvPr id="651" name="Google Shape;651;p8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365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Why does it take less energy to remove e- as you go down a group?</a:t>
            </a:r>
            <a:endParaRPr sz="3959"/>
          </a:p>
        </p:txBody>
      </p:sp>
      <p:sp>
        <p:nvSpPr>
          <p:cNvPr id="657" name="Google Shape;657;p84"/>
          <p:cNvSpPr txBox="1">
            <a:spLocks noGrp="1"/>
          </p:cNvSpPr>
          <p:nvPr>
            <p:ph type="body" idx="1"/>
          </p:nvPr>
        </p:nvSpPr>
        <p:spPr>
          <a:xfrm>
            <a:off x="326750" y="2583575"/>
            <a:ext cx="11368800" cy="27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/>
              <a:t>More energy levels, so electron is further from the nucleus, and more shielding which means the nucleus isn’t able to attract as well.</a:t>
            </a:r>
            <a:endParaRPr sz="4800"/>
          </a:p>
        </p:txBody>
      </p:sp>
      <p:sp>
        <p:nvSpPr>
          <p:cNvPr id="658" name="Google Shape;658;p8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559500" y="2528550"/>
            <a:ext cx="11229900" cy="47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gets 10Xs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Teams will take a turn answering a review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Correct answer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to take from any team (splitting is ok)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a shot at the hoop.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Successful shot from the:</a:t>
            </a:r>
            <a:b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point line = +2X (4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point line = +3X (5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17" name="Google Shape;217;p33"/>
          <p:cNvSpPr txBox="1"/>
          <p:nvPr/>
        </p:nvSpPr>
        <p:spPr>
          <a:xfrm>
            <a:off x="1023500" y="249252"/>
            <a:ext cx="103968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85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Describe the trend for </a:t>
            </a:r>
            <a:br>
              <a:rPr lang="en-US" sz="6000" b="1"/>
            </a:br>
            <a:r>
              <a:rPr lang="en-US" sz="6000" b="1"/>
              <a:t>reactivity of halogens.</a:t>
            </a:r>
            <a:endParaRPr sz="6000" b="1"/>
          </a:p>
        </p:txBody>
      </p:sp>
      <p:sp>
        <p:nvSpPr>
          <p:cNvPr id="664" name="Google Shape;664;p85"/>
          <p:cNvSpPr txBox="1"/>
          <p:nvPr/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Reactivity increases as you move UP the periodic table. </a:t>
            </a:r>
            <a:endParaRPr sz="6000"/>
          </a:p>
        </p:txBody>
      </p:sp>
      <p:sp>
        <p:nvSpPr>
          <p:cNvPr id="665" name="Google Shape;665;p8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86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3236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What is the </a:t>
            </a:r>
            <a:r>
              <a:rPr lang="en-US" sz="6000" b="1" u="sng"/>
              <a:t>sum</a:t>
            </a:r>
            <a:r>
              <a:rPr lang="en-US" sz="6000" b="1"/>
              <a:t> of the charges from the atoms below when they are ions? Calcium, nitrogen, and strontium</a:t>
            </a:r>
            <a:endParaRPr sz="6000" b="1"/>
          </a:p>
        </p:txBody>
      </p:sp>
      <p:sp>
        <p:nvSpPr>
          <p:cNvPr id="671" name="Google Shape;671;p86"/>
          <p:cNvSpPr txBox="1"/>
          <p:nvPr/>
        </p:nvSpPr>
        <p:spPr>
          <a:xfrm>
            <a:off x="685800" y="3522592"/>
            <a:ext cx="10394700" cy="23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6000" b="1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2+(-3)+2 =1</a:t>
            </a:r>
            <a:endParaRPr sz="6000" b="1"/>
          </a:p>
        </p:txBody>
      </p:sp>
      <p:sp>
        <p:nvSpPr>
          <p:cNvPr id="672" name="Google Shape;672;p8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8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electrons are in a </a:t>
            </a:r>
            <a:br>
              <a:rPr lang="en-US" sz="6000" b="1"/>
            </a:br>
            <a:r>
              <a:rPr lang="en-US" sz="6000" b="1"/>
              <a:t>set of p orbitals?</a:t>
            </a:r>
            <a:endParaRPr sz="6000" b="1" baseline="-25000"/>
          </a:p>
        </p:txBody>
      </p:sp>
      <p:sp>
        <p:nvSpPr>
          <p:cNvPr id="678" name="Google Shape;678;p87"/>
          <p:cNvSpPr txBox="1"/>
          <p:nvPr/>
        </p:nvSpPr>
        <p:spPr>
          <a:xfrm>
            <a:off x="685800" y="2318349"/>
            <a:ext cx="103947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8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88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212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/>
              <a:t>What is the term for the ability of metals to be pounded and </a:t>
            </a:r>
            <a:br>
              <a:rPr lang="en-US" sz="6000"/>
            </a:br>
            <a:r>
              <a:rPr lang="en-US" sz="6000"/>
              <a:t>shaped into sheets?</a:t>
            </a:r>
            <a:endParaRPr sz="6000" baseline="-25000"/>
          </a:p>
        </p:txBody>
      </p:sp>
      <p:sp>
        <p:nvSpPr>
          <p:cNvPr id="685" name="Google Shape;685;p88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malleability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8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89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1783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definition of </a:t>
            </a:r>
            <a:br>
              <a:rPr lang="en-US" sz="6000" b="1"/>
            </a:br>
            <a:r>
              <a:rPr lang="en-US" sz="6000" b="1"/>
              <a:t>ionization energy?</a:t>
            </a:r>
            <a:endParaRPr sz="6000" b="1" baseline="-25000"/>
          </a:p>
        </p:txBody>
      </p:sp>
      <p:sp>
        <p:nvSpPr>
          <p:cNvPr id="692" name="Google Shape;692;p89"/>
          <p:cNvSpPr txBox="1"/>
          <p:nvPr/>
        </p:nvSpPr>
        <p:spPr>
          <a:xfrm>
            <a:off x="685800" y="2337024"/>
            <a:ext cx="10394700" cy="35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amount of energy needed to remove one electron from a neutral atom.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8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90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97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Predict the ions of the following atoms and then rank the ions </a:t>
            </a:r>
            <a:br>
              <a:rPr lang="en-US" sz="4800" b="1"/>
            </a:br>
            <a:r>
              <a:rPr lang="en-US" sz="4800" b="1"/>
              <a:t>from smallest to largest radius</a:t>
            </a:r>
            <a:endParaRPr sz="48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S , P , Cl , Ca , K</a:t>
            </a:r>
            <a:endParaRPr sz="4800" b="1"/>
          </a:p>
        </p:txBody>
      </p:sp>
      <p:sp>
        <p:nvSpPr>
          <p:cNvPr id="699" name="Google Shape;699;p90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Ca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2+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 Cl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 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9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91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737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Electronegativity increases </a:t>
            </a:r>
            <a:br>
              <a:rPr lang="en-US" sz="6000" b="1"/>
            </a:br>
            <a:r>
              <a:rPr lang="en-US" sz="6000" b="1"/>
              <a:t>going (left or right?) and increases going (up or down?)</a:t>
            </a:r>
            <a:endParaRPr sz="6000" b="1" baseline="-25000"/>
          </a:p>
        </p:txBody>
      </p:sp>
      <p:sp>
        <p:nvSpPr>
          <p:cNvPr id="706" name="Google Shape;706;p91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9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92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277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Which element is in period 4 </a:t>
            </a:r>
            <a:br>
              <a:rPr lang="en-US" sz="6000" b="1"/>
            </a:br>
            <a:r>
              <a:rPr lang="en-US" sz="6000" b="1"/>
              <a:t>group  3B </a:t>
            </a:r>
            <a:endParaRPr sz="6000" b="1" baseline="-25000"/>
          </a:p>
        </p:txBody>
      </p:sp>
      <p:sp>
        <p:nvSpPr>
          <p:cNvPr id="713" name="Google Shape;713;p92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Scandium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9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93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1141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Draw a diagram for absorption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and emission.</a:t>
            </a:r>
            <a:endParaRPr sz="6000" b="1" baseline="-25000"/>
          </a:p>
        </p:txBody>
      </p:sp>
      <p:sp>
        <p:nvSpPr>
          <p:cNvPr id="720" name="Google Shape;720;p93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9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  <p:cxnSp>
        <p:nvCxnSpPr>
          <p:cNvPr id="722" name="Google Shape;722;p93"/>
          <p:cNvCxnSpPr/>
          <p:nvPr/>
        </p:nvCxnSpPr>
        <p:spPr>
          <a:xfrm>
            <a:off x="1905000" y="501255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3" name="Google Shape;723;p93"/>
          <p:cNvCxnSpPr/>
          <p:nvPr/>
        </p:nvCxnSpPr>
        <p:spPr>
          <a:xfrm>
            <a:off x="1905000" y="342900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4" name="Google Shape;724;p93"/>
          <p:cNvCxnSpPr/>
          <p:nvPr/>
        </p:nvCxnSpPr>
        <p:spPr>
          <a:xfrm>
            <a:off x="5909575" y="501255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5" name="Google Shape;725;p93"/>
          <p:cNvCxnSpPr/>
          <p:nvPr/>
        </p:nvCxnSpPr>
        <p:spPr>
          <a:xfrm>
            <a:off x="5909575" y="342900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6" name="Google Shape;726;p93"/>
          <p:cNvSpPr/>
          <p:nvPr/>
        </p:nvSpPr>
        <p:spPr>
          <a:xfrm>
            <a:off x="2831825" y="4522650"/>
            <a:ext cx="530700" cy="4899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93"/>
          <p:cNvSpPr/>
          <p:nvPr/>
        </p:nvSpPr>
        <p:spPr>
          <a:xfrm>
            <a:off x="7001475" y="2939100"/>
            <a:ext cx="530700" cy="4899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8" name="Google Shape;728;p93"/>
          <p:cNvCxnSpPr>
            <a:stCxn id="726" idx="0"/>
          </p:cNvCxnSpPr>
          <p:nvPr/>
        </p:nvCxnSpPr>
        <p:spPr>
          <a:xfrm rot="10800000">
            <a:off x="3097175" y="3461250"/>
            <a:ext cx="0" cy="1061400"/>
          </a:xfrm>
          <a:prstGeom prst="straightConnector1">
            <a:avLst/>
          </a:prstGeom>
          <a:noFill/>
          <a:ln w="76200" cap="flat" cmpd="sng">
            <a:solidFill>
              <a:srgbClr val="6D9EE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29" name="Google Shape;729;p93"/>
          <p:cNvCxnSpPr>
            <a:stCxn id="727" idx="4"/>
          </p:cNvCxnSpPr>
          <p:nvPr/>
        </p:nvCxnSpPr>
        <p:spPr>
          <a:xfrm flipH="1">
            <a:off x="7266225" y="3429000"/>
            <a:ext cx="600" cy="1522200"/>
          </a:xfrm>
          <a:prstGeom prst="straightConnector1">
            <a:avLst/>
          </a:prstGeom>
          <a:noFill/>
          <a:ln w="76200" cap="flat" cmpd="sng">
            <a:solidFill>
              <a:srgbClr val="6D9EE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30" name="Google Shape;730;p93"/>
          <p:cNvSpPr/>
          <p:nvPr/>
        </p:nvSpPr>
        <p:spPr>
          <a:xfrm>
            <a:off x="794825" y="3960775"/>
            <a:ext cx="1183748" cy="520000"/>
          </a:xfrm>
          <a:custGeom>
            <a:avLst/>
            <a:gdLst/>
            <a:ahLst/>
            <a:cxnLst/>
            <a:rect l="l" t="t" r="r" b="b"/>
            <a:pathLst>
              <a:path w="80010" h="20800" extrusionOk="0">
                <a:moveTo>
                  <a:pt x="0" y="14689"/>
                </a:moveTo>
                <a:cubicBezTo>
                  <a:pt x="3655" y="9208"/>
                  <a:pt x="10852" y="-2213"/>
                  <a:pt x="15513" y="2443"/>
                </a:cubicBezTo>
                <a:cubicBezTo>
                  <a:pt x="19561" y="6486"/>
                  <a:pt x="18812" y="13912"/>
                  <a:pt x="22860" y="17955"/>
                </a:cubicBezTo>
                <a:cubicBezTo>
                  <a:pt x="25393" y="20485"/>
                  <a:pt x="30272" y="21189"/>
                  <a:pt x="33474" y="19588"/>
                </a:cubicBezTo>
                <a:cubicBezTo>
                  <a:pt x="39905" y="16373"/>
                  <a:pt x="37658" y="4027"/>
                  <a:pt x="44088" y="810"/>
                </a:cubicBezTo>
                <a:cubicBezTo>
                  <a:pt x="53249" y="-3774"/>
                  <a:pt x="60520" y="13160"/>
                  <a:pt x="67764" y="20404"/>
                </a:cubicBezTo>
                <a:cubicBezTo>
                  <a:pt x="68557" y="21197"/>
                  <a:pt x="70237" y="20381"/>
                  <a:pt x="71030" y="19588"/>
                </a:cubicBezTo>
                <a:cubicBezTo>
                  <a:pt x="74307" y="16311"/>
                  <a:pt x="75376" y="8974"/>
                  <a:pt x="80010" y="8974"/>
                </a:cubicBezTo>
              </a:path>
            </a:pathLst>
          </a:cu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1" name="Google Shape;731;p93"/>
          <p:cNvSpPr/>
          <p:nvPr/>
        </p:nvSpPr>
        <p:spPr>
          <a:xfrm>
            <a:off x="7678675" y="3986750"/>
            <a:ext cx="1430179" cy="520000"/>
          </a:xfrm>
          <a:custGeom>
            <a:avLst/>
            <a:gdLst/>
            <a:ahLst/>
            <a:cxnLst/>
            <a:rect l="l" t="t" r="r" b="b"/>
            <a:pathLst>
              <a:path w="80010" h="20800" extrusionOk="0">
                <a:moveTo>
                  <a:pt x="0" y="14689"/>
                </a:moveTo>
                <a:cubicBezTo>
                  <a:pt x="3655" y="9208"/>
                  <a:pt x="10852" y="-2213"/>
                  <a:pt x="15513" y="2443"/>
                </a:cubicBezTo>
                <a:cubicBezTo>
                  <a:pt x="19561" y="6486"/>
                  <a:pt x="18812" y="13912"/>
                  <a:pt x="22860" y="17955"/>
                </a:cubicBezTo>
                <a:cubicBezTo>
                  <a:pt x="25393" y="20485"/>
                  <a:pt x="30272" y="21189"/>
                  <a:pt x="33474" y="19588"/>
                </a:cubicBezTo>
                <a:cubicBezTo>
                  <a:pt x="39905" y="16373"/>
                  <a:pt x="37658" y="4027"/>
                  <a:pt x="44088" y="810"/>
                </a:cubicBezTo>
                <a:cubicBezTo>
                  <a:pt x="53249" y="-3774"/>
                  <a:pt x="60520" y="13160"/>
                  <a:pt x="67764" y="20404"/>
                </a:cubicBezTo>
                <a:cubicBezTo>
                  <a:pt x="68557" y="21197"/>
                  <a:pt x="70237" y="20381"/>
                  <a:pt x="71030" y="19588"/>
                </a:cubicBezTo>
                <a:cubicBezTo>
                  <a:pt x="74307" y="16311"/>
                  <a:pt x="75376" y="8974"/>
                  <a:pt x="80010" y="8974"/>
                </a:cubicBezTo>
              </a:path>
            </a:pathLst>
          </a:cu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732" name="Google Shape;732;p93"/>
          <p:cNvCxnSpPr/>
          <p:nvPr/>
        </p:nvCxnSpPr>
        <p:spPr>
          <a:xfrm>
            <a:off x="1921500" y="4175725"/>
            <a:ext cx="285900" cy="0"/>
          </a:xfrm>
          <a:prstGeom prst="straightConnector1">
            <a:avLst/>
          </a:pr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33" name="Google Shape;733;p93"/>
          <p:cNvCxnSpPr/>
          <p:nvPr/>
        </p:nvCxnSpPr>
        <p:spPr>
          <a:xfrm>
            <a:off x="9108850" y="4220775"/>
            <a:ext cx="285900" cy="0"/>
          </a:xfrm>
          <a:prstGeom prst="straightConnector1">
            <a:avLst/>
          </a:pr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9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e- configuration for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copper (II)?</a:t>
            </a:r>
            <a:endParaRPr sz="6000" b="1" baseline="-25000"/>
          </a:p>
        </p:txBody>
      </p:sp>
      <p:sp>
        <p:nvSpPr>
          <p:cNvPr id="739" name="Google Shape;739;p94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3d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9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>
          <a:xfrm>
            <a:off x="455000" y="4404550"/>
            <a:ext cx="10396800" cy="27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More </a:t>
            </a:r>
            <a:r>
              <a:rPr lang="en-US" sz="3600" b="1" u="sng">
                <a:latin typeface="Arial"/>
                <a:ea typeface="Arial"/>
                <a:cs typeface="Arial"/>
                <a:sym typeface="Arial"/>
              </a:rPr>
              <a:t>Xs?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ain back Xs by answering the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correctly.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</a:t>
            </a:r>
            <a:r>
              <a:rPr lang="en-US" sz="3600" b="1" u="sng">
                <a:latin typeface="Arial"/>
                <a:ea typeface="Arial"/>
                <a:cs typeface="Arial"/>
                <a:sym typeface="Arial"/>
              </a:rPr>
              <a:t>orrect Answer?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team gets incorrect answer, random choice gets to steal the Q, so BE READY!</a:t>
            </a:r>
            <a:endParaRPr sz="3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u="sng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u="sng"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u="sng">
                <a:latin typeface="Arial"/>
                <a:ea typeface="Arial"/>
                <a:cs typeface="Arial"/>
                <a:sym typeface="Arial"/>
              </a:rPr>
              <a:t>Winning</a:t>
            </a:r>
            <a:r>
              <a:rPr lang="en-US" sz="32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Most Xs at the end of game wins!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23" name="Google Shape;223;p34"/>
          <p:cNvSpPr txBox="1"/>
          <p:nvPr/>
        </p:nvSpPr>
        <p:spPr>
          <a:xfrm>
            <a:off x="1130900" y="91752"/>
            <a:ext cx="10396800" cy="13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9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electrons can fit </a:t>
            </a:r>
            <a:br>
              <a:rPr lang="en-US" sz="6000" b="1"/>
            </a:br>
            <a:r>
              <a:rPr lang="en-US" sz="6000" b="1"/>
              <a:t>in a d orbital?</a:t>
            </a:r>
            <a:endParaRPr b="1"/>
          </a:p>
        </p:txBody>
      </p:sp>
      <p:sp>
        <p:nvSpPr>
          <p:cNvPr id="746" name="Google Shape;746;p95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2</a:t>
            </a:r>
            <a:endParaRPr sz="6000" b="1"/>
          </a:p>
        </p:txBody>
      </p:sp>
      <p:sp>
        <p:nvSpPr>
          <p:cNvPr id="747" name="Google Shape;747;p9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9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	QUESTION TEMPLATE</a:t>
            </a:r>
            <a:endParaRPr b="1"/>
          </a:p>
        </p:txBody>
      </p:sp>
      <p:sp>
        <p:nvSpPr>
          <p:cNvPr id="753" name="Google Shape;753;p96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answer</a:t>
            </a:r>
            <a:endParaRPr sz="6000" b="1"/>
          </a:p>
        </p:txBody>
      </p:sp>
      <p:sp>
        <p:nvSpPr>
          <p:cNvPr id="754" name="Google Shape;754;p96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9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	QUESTION TEMPLATE</a:t>
            </a:r>
            <a:endParaRPr b="1"/>
          </a:p>
        </p:txBody>
      </p:sp>
      <p:sp>
        <p:nvSpPr>
          <p:cNvPr id="760" name="Google Shape;760;p97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answer</a:t>
            </a:r>
            <a:endParaRPr sz="6000" b="1"/>
          </a:p>
        </p:txBody>
      </p:sp>
      <p:sp>
        <p:nvSpPr>
          <p:cNvPr id="761" name="Google Shape;761;p97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9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	QUESTION TEMPLATE</a:t>
            </a:r>
            <a:endParaRPr b="1"/>
          </a:p>
        </p:txBody>
      </p:sp>
      <p:sp>
        <p:nvSpPr>
          <p:cNvPr id="767" name="Google Shape;767;p98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answer</a:t>
            </a:r>
            <a:endParaRPr sz="6000" b="1"/>
          </a:p>
        </p:txBody>
      </p:sp>
      <p:sp>
        <p:nvSpPr>
          <p:cNvPr id="768" name="Google Shape;768;p98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9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	QUESTION TEMPLATE</a:t>
            </a:r>
            <a:endParaRPr b="1"/>
          </a:p>
        </p:txBody>
      </p:sp>
      <p:sp>
        <p:nvSpPr>
          <p:cNvPr id="774" name="Google Shape;774;p99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answer</a:t>
            </a:r>
            <a:endParaRPr sz="6000" b="1"/>
          </a:p>
        </p:txBody>
      </p:sp>
      <p:sp>
        <p:nvSpPr>
          <p:cNvPr id="775" name="Google Shape;775;p99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Which element is this?</a:t>
            </a:r>
            <a:br>
              <a:rPr lang="en-US" sz="6000" b="1"/>
            </a:br>
            <a:r>
              <a:rPr lang="en-US" sz="6000" b="1"/>
              <a:t>	1s</a:t>
            </a:r>
            <a:r>
              <a:rPr lang="en-US" sz="6000" b="1" baseline="30000"/>
              <a:t>2</a:t>
            </a:r>
            <a:r>
              <a:rPr lang="en-US" sz="6000" b="1"/>
              <a:t> 2s</a:t>
            </a:r>
            <a:r>
              <a:rPr lang="en-US" sz="6000" b="1" baseline="30000"/>
              <a:t>2</a:t>
            </a:r>
            <a:r>
              <a:rPr lang="en-US" sz="6000" b="1"/>
              <a:t> 2p</a:t>
            </a:r>
            <a:r>
              <a:rPr lang="en-US" sz="6000" b="1" baseline="30000"/>
              <a:t>6</a:t>
            </a:r>
            <a:r>
              <a:rPr lang="en-US" sz="6000" b="1"/>
              <a:t> 3s</a:t>
            </a:r>
            <a:r>
              <a:rPr lang="en-US" sz="6000" b="1" baseline="30000"/>
              <a:t>2</a:t>
            </a:r>
            <a:r>
              <a:rPr lang="en-US" sz="6000" b="1"/>
              <a:t> 3p</a:t>
            </a:r>
            <a:r>
              <a:rPr lang="en-US" sz="6000" b="1" baseline="30000"/>
              <a:t>6</a:t>
            </a:r>
            <a:r>
              <a:rPr lang="en-US" sz="6000" b="1"/>
              <a:t> 4s</a:t>
            </a:r>
            <a:r>
              <a:rPr lang="en-US" sz="6000" b="1" baseline="30000"/>
              <a:t>2</a:t>
            </a:r>
            <a:r>
              <a:rPr lang="en-US" sz="6000" b="1"/>
              <a:t> 3d</a:t>
            </a:r>
            <a:r>
              <a:rPr lang="en-US" sz="6000" b="1" baseline="30000"/>
              <a:t>5</a:t>
            </a:r>
            <a:endParaRPr sz="6000"/>
          </a:p>
        </p:txBody>
      </p:sp>
      <p:sp>
        <p:nvSpPr>
          <p:cNvPr id="546" name="Google Shape;546;p69"/>
          <p:cNvSpPr txBox="1">
            <a:spLocks noGrp="1"/>
          </p:cNvSpPr>
          <p:nvPr>
            <p:ph type="body" idx="4294967295"/>
          </p:nvPr>
        </p:nvSpPr>
        <p:spPr>
          <a:xfrm>
            <a:off x="855625" y="2743200"/>
            <a:ext cx="10395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Manganese</a:t>
            </a:r>
            <a:endParaRPr sz="6000"/>
          </a:p>
        </p:txBody>
      </p:sp>
      <p:sp>
        <p:nvSpPr>
          <p:cNvPr id="547" name="Google Shape;547;p6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0"/>
          <p:cNvSpPr txBox="1">
            <a:spLocks noGrp="1"/>
          </p:cNvSpPr>
          <p:nvPr>
            <p:ph type="title"/>
          </p:nvPr>
        </p:nvSpPr>
        <p:spPr>
          <a:xfrm>
            <a:off x="-50" y="0"/>
            <a:ext cx="12192000" cy="2809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Give name and write out noble gas notation:</a:t>
            </a:r>
            <a:r>
              <a:rPr lang="en-US" sz="3959" b="1"/>
              <a:t/>
            </a:r>
            <a:br>
              <a:rPr lang="en-US" sz="3959" b="1"/>
            </a:br>
            <a:r>
              <a:rPr lang="en-US" sz="6000" b="1"/>
              <a:t>	 </a:t>
            </a:r>
            <a:r>
              <a:rPr lang="en-US" sz="4800" b="1"/>
              <a:t>1s</a:t>
            </a:r>
            <a:r>
              <a:rPr lang="en-US" sz="4800" b="1" baseline="30000"/>
              <a:t>2</a:t>
            </a:r>
            <a:r>
              <a:rPr lang="en-US" sz="4800" b="1"/>
              <a:t> 2s</a:t>
            </a:r>
            <a:r>
              <a:rPr lang="en-US" sz="4800" b="1" baseline="30000"/>
              <a:t>2</a:t>
            </a:r>
            <a:r>
              <a:rPr lang="en-US" sz="4800" b="1"/>
              <a:t> 2p</a:t>
            </a:r>
            <a:r>
              <a:rPr lang="en-US" sz="4800" b="1" baseline="30000"/>
              <a:t>6</a:t>
            </a:r>
            <a:r>
              <a:rPr lang="en-US" sz="4800" b="1"/>
              <a:t> 3s</a:t>
            </a:r>
            <a:r>
              <a:rPr lang="en-US" sz="4800" b="1" baseline="30000"/>
              <a:t>2</a:t>
            </a:r>
            <a:r>
              <a:rPr lang="en-US" sz="4800" b="1"/>
              <a:t> 3p</a:t>
            </a:r>
            <a:r>
              <a:rPr lang="en-US" sz="4800" b="1" baseline="30000"/>
              <a:t>6</a:t>
            </a:r>
            <a:r>
              <a:rPr lang="en-US" sz="4800" b="1"/>
              <a:t> 4s</a:t>
            </a:r>
            <a:r>
              <a:rPr lang="en-US" sz="4800" b="1" baseline="30000"/>
              <a:t>2</a:t>
            </a:r>
            <a:r>
              <a:rPr lang="en-US" sz="4800" b="1"/>
              <a:t> 3d</a:t>
            </a:r>
            <a:r>
              <a:rPr lang="en-US" sz="4800" b="1" baseline="30000"/>
              <a:t>10</a:t>
            </a:r>
            <a:r>
              <a:rPr lang="en-US" sz="4800" b="1"/>
              <a:t> 4p</a:t>
            </a:r>
            <a:r>
              <a:rPr lang="en-US" sz="4800" b="1" baseline="30000"/>
              <a:t>6</a:t>
            </a:r>
            <a:r>
              <a:rPr lang="en-US" sz="4800" b="1"/>
              <a:t> 5s2 4d</a:t>
            </a:r>
            <a:r>
              <a:rPr lang="en-US" sz="4800" b="1" baseline="30000"/>
              <a:t>2</a:t>
            </a:r>
            <a:endParaRPr sz="3959"/>
          </a:p>
        </p:txBody>
      </p:sp>
      <p:sp>
        <p:nvSpPr>
          <p:cNvPr id="553" name="Google Shape;553;p70"/>
          <p:cNvSpPr txBox="1">
            <a:spLocks noGrp="1"/>
          </p:cNvSpPr>
          <p:nvPr>
            <p:ph type="body" idx="1"/>
          </p:nvPr>
        </p:nvSpPr>
        <p:spPr>
          <a:xfrm>
            <a:off x="685798" y="3116862"/>
            <a:ext cx="10394633" cy="3311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Zirconium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[Kr] 5s</a:t>
            </a:r>
            <a:r>
              <a:rPr lang="en-US" sz="6000" b="1" baseline="30000"/>
              <a:t>2</a:t>
            </a:r>
            <a:r>
              <a:rPr lang="en-US" sz="6000" b="1"/>
              <a:t> 4d</a:t>
            </a:r>
            <a:r>
              <a:rPr lang="en-US" sz="6000" b="1" baseline="30000"/>
              <a:t>2</a:t>
            </a:r>
            <a:r>
              <a:rPr lang="en-US" sz="6000" b="1"/>
              <a:t> </a:t>
            </a:r>
            <a:endParaRPr sz="6000"/>
          </a:p>
        </p:txBody>
      </p:sp>
      <p:sp>
        <p:nvSpPr>
          <p:cNvPr id="554" name="Google Shape;554;p7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7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does the Pauli Exclusion Principle say</a:t>
            </a:r>
            <a:r>
              <a:rPr lang="en-US" sz="6000"/>
              <a:t>? </a:t>
            </a:r>
            <a:endParaRPr sz="6600"/>
          </a:p>
        </p:txBody>
      </p:sp>
      <p:sp>
        <p:nvSpPr>
          <p:cNvPr id="560" name="Google Shape;560;p71"/>
          <p:cNvSpPr txBox="1">
            <a:spLocks noGrp="1"/>
          </p:cNvSpPr>
          <p:nvPr>
            <p:ph type="body" idx="1"/>
          </p:nvPr>
        </p:nvSpPr>
        <p:spPr>
          <a:xfrm>
            <a:off x="0" y="2318350"/>
            <a:ext cx="12192000" cy="3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No two electrons can have the same set of quantum numbers – they can’t occupy the “same space” - they can’t have the same “address.”</a:t>
            </a:r>
            <a:endParaRPr sz="6000" b="1"/>
          </a:p>
        </p:txBody>
      </p:sp>
      <p:sp>
        <p:nvSpPr>
          <p:cNvPr id="561" name="Google Shape;561;p7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7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75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does the Aufbau Principle say?</a:t>
            </a:r>
            <a:endParaRPr sz="6000" b="1"/>
          </a:p>
        </p:txBody>
      </p:sp>
      <p:sp>
        <p:nvSpPr>
          <p:cNvPr id="567" name="Google Shape;567;p72"/>
          <p:cNvSpPr txBox="1">
            <a:spLocks noGrp="1"/>
          </p:cNvSpPr>
          <p:nvPr>
            <p:ph type="body" idx="1"/>
          </p:nvPr>
        </p:nvSpPr>
        <p:spPr>
          <a:xfrm>
            <a:off x="124500" y="1566050"/>
            <a:ext cx="11768400" cy="46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Electrons are lazy!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They want to occupy the lowest energy orbitals first. </a:t>
            </a:r>
            <a:endParaRPr sz="6000" b="1"/>
          </a:p>
        </p:txBody>
      </p:sp>
      <p:sp>
        <p:nvSpPr>
          <p:cNvPr id="568" name="Google Shape;568;p7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7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66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Draw the orbital diagram for carbon. How many unpaired e- does it have?</a:t>
            </a:r>
            <a:endParaRPr sz="6000"/>
          </a:p>
        </p:txBody>
      </p:sp>
      <p:sp>
        <p:nvSpPr>
          <p:cNvPr id="574" name="Google Shape;574;p73"/>
          <p:cNvSpPr txBox="1">
            <a:spLocks noGrp="1"/>
          </p:cNvSpPr>
          <p:nvPr>
            <p:ph type="body" idx="1"/>
          </p:nvPr>
        </p:nvSpPr>
        <p:spPr>
          <a:xfrm>
            <a:off x="685800" y="2814221"/>
            <a:ext cx="10394707" cy="2560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  __  __</a:t>
            </a:r>
            <a:endParaRPr sz="6000"/>
          </a:p>
          <a:p>
            <a:pPr marL="2286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</a:t>
            </a:r>
            <a:endParaRPr sz="6000"/>
          </a:p>
          <a:p>
            <a:pPr marL="2286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</a:t>
            </a:r>
            <a:endParaRPr sz="6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cxnSp>
        <p:nvCxnSpPr>
          <p:cNvPr id="575" name="Google Shape;575;p73"/>
          <p:cNvCxnSpPr/>
          <p:nvPr/>
        </p:nvCxnSpPr>
        <p:spPr>
          <a:xfrm flipH="1">
            <a:off x="1554045" y="3990518"/>
            <a:ext cx="12900" cy="7056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6" name="Google Shape;576;p73"/>
          <p:cNvCxnSpPr/>
          <p:nvPr/>
        </p:nvCxnSpPr>
        <p:spPr>
          <a:xfrm rot="10800000">
            <a:off x="1290875" y="4011975"/>
            <a:ext cx="1350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7" name="Google Shape;577;p73"/>
          <p:cNvCxnSpPr/>
          <p:nvPr/>
        </p:nvCxnSpPr>
        <p:spPr>
          <a:xfrm flipH="1">
            <a:off x="1477845" y="4981118"/>
            <a:ext cx="12900" cy="7056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8" name="Google Shape;578;p73"/>
          <p:cNvCxnSpPr/>
          <p:nvPr/>
        </p:nvCxnSpPr>
        <p:spPr>
          <a:xfrm rot="10800000">
            <a:off x="1214675" y="5002575"/>
            <a:ext cx="1350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9" name="Google Shape;579;p73"/>
          <p:cNvCxnSpPr/>
          <p:nvPr/>
        </p:nvCxnSpPr>
        <p:spPr>
          <a:xfrm rot="10800000">
            <a:off x="2493250" y="2927175"/>
            <a:ext cx="13800" cy="6279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80" name="Google Shape;580;p73"/>
          <p:cNvCxnSpPr/>
          <p:nvPr/>
        </p:nvCxnSpPr>
        <p:spPr>
          <a:xfrm rot="10800000">
            <a:off x="1228175" y="2928600"/>
            <a:ext cx="1350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81" name="Google Shape;581;p7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7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0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noble gas configuration for calcium?</a:t>
            </a:r>
            <a:endParaRPr sz="6000"/>
          </a:p>
        </p:txBody>
      </p:sp>
      <p:sp>
        <p:nvSpPr>
          <p:cNvPr id="587" name="Google Shape;587;p74"/>
          <p:cNvSpPr txBox="1">
            <a:spLocks noGrp="1"/>
          </p:cNvSpPr>
          <p:nvPr>
            <p:ph type="body" idx="1"/>
          </p:nvPr>
        </p:nvSpPr>
        <p:spPr>
          <a:xfrm>
            <a:off x="685800" y="2440825"/>
            <a:ext cx="10785300" cy="41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6000" b="1"/>
              <a:t>[Ar] 4s</a:t>
            </a:r>
            <a:r>
              <a:rPr lang="en-US" sz="6000" b="1" baseline="30000"/>
              <a:t>2</a:t>
            </a:r>
            <a:endParaRPr sz="6000" b="1"/>
          </a:p>
        </p:txBody>
      </p:sp>
      <p:sp>
        <p:nvSpPr>
          <p:cNvPr id="588" name="Google Shape;588;p7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Widescreen</PresentationFormat>
  <Paragraphs>120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Calibri</vt:lpstr>
      <vt:lpstr>Arial</vt:lpstr>
      <vt:lpstr>Office Theme</vt:lpstr>
      <vt:lpstr>Grudge Ball !!!</vt:lpstr>
      <vt:lpstr>Each team gets 10Xs - Teams will take a turn answering a review Q - Correct answer  = 2Xs to take from any team (splitting is ok)     and a shot at the hoop.   Successful shot from the: 2 point line = +2X (4 total) 3 point line = +3X (5 total)  </vt:lpstr>
      <vt:lpstr> No More Xs?  Gain back Xs by answering the Q correctly.  Incorrect Answer? If team gets incorrect answer, random choice gets to steal the Q, so BE READY!  Winning Most Xs at the end of game wins!    </vt:lpstr>
      <vt:lpstr>Which element is this?  1s2 2s2 2p6 3s2 3p6 4s2 3d5</vt:lpstr>
      <vt:lpstr>Give name and write out noble gas notation:   1s2 2s2 2p6 3s2 3p6 4s2 3d10 4p6 5s2 4d2</vt:lpstr>
      <vt:lpstr>What does the Pauli Exclusion Principle say? </vt:lpstr>
      <vt:lpstr>What does the Aufbau Principle say?</vt:lpstr>
      <vt:lpstr>Draw the orbital diagram for carbon. How many unpaired e- does it have?</vt:lpstr>
      <vt:lpstr>What is the noble gas configuration for calcium?</vt:lpstr>
      <vt:lpstr>How many unpaired electrons  are in chromium?</vt:lpstr>
      <vt:lpstr>How many orbitals in a set of each type/shape orbital?</vt:lpstr>
      <vt:lpstr>What is the highest energy level in the element below:   1s2 2s2 2p6 3s2 3p6 4s2 3d10 4p6</vt:lpstr>
      <vt:lpstr>Which element might form a ion by losing electrons from the s and d orbitals F, S, Li, Ti</vt:lpstr>
      <vt:lpstr>What is the atomic radius?</vt:lpstr>
      <vt:lpstr>Atomic radius increases as you go (left or right?) and (up or down?)</vt:lpstr>
      <vt:lpstr>Atomic radius decreases going right because ______________ and increases going down because _____________</vt:lpstr>
      <vt:lpstr>Order these elements  from smallest to largest? Se,  S,  Cl  Na</vt:lpstr>
      <vt:lpstr>Of the elements in the alkaline earth metals which has the highest electronegativity</vt:lpstr>
      <vt:lpstr>Why does it take less energy to remove e- as you go down a group?</vt:lpstr>
      <vt:lpstr>Describe the trend for  reactivity of halogens.</vt:lpstr>
      <vt:lpstr>What is the sum of the charges from the atoms below when they are ions? Calcium, nitrogen, and strontium</vt:lpstr>
      <vt:lpstr>How many electrons are in a  set of p orbitals?</vt:lpstr>
      <vt:lpstr>What is the term for the ability of metals to be pounded and  shaped into sheets?</vt:lpstr>
      <vt:lpstr>What is the definition of  ionization energy?</vt:lpstr>
      <vt:lpstr>Predict the ions of the following atoms and then rank the ions  from smallest to largest radius S , P , Cl , Ca , K</vt:lpstr>
      <vt:lpstr>Electronegativity increases  going (left or right?) and increases going (up or down?)</vt:lpstr>
      <vt:lpstr>Which element is in period 4  group  3B </vt:lpstr>
      <vt:lpstr>Draw a diagram for absorption  and emission.</vt:lpstr>
      <vt:lpstr>What is the e- configuration for  copper (II)?</vt:lpstr>
      <vt:lpstr>How many electrons can fit  in a d orbital?</vt:lpstr>
      <vt:lpstr> QUESTION TEMPLATE</vt:lpstr>
      <vt:lpstr> QUESTION TEMPLATE</vt:lpstr>
      <vt:lpstr> QUESTION TEMPLATE</vt:lpstr>
      <vt:lpstr> QUESTION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TEMPLATE</dc:title>
  <dc:creator>Farmer, Stephanie [DH]</dc:creator>
  <cp:lastModifiedBy>Farmer, Stephanie [DH]</cp:lastModifiedBy>
  <cp:revision>2</cp:revision>
  <dcterms:modified xsi:type="dcterms:W3CDTF">2018-12-10T16:22:58Z</dcterms:modified>
</cp:coreProperties>
</file>