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B8D9C-8E87-4DFB-BFB8-1CEEC1E4BBB2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FBD4B-9032-4C1E-88A1-8EEB8E64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406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5292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6717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887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32886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532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11747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3035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4a43b60c89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g4a43b60c8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4743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57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2640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28561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15794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75912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32725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26741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98567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56017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619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92034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03305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7036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1233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60799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64827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4a43b60c89_0_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g4a43b60c8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75346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4a43b60c89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g4a43b60c8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81965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4a43b60c89_0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g4a43b60c8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2405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645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4070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4304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9235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9156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435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0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7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18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itle and Tab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867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6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0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2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0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9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72589-C4DF-4C13-AF6F-1450BF0209D9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6FD63-EE2E-4416-8361-5864A21A5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25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98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the states of matter</a:t>
            </a:r>
            <a:endParaRPr sz="6000" b="1"/>
          </a:p>
        </p:txBody>
      </p:sp>
      <p:sp>
        <p:nvSpPr>
          <p:cNvPr id="338" name="Google Shape;338;p40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Solid, liquid, gas, and plasma</a:t>
            </a:r>
            <a:endParaRPr sz="6000" b="1"/>
          </a:p>
        </p:txBody>
      </p:sp>
      <p:sp>
        <p:nvSpPr>
          <p:cNvPr id="339" name="Google Shape;339;p4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21625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497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all phase changes and what phases the change is between</a:t>
            </a:r>
            <a:endParaRPr sz="6600" b="1"/>
          </a:p>
        </p:txBody>
      </p:sp>
      <p:sp>
        <p:nvSpPr>
          <p:cNvPr id="345" name="Google Shape;345;p41"/>
          <p:cNvSpPr txBox="1">
            <a:spLocks noGrp="1"/>
          </p:cNvSpPr>
          <p:nvPr>
            <p:ph type="body" idx="1"/>
          </p:nvPr>
        </p:nvSpPr>
        <p:spPr>
          <a:xfrm>
            <a:off x="228075" y="2616200"/>
            <a:ext cx="119640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3600" b="1"/>
              <a:t>Melting – Solid to Liquid                  Freezing – Liquid to Solid </a:t>
            </a:r>
            <a:endParaRPr sz="36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3600" b="1"/>
              <a:t>Condensing – Gas to Liquid           Vaporizing – Liquid to gas</a:t>
            </a:r>
            <a:endParaRPr sz="36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3600" b="1"/>
              <a:t>Sublimation – Solid to Gas             Deposition – Gas to Solid </a:t>
            </a:r>
            <a:endParaRPr sz="36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endParaRPr sz="36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endParaRPr sz="3600" b="1"/>
          </a:p>
        </p:txBody>
      </p:sp>
      <p:sp>
        <p:nvSpPr>
          <p:cNvPr id="346" name="Google Shape;346;p4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98354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"/>
          <p:cNvSpPr txBox="1">
            <a:spLocks noGrp="1"/>
          </p:cNvSpPr>
          <p:nvPr>
            <p:ph type="title"/>
          </p:nvPr>
        </p:nvSpPr>
        <p:spPr>
          <a:xfrm>
            <a:off x="0" y="50800"/>
            <a:ext cx="12192000" cy="2661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6000" b="1"/>
              <a:t>Draw a diagram for Rutherford’s Experiment. Explain what it proved about atomic structure</a:t>
            </a:r>
            <a:endParaRPr sz="6000" b="1"/>
          </a:p>
        </p:txBody>
      </p:sp>
      <p:pic>
        <p:nvPicPr>
          <p:cNvPr id="352" name="Google Shape;352;p42" descr="http://www.nisd.net/marshall/Departments/Sciencedept/Atomic%20Theory/Images/GoldFoilExpt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8550" y="2978975"/>
            <a:ext cx="4233300" cy="32037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42"/>
          <p:cNvSpPr txBox="1">
            <a:spLocks noGrp="1"/>
          </p:cNvSpPr>
          <p:nvPr>
            <p:ph type="body" idx="1"/>
          </p:nvPr>
        </p:nvSpPr>
        <p:spPr>
          <a:xfrm>
            <a:off x="4579075" y="3161425"/>
            <a:ext cx="7613100" cy="22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4800" b="1"/>
              <a:t>Atom mostly empty space</a:t>
            </a:r>
            <a:endParaRPr sz="48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4800" b="1"/>
              <a:t>Dense, central core - nucleus </a:t>
            </a:r>
            <a:endParaRPr sz="4800" b="1"/>
          </a:p>
        </p:txBody>
      </p:sp>
      <p:sp>
        <p:nvSpPr>
          <p:cNvPr id="354" name="Google Shape;354;p4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6919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an element with similar properties to Iodine.</a:t>
            </a:r>
            <a:endParaRPr sz="6600" b="1"/>
          </a:p>
        </p:txBody>
      </p:sp>
      <p:sp>
        <p:nvSpPr>
          <p:cNvPr id="360" name="Google Shape;360;p43"/>
          <p:cNvSpPr txBox="1">
            <a:spLocks noGrp="1"/>
          </p:cNvSpPr>
          <p:nvPr>
            <p:ph type="body" idx="1"/>
          </p:nvPr>
        </p:nvSpPr>
        <p:spPr>
          <a:xfrm>
            <a:off x="935126" y="2522915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Fluorine, Chlorine, any halogen </a:t>
            </a:r>
            <a:endParaRPr sz="6000" b="1"/>
          </a:p>
        </p:txBody>
      </p:sp>
      <p:sp>
        <p:nvSpPr>
          <p:cNvPr id="361" name="Google Shape;361;p4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75650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21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do you calculate mass number?</a:t>
            </a:r>
            <a:endParaRPr sz="6000" b="1"/>
          </a:p>
        </p:txBody>
      </p:sp>
      <p:sp>
        <p:nvSpPr>
          <p:cNvPr id="367" name="Google Shape;367;p44"/>
          <p:cNvSpPr txBox="1">
            <a:spLocks noGrp="1"/>
          </p:cNvSpPr>
          <p:nvPr>
            <p:ph type="body" idx="1"/>
          </p:nvPr>
        </p:nvSpPr>
        <p:spPr>
          <a:xfrm>
            <a:off x="0" y="2181100"/>
            <a:ext cx="12192000" cy="19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Protons + neutrons = mass number </a:t>
            </a:r>
            <a:endParaRPr sz="6000" b="1"/>
          </a:p>
        </p:txBody>
      </p:sp>
      <p:sp>
        <p:nvSpPr>
          <p:cNvPr id="368" name="Google Shape;368;p4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16350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00200" cy="20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valence Electrons do the Halogen elements have?</a:t>
            </a:r>
            <a:endParaRPr sz="6000" b="1"/>
          </a:p>
        </p:txBody>
      </p:sp>
      <p:sp>
        <p:nvSpPr>
          <p:cNvPr id="374" name="Google Shape;374;p45"/>
          <p:cNvSpPr txBox="1">
            <a:spLocks noGrp="1"/>
          </p:cNvSpPr>
          <p:nvPr>
            <p:ph type="body" idx="1"/>
          </p:nvPr>
        </p:nvSpPr>
        <p:spPr>
          <a:xfrm>
            <a:off x="685800" y="2539851"/>
            <a:ext cx="10394700" cy="283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Seven</a:t>
            </a:r>
            <a:endParaRPr sz="6000" b="1"/>
          </a:p>
        </p:txBody>
      </p:sp>
      <p:sp>
        <p:nvSpPr>
          <p:cNvPr id="375" name="Google Shape;375;p4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71138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9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Define chemical change and physical change. Give an example of each.</a:t>
            </a:r>
            <a:endParaRPr sz="6600" b="1"/>
          </a:p>
        </p:txBody>
      </p:sp>
      <p:sp>
        <p:nvSpPr>
          <p:cNvPr id="381" name="Google Shape;381;p46"/>
          <p:cNvSpPr txBox="1">
            <a:spLocks noGrp="1"/>
          </p:cNvSpPr>
          <p:nvPr>
            <p:ph type="body" idx="1"/>
          </p:nvPr>
        </p:nvSpPr>
        <p:spPr>
          <a:xfrm>
            <a:off x="0" y="2104750"/>
            <a:ext cx="10797300" cy="3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800" b="1"/>
              <a:t>Physical change is same substance </a:t>
            </a:r>
            <a:br>
              <a:rPr lang="en-US" sz="4800" b="1"/>
            </a:br>
            <a:r>
              <a:rPr lang="en-US" sz="4800" b="1"/>
              <a:t>before and after (boiling water). </a:t>
            </a:r>
            <a:br>
              <a:rPr lang="en-US" sz="4800" b="1"/>
            </a:br>
            <a:r>
              <a:rPr lang="en-US" sz="4800" b="1"/>
              <a:t/>
            </a:r>
            <a:br>
              <a:rPr lang="en-US" sz="4800" b="1"/>
            </a:br>
            <a:r>
              <a:rPr lang="en-US" sz="4800" b="1"/>
              <a:t>Chemical change involves the making and breaking of chemical bonds to make a new substance (combustion, rusting, etc)</a:t>
            </a:r>
            <a:endParaRPr sz="4800" b="1"/>
          </a:p>
        </p:txBody>
      </p:sp>
      <p:sp>
        <p:nvSpPr>
          <p:cNvPr id="382" name="Google Shape;382;p4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1839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4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18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the three subatomic particles and give their relative masses.</a:t>
            </a:r>
            <a:endParaRPr sz="6000" b="1"/>
          </a:p>
        </p:txBody>
      </p:sp>
      <p:sp>
        <p:nvSpPr>
          <p:cNvPr id="388" name="Google Shape;388;p47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Proton – 1 amu</a:t>
            </a:r>
            <a:endParaRPr sz="6000"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Neutron – 1 amu</a:t>
            </a:r>
            <a:endParaRPr sz="6000"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Electron – almost no mass at all </a:t>
            </a:r>
            <a:endParaRPr sz="6000" b="1"/>
          </a:p>
        </p:txBody>
      </p:sp>
      <p:sp>
        <p:nvSpPr>
          <p:cNvPr id="389" name="Google Shape;389;p4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50438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18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Convert 15mi/day into in/sec</a:t>
            </a:r>
            <a:endParaRPr sz="6000" b="1"/>
          </a:p>
        </p:txBody>
      </p:sp>
      <p:sp>
        <p:nvSpPr>
          <p:cNvPr id="395" name="Google Shape;395;p48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11 in/sec </a:t>
            </a:r>
            <a:endParaRPr sz="6000" b="1"/>
          </a:p>
        </p:txBody>
      </p:sp>
      <p:sp>
        <p:nvSpPr>
          <p:cNvPr id="396" name="Google Shape;396;p4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13840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9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616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/>
              <a:t>Classify Each Substance Below as:</a:t>
            </a:r>
            <a:br>
              <a:rPr lang="en-US" sz="4800" b="1"/>
            </a:br>
            <a:r>
              <a:rPr lang="en-US" sz="4800" b="1"/>
              <a:t>Pure Substance (element or compound) Mixture (homogeneous or heterogeneous).</a:t>
            </a:r>
            <a:endParaRPr b="1"/>
          </a:p>
        </p:txBody>
      </p:sp>
      <p:sp>
        <p:nvSpPr>
          <p:cNvPr id="402" name="Google Shape;402;p49"/>
          <p:cNvSpPr txBox="1">
            <a:spLocks noGrp="1"/>
          </p:cNvSpPr>
          <p:nvPr>
            <p:ph type="body" idx="1"/>
          </p:nvPr>
        </p:nvSpPr>
        <p:spPr>
          <a:xfrm>
            <a:off x="348775" y="2616200"/>
            <a:ext cx="70689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Calcium</a:t>
            </a:r>
            <a:endParaRPr b="1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Cookies and Cream Ice Cream</a:t>
            </a:r>
            <a:endParaRPr b="1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Carbon Dioxide</a:t>
            </a:r>
            <a:endParaRPr b="1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Tap Water</a:t>
            </a:r>
            <a:endParaRPr b="1"/>
          </a:p>
        </p:txBody>
      </p:sp>
      <p:sp>
        <p:nvSpPr>
          <p:cNvPr id="403" name="Google Shape;403;p49"/>
          <p:cNvSpPr txBox="1"/>
          <p:nvPr/>
        </p:nvSpPr>
        <p:spPr>
          <a:xfrm>
            <a:off x="7417675" y="2616200"/>
            <a:ext cx="47742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eon</a:t>
            </a:r>
            <a:endParaRPr b="1"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US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ool Aid Punch</a:t>
            </a:r>
            <a:endParaRPr b="1"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H2O</a:t>
            </a:r>
            <a:endParaRPr b="1"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Italian </a:t>
            </a: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alad dressing</a:t>
            </a: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/>
          </a:p>
        </p:txBody>
      </p:sp>
      <p:sp>
        <p:nvSpPr>
          <p:cNvPr id="404" name="Google Shape;404;p4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53783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ctrTitle"/>
          </p:nvPr>
        </p:nvSpPr>
        <p:spPr>
          <a:xfrm>
            <a:off x="1524000" y="-1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 b="1">
                <a:solidFill>
                  <a:srgbClr val="FF0000"/>
                </a:solidFill>
              </a:rPr>
              <a:t>Grudge Ball !!!</a:t>
            </a:r>
            <a:endParaRPr sz="9600" b="1">
              <a:solidFill>
                <a:srgbClr val="FF0000"/>
              </a:solidFill>
            </a:endParaRPr>
          </a:p>
        </p:txBody>
      </p:sp>
      <p:sp>
        <p:nvSpPr>
          <p:cNvPr id="211" name="Google Shape;211;p32"/>
          <p:cNvSpPr txBox="1">
            <a:spLocks noGrp="1"/>
          </p:cNvSpPr>
          <p:nvPr>
            <p:ph type="subTitle" idx="1"/>
          </p:nvPr>
        </p:nvSpPr>
        <p:spPr>
          <a:xfrm>
            <a:off x="994611" y="2479663"/>
            <a:ext cx="104754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u="sng"/>
              <a:t>Match #1: </a:t>
            </a:r>
            <a:r>
              <a:rPr lang="en-US" sz="6000" b="1"/>
              <a:t/>
            </a:r>
            <a:br>
              <a:rPr lang="en-US" sz="6000" b="1"/>
            </a:br>
            <a:r>
              <a:rPr lang="en-US" sz="6000" b="1"/>
              <a:t>Foundations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/>
              <a:t>Nuclear </a:t>
            </a:r>
            <a:endParaRPr sz="6000" b="1"/>
          </a:p>
        </p:txBody>
      </p:sp>
    </p:spTree>
    <p:extLst>
      <p:ext uri="{BB962C8B-B14F-4D97-AF65-F5344CB8AC3E}">
        <p14:creationId xmlns:p14="http://schemas.microsoft.com/office/powerpoint/2010/main" val="2707616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50"/>
          <p:cNvSpPr txBox="1">
            <a:spLocks noGrp="1"/>
          </p:cNvSpPr>
          <p:nvPr>
            <p:ph type="title"/>
          </p:nvPr>
        </p:nvSpPr>
        <p:spPr>
          <a:xfrm>
            <a:off x="-88225" y="275475"/>
            <a:ext cx="12192000" cy="23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/>
              <a:t>	   Pure Substance</a:t>
            </a:r>
            <a:r>
              <a:rPr lang="en-US" sz="3600" b="1"/>
              <a:t>				                    Mixture</a:t>
            </a:r>
            <a:br>
              <a:rPr lang="en-US" sz="3600" b="1"/>
            </a:br>
            <a:r>
              <a:rPr lang="en-US" sz="3600" b="1"/>
              <a:t>	</a:t>
            </a:r>
            <a:r>
              <a:rPr lang="en-US" sz="3600" b="1" u="sng"/>
              <a:t>Element	Pure Comp	</a:t>
            </a:r>
            <a:r>
              <a:rPr lang="en-US" sz="3600" b="1"/>
              <a:t>        </a:t>
            </a:r>
            <a:r>
              <a:rPr lang="en-US" sz="3600" b="1" u="sng"/>
              <a:t>Homogeneous 	Heterogeneous</a:t>
            </a:r>
            <a:r>
              <a:rPr lang="en-US" sz="4000" b="1" u="sng"/>
              <a:t/>
            </a:r>
            <a:br>
              <a:rPr lang="en-US" sz="4000" b="1" u="sng"/>
            </a:br>
            <a:endParaRPr sz="4000" b="1" u="sng"/>
          </a:p>
        </p:txBody>
      </p:sp>
      <p:sp>
        <p:nvSpPr>
          <p:cNvPr id="410" name="Google Shape;410;p50"/>
          <p:cNvSpPr txBox="1">
            <a:spLocks noGrp="1"/>
          </p:cNvSpPr>
          <p:nvPr>
            <p:ph type="body" idx="1"/>
          </p:nvPr>
        </p:nvSpPr>
        <p:spPr>
          <a:xfrm>
            <a:off x="287601" y="1750017"/>
            <a:ext cx="23559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CALCIUM</a:t>
            </a:r>
            <a:endParaRPr sz="4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NEON</a:t>
            </a:r>
            <a:endParaRPr sz="4000"/>
          </a:p>
        </p:txBody>
      </p:sp>
      <p:sp>
        <p:nvSpPr>
          <p:cNvPr id="411" name="Google Shape;411;p50"/>
          <p:cNvSpPr txBox="1"/>
          <p:nvPr/>
        </p:nvSpPr>
        <p:spPr>
          <a:xfrm>
            <a:off x="8436334" y="1750025"/>
            <a:ext cx="4005600" cy="35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960"/>
              <a:buFont typeface="Arial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SALAD DRESSING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960"/>
              <a:buFont typeface="Arial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COOKIES AND CREAM ICE CREAM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960"/>
              <a:buFont typeface="Arial"/>
              <a:buNone/>
            </a:pPr>
            <a:r>
              <a:rPr lang="en-US" sz="31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412" name="Google Shape;412;p50"/>
          <p:cNvSpPr txBox="1"/>
          <p:nvPr/>
        </p:nvSpPr>
        <p:spPr>
          <a:xfrm>
            <a:off x="5377376" y="1560425"/>
            <a:ext cx="27666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KOOL AID</a:t>
            </a:r>
            <a:endParaRPr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TAP WATER</a:t>
            </a:r>
            <a:endParaRPr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endParaRPr sz="4000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50"/>
          <p:cNvSpPr txBox="1"/>
          <p:nvPr/>
        </p:nvSpPr>
        <p:spPr>
          <a:xfrm>
            <a:off x="2500191" y="1438866"/>
            <a:ext cx="23559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H2O</a:t>
            </a:r>
            <a:endParaRPr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CARBON DIOXIDE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1947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903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valence electrons do the alkali metals have and what is the charge of their ions?</a:t>
            </a:r>
            <a:endParaRPr sz="3959"/>
          </a:p>
        </p:txBody>
      </p:sp>
      <p:sp>
        <p:nvSpPr>
          <p:cNvPr id="419" name="Google Shape;419;p51"/>
          <p:cNvSpPr txBox="1">
            <a:spLocks noGrp="1"/>
          </p:cNvSpPr>
          <p:nvPr>
            <p:ph type="body" idx="1"/>
          </p:nvPr>
        </p:nvSpPr>
        <p:spPr>
          <a:xfrm>
            <a:off x="747050" y="3185971"/>
            <a:ext cx="10394700" cy="33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1 valence electron</a:t>
            </a:r>
            <a:endParaRPr sz="6000" b="1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1+ charge</a:t>
            </a:r>
            <a:endParaRPr sz="6000"/>
          </a:p>
        </p:txBody>
      </p:sp>
      <p:sp>
        <p:nvSpPr>
          <p:cNvPr id="420" name="Google Shape;420;p5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2993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52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2368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radioactive emission changes a neutron into a proton?</a:t>
            </a:r>
            <a:endParaRPr sz="6000" b="1"/>
          </a:p>
        </p:txBody>
      </p:sp>
      <p:sp>
        <p:nvSpPr>
          <p:cNvPr id="426" name="Google Shape;426;p52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Beta particle</a:t>
            </a:r>
            <a:endParaRPr sz="6000" b="1"/>
          </a:p>
        </p:txBody>
      </p:sp>
      <p:sp>
        <p:nvSpPr>
          <p:cNvPr id="427" name="Google Shape;427;p5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64470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5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6000" b="1"/>
              <a:t>The half-life of thorium-227 is </a:t>
            </a:r>
            <a:br>
              <a:rPr lang="en-US" sz="6000" b="1"/>
            </a:br>
            <a:r>
              <a:rPr lang="en-US" sz="6000" b="1"/>
              <a:t>18.72 days How many days are required for three-fourths of a given amount to decay?</a:t>
            </a:r>
            <a:endParaRPr sz="6000" b="1"/>
          </a:p>
        </p:txBody>
      </p:sp>
      <p:sp>
        <p:nvSpPr>
          <p:cNvPr id="433" name="Google Shape;433;p53"/>
          <p:cNvSpPr txBox="1">
            <a:spLocks noGrp="1"/>
          </p:cNvSpPr>
          <p:nvPr>
            <p:ph type="body" idx="1"/>
          </p:nvPr>
        </p:nvSpPr>
        <p:spPr>
          <a:xfrm>
            <a:off x="684725" y="3852925"/>
            <a:ext cx="10394700" cy="39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37.44 days</a:t>
            </a:r>
            <a:endParaRPr sz="6000" b="1"/>
          </a:p>
        </p:txBody>
      </p:sp>
      <p:sp>
        <p:nvSpPr>
          <p:cNvPr id="434" name="Google Shape;434;p5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76900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32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radioactive emission changes a neutron into a proton?</a:t>
            </a:r>
            <a:endParaRPr sz="6600" b="1"/>
          </a:p>
        </p:txBody>
      </p:sp>
      <p:sp>
        <p:nvSpPr>
          <p:cNvPr id="440" name="Google Shape;440;p54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Beta Emission</a:t>
            </a:r>
            <a:endParaRPr sz="6000" b="1"/>
          </a:p>
        </p:txBody>
      </p:sp>
      <p:sp>
        <p:nvSpPr>
          <p:cNvPr id="441" name="Google Shape;441;p5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7770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5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protons and neutrons are in the nuclei of Tl-204 atoms?</a:t>
            </a:r>
            <a:endParaRPr sz="6600" b="1"/>
          </a:p>
        </p:txBody>
      </p:sp>
      <p:sp>
        <p:nvSpPr>
          <p:cNvPr id="447" name="Google Shape;447;p55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81 protons and 123 neutrons</a:t>
            </a:r>
            <a:endParaRPr sz="6000" b="1"/>
          </a:p>
        </p:txBody>
      </p:sp>
      <p:sp>
        <p:nvSpPr>
          <p:cNvPr id="448" name="Google Shape;448;p5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58673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616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Uranium-235 undergoes alpha emission. What is the balanced eq.?</a:t>
            </a:r>
            <a:endParaRPr sz="6600" b="1"/>
          </a:p>
        </p:txBody>
      </p:sp>
      <p:sp>
        <p:nvSpPr>
          <p:cNvPr id="454" name="Google Shape;454;p56"/>
          <p:cNvSpPr txBox="1">
            <a:spLocks noGrp="1"/>
          </p:cNvSpPr>
          <p:nvPr>
            <p:ph type="body" idx="1"/>
          </p:nvPr>
        </p:nvSpPr>
        <p:spPr>
          <a:xfrm>
            <a:off x="1098814" y="3207422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/>
              <a:t>	U →    He +        Th </a:t>
            </a:r>
            <a:endParaRPr sz="6000"/>
          </a:p>
        </p:txBody>
      </p:sp>
      <p:sp>
        <p:nvSpPr>
          <p:cNvPr id="455" name="Google Shape;455;p56"/>
          <p:cNvSpPr txBox="1"/>
          <p:nvPr/>
        </p:nvSpPr>
        <p:spPr>
          <a:xfrm>
            <a:off x="5063396" y="2802525"/>
            <a:ext cx="14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231</a:t>
            </a:r>
            <a:endParaRPr sz="600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90</a:t>
            </a:r>
            <a:endParaRPr sz="6000"/>
          </a:p>
        </p:txBody>
      </p:sp>
      <p:sp>
        <p:nvSpPr>
          <p:cNvPr id="456" name="Google Shape;456;p56"/>
          <p:cNvSpPr txBox="1"/>
          <p:nvPr/>
        </p:nvSpPr>
        <p:spPr>
          <a:xfrm>
            <a:off x="2910030" y="2802513"/>
            <a:ext cx="927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600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6000"/>
          </a:p>
        </p:txBody>
      </p:sp>
      <p:sp>
        <p:nvSpPr>
          <p:cNvPr id="457" name="Google Shape;457;p56"/>
          <p:cNvSpPr txBox="1"/>
          <p:nvPr/>
        </p:nvSpPr>
        <p:spPr>
          <a:xfrm>
            <a:off x="0" y="2650175"/>
            <a:ext cx="1694100" cy="20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235</a:t>
            </a:r>
            <a:endParaRPr sz="600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92</a:t>
            </a:r>
            <a:endParaRPr sz="6000"/>
          </a:p>
        </p:txBody>
      </p:sp>
      <p:sp>
        <p:nvSpPr>
          <p:cNvPr id="458" name="Google Shape;458;p5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78716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7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8737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Neutron initiated fission of U-235 results in the release of 4 beta particles, the formation of Sr-90 and the release of another nucleus. What is the other nucleus?</a:t>
            </a:r>
            <a:endParaRPr sz="4800" b="1"/>
          </a:p>
        </p:txBody>
      </p:sp>
      <p:sp>
        <p:nvSpPr>
          <p:cNvPr id="464" name="Google Shape;464;p57"/>
          <p:cNvSpPr txBox="1">
            <a:spLocks noGrp="1"/>
          </p:cNvSpPr>
          <p:nvPr>
            <p:ph type="body" idx="1"/>
          </p:nvPr>
        </p:nvSpPr>
        <p:spPr>
          <a:xfrm>
            <a:off x="684713" y="3044000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Cerium - 146</a:t>
            </a:r>
            <a:endParaRPr sz="6000" b="1"/>
          </a:p>
        </p:txBody>
      </p:sp>
      <p:sp>
        <p:nvSpPr>
          <p:cNvPr id="465" name="Google Shape;465;p5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6605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8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3567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000" b="1"/>
              <a:t>Calculate the average atomic mass of Magnesium from these data. Magnesium occurs in nature in </a:t>
            </a:r>
            <a:br>
              <a:rPr lang="en-US" sz="4000" b="1"/>
            </a:br>
            <a:r>
              <a:rPr lang="en-US" sz="4000" b="1"/>
              <a:t>three isotopic forms: </a:t>
            </a:r>
            <a:br>
              <a:rPr lang="en-US" sz="4000" b="1"/>
            </a:br>
            <a:r>
              <a:rPr lang="en-US" sz="4000" b="1"/>
              <a:t> Mg-24 (78.70% abundance) </a:t>
            </a:r>
            <a:br>
              <a:rPr lang="en-US" sz="4000" b="1"/>
            </a:br>
            <a:r>
              <a:rPr lang="en-US" sz="4000" b="1"/>
              <a:t>Mg-26 (11.17% abundance)</a:t>
            </a:r>
            <a:br>
              <a:rPr lang="en-US" sz="4000" b="1"/>
            </a:br>
            <a:r>
              <a:rPr lang="en-US" sz="4000" b="1"/>
              <a:t>Mg-25 (10.13% abundance)</a:t>
            </a:r>
            <a:endParaRPr sz="4000" b="1"/>
          </a:p>
        </p:txBody>
      </p:sp>
      <p:sp>
        <p:nvSpPr>
          <p:cNvPr id="471" name="Google Shape;471;p58"/>
          <p:cNvSpPr txBox="1">
            <a:spLocks noGrp="1"/>
          </p:cNvSpPr>
          <p:nvPr>
            <p:ph type="body" idx="1"/>
          </p:nvPr>
        </p:nvSpPr>
        <p:spPr>
          <a:xfrm>
            <a:off x="684713" y="3843280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24.31 amu</a:t>
            </a:r>
            <a:endParaRPr sz="4800"/>
          </a:p>
        </p:txBody>
      </p:sp>
      <p:sp>
        <p:nvSpPr>
          <p:cNvPr id="472" name="Google Shape;472;p5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11831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287400" cy="1257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nuclear fission?</a:t>
            </a:r>
            <a:endParaRPr sz="6000" b="1"/>
          </a:p>
        </p:txBody>
      </p:sp>
      <p:sp>
        <p:nvSpPr>
          <p:cNvPr id="478" name="Google Shape;478;p59"/>
          <p:cNvSpPr txBox="1">
            <a:spLocks noGrp="1"/>
          </p:cNvSpPr>
          <p:nvPr>
            <p:ph type="body" idx="1"/>
          </p:nvPr>
        </p:nvSpPr>
        <p:spPr>
          <a:xfrm>
            <a:off x="143050" y="1507600"/>
            <a:ext cx="6899100" cy="47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/>
              <a:t>A large, unstable nucleus breaking apart into smaller more stable nuclei. Sometimes the result is a chain reaction. </a:t>
            </a:r>
            <a:endParaRPr sz="4800" b="1"/>
          </a:p>
        </p:txBody>
      </p:sp>
      <p:pic>
        <p:nvPicPr>
          <p:cNvPr id="479" name="Google Shape;479;p59" descr="Image result for chain reaction nuclea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19325" y="2252677"/>
            <a:ext cx="4556225" cy="3025225"/>
          </a:xfrm>
          <a:prstGeom prst="rect">
            <a:avLst/>
          </a:prstGeom>
          <a:noFill/>
          <a:ln>
            <a:noFill/>
          </a:ln>
        </p:spPr>
      </p:pic>
      <p:sp>
        <p:nvSpPr>
          <p:cNvPr id="480" name="Google Shape;480;p5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30150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559500" y="2528550"/>
            <a:ext cx="11229900" cy="47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team gets 10Xs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Teams will take a turn answering a review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Q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Correct answer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2Xs to take from any team (splitting is ok)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and a shot at the hoop.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Successful shot from the:</a:t>
            </a:r>
            <a:b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point line = +2X (4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point line = +3X (5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>
                <a:solidFill>
                  <a:schemeClr val="dk1"/>
                </a:solidFill>
              </a:rPr>
              <a:t/>
            </a:r>
            <a:br>
              <a:rPr lang="en-US" sz="8000" b="1">
                <a:solidFill>
                  <a:schemeClr val="dk1"/>
                </a:solidFill>
              </a:rPr>
            </a:br>
            <a:endParaRPr sz="8000"/>
          </a:p>
        </p:txBody>
      </p:sp>
      <p:sp>
        <p:nvSpPr>
          <p:cNvPr id="217" name="Google Shape;217;p33"/>
          <p:cNvSpPr txBox="1"/>
          <p:nvPr/>
        </p:nvSpPr>
        <p:spPr>
          <a:xfrm>
            <a:off x="1023500" y="249252"/>
            <a:ext cx="103968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0466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788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A substance has a density of 1.39g/ml. You have 10g of the substance. What volume (in L) </a:t>
            </a:r>
            <a:br>
              <a:rPr lang="en-US" sz="6000" b="1"/>
            </a:br>
            <a:r>
              <a:rPr lang="en-US" sz="6000" b="1"/>
              <a:t>do you have? </a:t>
            </a:r>
            <a:endParaRPr sz="3959"/>
          </a:p>
        </p:txBody>
      </p:sp>
      <p:sp>
        <p:nvSpPr>
          <p:cNvPr id="486" name="Google Shape;486;p60"/>
          <p:cNvSpPr txBox="1">
            <a:spLocks noGrp="1"/>
          </p:cNvSpPr>
          <p:nvPr>
            <p:ph type="body" idx="1"/>
          </p:nvPr>
        </p:nvSpPr>
        <p:spPr>
          <a:xfrm>
            <a:off x="665400" y="3788096"/>
            <a:ext cx="10394700" cy="33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7.2x10</a:t>
            </a:r>
            <a:r>
              <a:rPr lang="en-US" sz="6000" b="1" baseline="30000"/>
              <a:t>-3</a:t>
            </a:r>
            <a:r>
              <a:rPr lang="en-US" sz="6000" b="1"/>
              <a:t> L</a:t>
            </a:r>
            <a:endParaRPr sz="6000" b="1" baseline="30000"/>
          </a:p>
        </p:txBody>
      </p:sp>
      <p:sp>
        <p:nvSpPr>
          <p:cNvPr id="487" name="Google Shape;487;p6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67761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28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decigrams are in 437 kg? </a:t>
            </a:r>
            <a:br>
              <a:rPr lang="en-US" sz="6000" b="1"/>
            </a:br>
            <a:r>
              <a:rPr lang="en-US" sz="6000" b="1"/>
              <a:t>Write in scientific notation!</a:t>
            </a:r>
            <a:endParaRPr sz="6000"/>
          </a:p>
        </p:txBody>
      </p:sp>
      <p:sp>
        <p:nvSpPr>
          <p:cNvPr id="493" name="Google Shape;493;p61"/>
          <p:cNvSpPr txBox="1">
            <a:spLocks noGrp="1"/>
          </p:cNvSpPr>
          <p:nvPr>
            <p:ph type="body" idx="1"/>
          </p:nvPr>
        </p:nvSpPr>
        <p:spPr>
          <a:xfrm>
            <a:off x="685800" y="2624577"/>
            <a:ext cx="10394700" cy="27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4.37x10</a:t>
            </a:r>
            <a:r>
              <a:rPr lang="en-US" sz="6000" b="1" baseline="30000"/>
              <a:t>6</a:t>
            </a:r>
            <a:r>
              <a:rPr lang="en-US" sz="6000" b="1"/>
              <a:t> dg</a:t>
            </a:r>
            <a:endParaRPr sz="6000" b="1" baseline="30000"/>
          </a:p>
        </p:txBody>
      </p:sp>
      <p:sp>
        <p:nvSpPr>
          <p:cNvPr id="494" name="Google Shape;494;p6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54180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sig. figs are in the following values?</a:t>
            </a:r>
            <a:br>
              <a:rPr lang="en-US" sz="6000" b="1"/>
            </a:br>
            <a:r>
              <a:rPr lang="en-US" sz="6000" b="1"/>
              <a:t>612 kg			0.00067 ml		309.4 g</a:t>
            </a:r>
            <a:endParaRPr sz="3959"/>
          </a:p>
        </p:txBody>
      </p:sp>
      <p:sp>
        <p:nvSpPr>
          <p:cNvPr id="500" name="Google Shape;500;p62"/>
          <p:cNvSpPr txBox="1">
            <a:spLocks noGrp="1"/>
          </p:cNvSpPr>
          <p:nvPr>
            <p:ph type="body" idx="1"/>
          </p:nvPr>
        </p:nvSpPr>
        <p:spPr>
          <a:xfrm>
            <a:off x="1194431" y="3225893"/>
            <a:ext cx="10394700" cy="28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b="1"/>
              <a:t>612 kg  →  3 s.f.</a:t>
            </a:r>
            <a:br>
              <a:rPr lang="en-US" sz="4400" b="1"/>
            </a:br>
            <a:r>
              <a:rPr lang="en-US" sz="4400" b="1"/>
              <a:t>0.00067 ml →  2 s.f.</a:t>
            </a:r>
            <a:br>
              <a:rPr lang="en-US" sz="4400" b="1"/>
            </a:br>
            <a:r>
              <a:rPr lang="en-US" sz="4400" b="1"/>
              <a:t>309.4 g  → 4 s.f.</a:t>
            </a:r>
            <a:br>
              <a:rPr lang="en-US" sz="4400" b="1"/>
            </a:br>
            <a:endParaRPr sz="4400" baseline="30000"/>
          </a:p>
        </p:txBody>
      </p:sp>
      <p:sp>
        <p:nvSpPr>
          <p:cNvPr id="501" name="Google Shape;501;p6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26347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Perform the calculation using accurate sig figs</a:t>
            </a:r>
            <a:br>
              <a:rPr lang="en-US" sz="6000" b="1"/>
            </a:br>
            <a:r>
              <a:rPr lang="en-US" sz="6000" b="1"/>
              <a:t>1.31 cm x 2.3 cm =</a:t>
            </a:r>
            <a:endParaRPr sz="3959"/>
          </a:p>
        </p:txBody>
      </p:sp>
      <p:sp>
        <p:nvSpPr>
          <p:cNvPr id="507" name="Google Shape;507;p63"/>
          <p:cNvSpPr txBox="1">
            <a:spLocks noGrp="1"/>
          </p:cNvSpPr>
          <p:nvPr>
            <p:ph type="body" idx="1"/>
          </p:nvPr>
        </p:nvSpPr>
        <p:spPr>
          <a:xfrm>
            <a:off x="1194431" y="3225893"/>
            <a:ext cx="10394700" cy="28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6000" b="1"/>
              <a:t>3.0 cm</a:t>
            </a:r>
            <a:r>
              <a:rPr lang="en-US" sz="4400" b="1"/>
              <a:t/>
            </a:r>
            <a:br>
              <a:rPr lang="en-US" sz="4400" b="1"/>
            </a:br>
            <a:endParaRPr sz="4400" baseline="30000"/>
          </a:p>
        </p:txBody>
      </p:sp>
      <p:sp>
        <p:nvSpPr>
          <p:cNvPr id="508" name="Google Shape;508;p6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97141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6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Perform the calculation using accurate sig figs</a:t>
            </a:r>
            <a:br>
              <a:rPr lang="en-US" sz="6000" b="1"/>
            </a:br>
            <a:r>
              <a:rPr lang="en-US" sz="6000" b="1"/>
              <a:t>8.264 g - 7.8 g =</a:t>
            </a:r>
            <a:endParaRPr sz="3959"/>
          </a:p>
        </p:txBody>
      </p:sp>
      <p:sp>
        <p:nvSpPr>
          <p:cNvPr id="514" name="Google Shape;514;p64"/>
          <p:cNvSpPr txBox="1">
            <a:spLocks noGrp="1"/>
          </p:cNvSpPr>
          <p:nvPr>
            <p:ph type="body" idx="1"/>
          </p:nvPr>
        </p:nvSpPr>
        <p:spPr>
          <a:xfrm>
            <a:off x="1194431" y="3225893"/>
            <a:ext cx="10394700" cy="28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6000" b="1"/>
              <a:t>0.5 g</a:t>
            </a:r>
            <a:r>
              <a:rPr lang="en-US" sz="4400" b="1"/>
              <a:t/>
            </a:r>
            <a:br>
              <a:rPr lang="en-US" sz="4400" b="1"/>
            </a:br>
            <a:endParaRPr sz="4400" baseline="30000"/>
          </a:p>
        </p:txBody>
      </p:sp>
      <p:sp>
        <p:nvSpPr>
          <p:cNvPr id="515" name="Google Shape;515;p6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8439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6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A radioactive substance has a half life of 125 days. What percent is left after 1.45 years?</a:t>
            </a:r>
            <a:endParaRPr sz="3959"/>
          </a:p>
        </p:txBody>
      </p:sp>
      <p:sp>
        <p:nvSpPr>
          <p:cNvPr id="521" name="Google Shape;521;p65"/>
          <p:cNvSpPr txBox="1">
            <a:spLocks noGrp="1"/>
          </p:cNvSpPr>
          <p:nvPr>
            <p:ph type="body" idx="1"/>
          </p:nvPr>
        </p:nvSpPr>
        <p:spPr>
          <a:xfrm>
            <a:off x="1194431" y="3225893"/>
            <a:ext cx="10394700" cy="28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6000" b="1"/>
              <a:t>5.31%</a:t>
            </a:r>
            <a:r>
              <a:rPr lang="en-US" sz="4400" b="1"/>
              <a:t/>
            </a:r>
            <a:br>
              <a:rPr lang="en-US" sz="4400" b="1"/>
            </a:br>
            <a:endParaRPr sz="4400" baseline="30000"/>
          </a:p>
        </p:txBody>
      </p:sp>
      <p:sp>
        <p:nvSpPr>
          <p:cNvPr id="522" name="Google Shape;522;p6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07223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4"/>
          <p:cNvSpPr txBox="1">
            <a:spLocks noGrp="1"/>
          </p:cNvSpPr>
          <p:nvPr>
            <p:ph type="title"/>
          </p:nvPr>
        </p:nvSpPr>
        <p:spPr>
          <a:xfrm>
            <a:off x="455000" y="4404550"/>
            <a:ext cx="10396800" cy="27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More </a:t>
            </a:r>
            <a:r>
              <a:rPr lang="en-US" sz="3600" b="1" u="sng">
                <a:latin typeface="Arial"/>
                <a:ea typeface="Arial"/>
                <a:cs typeface="Arial"/>
                <a:sym typeface="Arial"/>
              </a:rPr>
              <a:t>Xs?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ain back Xs by answering the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correctly.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</a:t>
            </a:r>
            <a:r>
              <a:rPr lang="en-US" sz="3600" b="1" u="sng">
                <a:latin typeface="Arial"/>
                <a:ea typeface="Arial"/>
                <a:cs typeface="Arial"/>
                <a:sym typeface="Arial"/>
              </a:rPr>
              <a:t>orrect Answer?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team gets incorrect answer, random choice gets to steal the Q, so BE READY!</a:t>
            </a:r>
            <a:endParaRPr sz="3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u="sng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u="sng"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u="sng">
                <a:latin typeface="Arial"/>
                <a:ea typeface="Arial"/>
                <a:cs typeface="Arial"/>
                <a:sym typeface="Arial"/>
              </a:rPr>
              <a:t>Winning</a:t>
            </a:r>
            <a:r>
              <a:rPr lang="en-US" sz="32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Most Xs at the end of game wins!</a:t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>
                <a:solidFill>
                  <a:schemeClr val="dk1"/>
                </a:solidFill>
              </a:rPr>
              <a:t/>
            </a:r>
            <a:br>
              <a:rPr lang="en-US" sz="8000" b="1">
                <a:solidFill>
                  <a:schemeClr val="dk1"/>
                </a:solidFill>
              </a:rPr>
            </a:br>
            <a:r>
              <a:rPr lang="en-US" sz="8000" b="1">
                <a:solidFill>
                  <a:schemeClr val="dk1"/>
                </a:solidFill>
              </a:rPr>
              <a:t/>
            </a:r>
            <a:br>
              <a:rPr lang="en-US" sz="8000" b="1">
                <a:solidFill>
                  <a:schemeClr val="dk1"/>
                </a:solidFill>
              </a:rPr>
            </a:br>
            <a:endParaRPr sz="8000"/>
          </a:p>
        </p:txBody>
      </p:sp>
      <p:sp>
        <p:nvSpPr>
          <p:cNvPr id="223" name="Google Shape;223;p34"/>
          <p:cNvSpPr txBox="1"/>
          <p:nvPr/>
        </p:nvSpPr>
        <p:spPr>
          <a:xfrm>
            <a:off x="1130900" y="91752"/>
            <a:ext cx="10396800" cy="13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798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atoms are in one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molecule of Al(OH)</a:t>
            </a:r>
            <a:r>
              <a:rPr lang="en-US" sz="3600" b="1"/>
              <a:t>3 </a:t>
            </a:r>
            <a:r>
              <a:rPr lang="en-US" sz="6600" b="1"/>
              <a:t>?</a:t>
            </a:r>
            <a:endParaRPr b="1"/>
          </a:p>
        </p:txBody>
      </p:sp>
      <p:sp>
        <p:nvSpPr>
          <p:cNvPr id="229" name="Google Shape;229;p35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Seven (7)</a:t>
            </a:r>
            <a:endParaRPr sz="6000" b="1"/>
          </a:p>
        </p:txBody>
      </p:sp>
      <p:sp>
        <p:nvSpPr>
          <p:cNvPr id="230" name="Google Shape;230;p35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73545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5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particle did Thompson discover and which experiment proved it?</a:t>
            </a:r>
            <a:endParaRPr sz="6600" b="1"/>
          </a:p>
        </p:txBody>
      </p:sp>
      <p:sp>
        <p:nvSpPr>
          <p:cNvPr id="236" name="Google Shape;236;p36"/>
          <p:cNvSpPr txBox="1">
            <a:spLocks noGrp="1"/>
          </p:cNvSpPr>
          <p:nvPr>
            <p:ph type="body" idx="1"/>
          </p:nvPr>
        </p:nvSpPr>
        <p:spPr>
          <a:xfrm>
            <a:off x="685800" y="3515932"/>
            <a:ext cx="10394707" cy="1858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Electron → </a:t>
            </a:r>
            <a:br>
              <a:rPr lang="en-US" sz="6000" b="1"/>
            </a:br>
            <a:r>
              <a:rPr lang="en-US" sz="6000" b="1"/>
              <a:t>Cathode Ray Tube Experiment</a:t>
            </a:r>
            <a:endParaRPr sz="6000" b="1"/>
          </a:p>
        </p:txBody>
      </p:sp>
      <p:sp>
        <p:nvSpPr>
          <p:cNvPr id="237" name="Google Shape;237;p36"/>
          <p:cNvSpPr/>
          <p:nvPr/>
        </p:nvSpPr>
        <p:spPr>
          <a:xfrm>
            <a:off x="10928100" y="5686125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0908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Three parts of Dalton’s theory remain true today?</a:t>
            </a:r>
            <a:endParaRPr sz="6600" b="1"/>
          </a:p>
        </p:txBody>
      </p:sp>
      <p:sp>
        <p:nvSpPr>
          <p:cNvPr id="243" name="Google Shape;243;p37"/>
          <p:cNvSpPr txBox="1">
            <a:spLocks noGrp="1"/>
          </p:cNvSpPr>
          <p:nvPr>
            <p:ph type="body" idx="1"/>
          </p:nvPr>
        </p:nvSpPr>
        <p:spPr>
          <a:xfrm>
            <a:off x="204275" y="2362975"/>
            <a:ext cx="11987700" cy="27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5532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4800" b="1"/>
              <a:t>All matter is composed of atoms</a:t>
            </a:r>
            <a:endParaRPr sz="4800" b="1"/>
          </a:p>
          <a:p>
            <a:pPr marL="609600" lvl="0" indent="-65532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4800" b="1"/>
              <a:t>Atoms combined to form simple whole number chemical compounds</a:t>
            </a:r>
            <a:endParaRPr sz="4800" b="1"/>
          </a:p>
          <a:p>
            <a:pPr marL="609600" lvl="0" indent="-65532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4800" b="1"/>
              <a:t>In chemical reactions atoms are combined, separated, or rearranged</a:t>
            </a:r>
            <a:endParaRPr sz="4800" b="1"/>
          </a:p>
        </p:txBody>
      </p:sp>
      <p:sp>
        <p:nvSpPr>
          <p:cNvPr id="244" name="Google Shape;244;p37"/>
          <p:cNvSpPr/>
          <p:nvPr/>
        </p:nvSpPr>
        <p:spPr>
          <a:xfrm>
            <a:off x="10940325" y="57269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23329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87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800" b="1"/>
              <a:t>Do any of these atoms represent isotopes? </a:t>
            </a:r>
            <a:br>
              <a:rPr lang="en-US" sz="4800" b="1"/>
            </a:br>
            <a:r>
              <a:rPr lang="en-US" sz="4800" b="1"/>
              <a:t>If so, which ones and why?</a:t>
            </a:r>
            <a:endParaRPr sz="4800" b="1" baseline="30000"/>
          </a:p>
        </p:txBody>
      </p:sp>
      <p:sp>
        <p:nvSpPr>
          <p:cNvPr id="250" name="Google Shape;250;p38"/>
          <p:cNvSpPr/>
          <p:nvPr/>
        </p:nvSpPr>
        <p:spPr>
          <a:xfrm>
            <a:off x="1340528" y="25834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8"/>
          <p:cNvSpPr/>
          <p:nvPr/>
        </p:nvSpPr>
        <p:spPr>
          <a:xfrm>
            <a:off x="1492928" y="27358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8"/>
          <p:cNvSpPr/>
          <p:nvPr/>
        </p:nvSpPr>
        <p:spPr>
          <a:xfrm>
            <a:off x="1618696" y="282395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38"/>
          <p:cNvSpPr/>
          <p:nvPr/>
        </p:nvSpPr>
        <p:spPr>
          <a:xfrm>
            <a:off x="1441881" y="255589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38"/>
          <p:cNvSpPr/>
          <p:nvPr/>
        </p:nvSpPr>
        <p:spPr>
          <a:xfrm>
            <a:off x="1535097" y="290914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38"/>
          <p:cNvSpPr/>
          <p:nvPr/>
        </p:nvSpPr>
        <p:spPr>
          <a:xfrm>
            <a:off x="1230297" y="260226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38"/>
          <p:cNvSpPr/>
          <p:nvPr/>
        </p:nvSpPr>
        <p:spPr>
          <a:xfrm>
            <a:off x="1269505" y="285983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8"/>
          <p:cNvSpPr/>
          <p:nvPr/>
        </p:nvSpPr>
        <p:spPr>
          <a:xfrm>
            <a:off x="1403412" y="293111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8"/>
          <p:cNvSpPr/>
          <p:nvPr/>
        </p:nvSpPr>
        <p:spPr>
          <a:xfrm>
            <a:off x="1571346" y="266452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8"/>
          <p:cNvSpPr/>
          <p:nvPr/>
        </p:nvSpPr>
        <p:spPr>
          <a:xfrm>
            <a:off x="1188128" y="274283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8"/>
          <p:cNvSpPr/>
          <p:nvPr/>
        </p:nvSpPr>
        <p:spPr>
          <a:xfrm>
            <a:off x="825623" y="2139518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8"/>
          <p:cNvSpPr/>
          <p:nvPr/>
        </p:nvSpPr>
        <p:spPr>
          <a:xfrm>
            <a:off x="592584" y="1915101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8"/>
          <p:cNvSpPr txBox="1"/>
          <p:nvPr/>
        </p:nvSpPr>
        <p:spPr>
          <a:xfrm>
            <a:off x="962487" y="214279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3" name="Google Shape;263;p38"/>
          <p:cNvSpPr txBox="1"/>
          <p:nvPr/>
        </p:nvSpPr>
        <p:spPr>
          <a:xfrm>
            <a:off x="1586143" y="313865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4" name="Google Shape;264;p38"/>
          <p:cNvSpPr txBox="1"/>
          <p:nvPr/>
        </p:nvSpPr>
        <p:spPr>
          <a:xfrm>
            <a:off x="1825840" y="177018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5" name="Google Shape;265;p38"/>
          <p:cNvSpPr txBox="1"/>
          <p:nvPr/>
        </p:nvSpPr>
        <p:spPr>
          <a:xfrm>
            <a:off x="564471" y="34025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6" name="Google Shape;266;p38"/>
          <p:cNvSpPr txBox="1"/>
          <p:nvPr/>
        </p:nvSpPr>
        <p:spPr>
          <a:xfrm>
            <a:off x="2132860" y="328772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7" name="Google Shape;267;p38"/>
          <p:cNvSpPr txBox="1"/>
          <p:nvPr/>
        </p:nvSpPr>
        <p:spPr>
          <a:xfrm>
            <a:off x="3427281" y="4768875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B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38"/>
          <p:cNvSpPr txBox="1"/>
          <p:nvPr/>
        </p:nvSpPr>
        <p:spPr>
          <a:xfrm>
            <a:off x="436651" y="3895450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A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38"/>
          <p:cNvSpPr txBox="1"/>
          <p:nvPr/>
        </p:nvSpPr>
        <p:spPr>
          <a:xfrm>
            <a:off x="5906802" y="3912625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C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38"/>
          <p:cNvSpPr txBox="1"/>
          <p:nvPr/>
        </p:nvSpPr>
        <p:spPr>
          <a:xfrm>
            <a:off x="8688346" y="4768800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D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38"/>
          <p:cNvSpPr/>
          <p:nvPr/>
        </p:nvSpPr>
        <p:spPr>
          <a:xfrm>
            <a:off x="3844770" y="33806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8"/>
          <p:cNvSpPr/>
          <p:nvPr/>
        </p:nvSpPr>
        <p:spPr>
          <a:xfrm>
            <a:off x="3997170" y="35330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8"/>
          <p:cNvSpPr/>
          <p:nvPr/>
        </p:nvSpPr>
        <p:spPr>
          <a:xfrm>
            <a:off x="4122938" y="3621181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8"/>
          <p:cNvSpPr/>
          <p:nvPr/>
        </p:nvSpPr>
        <p:spPr>
          <a:xfrm>
            <a:off x="3946123" y="335311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8"/>
          <p:cNvSpPr/>
          <p:nvPr/>
        </p:nvSpPr>
        <p:spPr>
          <a:xfrm>
            <a:off x="4039339" y="370637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8"/>
          <p:cNvSpPr/>
          <p:nvPr/>
        </p:nvSpPr>
        <p:spPr>
          <a:xfrm>
            <a:off x="3734539" y="339949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8"/>
          <p:cNvSpPr/>
          <p:nvPr/>
        </p:nvSpPr>
        <p:spPr>
          <a:xfrm>
            <a:off x="3773747" y="365705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8"/>
          <p:cNvSpPr/>
          <p:nvPr/>
        </p:nvSpPr>
        <p:spPr>
          <a:xfrm>
            <a:off x="3907654" y="37283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8"/>
          <p:cNvSpPr/>
          <p:nvPr/>
        </p:nvSpPr>
        <p:spPr>
          <a:xfrm>
            <a:off x="4075588" y="34617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8"/>
          <p:cNvSpPr/>
          <p:nvPr/>
        </p:nvSpPr>
        <p:spPr>
          <a:xfrm>
            <a:off x="3692370" y="354005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8"/>
          <p:cNvSpPr/>
          <p:nvPr/>
        </p:nvSpPr>
        <p:spPr>
          <a:xfrm>
            <a:off x="3329865" y="2936743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8"/>
          <p:cNvSpPr/>
          <p:nvPr/>
        </p:nvSpPr>
        <p:spPr>
          <a:xfrm>
            <a:off x="3096826" y="2712326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8"/>
          <p:cNvSpPr txBox="1"/>
          <p:nvPr/>
        </p:nvSpPr>
        <p:spPr>
          <a:xfrm>
            <a:off x="3466729" y="294001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4" name="Google Shape;284;p38"/>
          <p:cNvSpPr txBox="1"/>
          <p:nvPr/>
        </p:nvSpPr>
        <p:spPr>
          <a:xfrm>
            <a:off x="4090385" y="393588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5" name="Google Shape;285;p38"/>
          <p:cNvSpPr txBox="1"/>
          <p:nvPr/>
        </p:nvSpPr>
        <p:spPr>
          <a:xfrm>
            <a:off x="4330082" y="25674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6" name="Google Shape;286;p38"/>
          <p:cNvSpPr txBox="1"/>
          <p:nvPr/>
        </p:nvSpPr>
        <p:spPr>
          <a:xfrm>
            <a:off x="3068713" y="419982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7" name="Google Shape;287;p38"/>
          <p:cNvSpPr txBox="1"/>
          <p:nvPr/>
        </p:nvSpPr>
        <p:spPr>
          <a:xfrm>
            <a:off x="4637102" y="408495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8" name="Google Shape;288;p38"/>
          <p:cNvSpPr/>
          <p:nvPr/>
        </p:nvSpPr>
        <p:spPr>
          <a:xfrm>
            <a:off x="6428170" y="25568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8"/>
          <p:cNvSpPr/>
          <p:nvPr/>
        </p:nvSpPr>
        <p:spPr>
          <a:xfrm>
            <a:off x="6580570" y="27092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38"/>
          <p:cNvSpPr/>
          <p:nvPr/>
        </p:nvSpPr>
        <p:spPr>
          <a:xfrm>
            <a:off x="6706338" y="279737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38"/>
          <p:cNvSpPr/>
          <p:nvPr/>
        </p:nvSpPr>
        <p:spPr>
          <a:xfrm>
            <a:off x="6529523" y="252930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38"/>
          <p:cNvSpPr/>
          <p:nvPr/>
        </p:nvSpPr>
        <p:spPr>
          <a:xfrm>
            <a:off x="6622739" y="288256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8"/>
          <p:cNvSpPr/>
          <p:nvPr/>
        </p:nvSpPr>
        <p:spPr>
          <a:xfrm>
            <a:off x="6317939" y="2575682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8"/>
          <p:cNvSpPr/>
          <p:nvPr/>
        </p:nvSpPr>
        <p:spPr>
          <a:xfrm>
            <a:off x="6357147" y="28332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8"/>
          <p:cNvSpPr/>
          <p:nvPr/>
        </p:nvSpPr>
        <p:spPr>
          <a:xfrm>
            <a:off x="6491054" y="29045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8"/>
          <p:cNvSpPr/>
          <p:nvPr/>
        </p:nvSpPr>
        <p:spPr>
          <a:xfrm>
            <a:off x="6658988" y="263794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8"/>
          <p:cNvSpPr/>
          <p:nvPr/>
        </p:nvSpPr>
        <p:spPr>
          <a:xfrm>
            <a:off x="6275770" y="271624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8"/>
          <p:cNvSpPr/>
          <p:nvPr/>
        </p:nvSpPr>
        <p:spPr>
          <a:xfrm>
            <a:off x="5913265" y="2112934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8"/>
          <p:cNvSpPr/>
          <p:nvPr/>
        </p:nvSpPr>
        <p:spPr>
          <a:xfrm>
            <a:off x="5680226" y="1888517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8"/>
          <p:cNvSpPr txBox="1"/>
          <p:nvPr/>
        </p:nvSpPr>
        <p:spPr>
          <a:xfrm>
            <a:off x="6050129" y="211620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1" name="Google Shape;301;p38"/>
          <p:cNvSpPr txBox="1"/>
          <p:nvPr/>
        </p:nvSpPr>
        <p:spPr>
          <a:xfrm>
            <a:off x="6673785" y="3112074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2" name="Google Shape;302;p38"/>
          <p:cNvSpPr txBox="1"/>
          <p:nvPr/>
        </p:nvSpPr>
        <p:spPr>
          <a:xfrm>
            <a:off x="6913482" y="174360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3" name="Google Shape;303;p38"/>
          <p:cNvSpPr txBox="1"/>
          <p:nvPr/>
        </p:nvSpPr>
        <p:spPr>
          <a:xfrm>
            <a:off x="5652113" y="33760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4" name="Google Shape;304;p38"/>
          <p:cNvSpPr txBox="1"/>
          <p:nvPr/>
        </p:nvSpPr>
        <p:spPr>
          <a:xfrm>
            <a:off x="7220502" y="326114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5" name="Google Shape;305;p38"/>
          <p:cNvSpPr/>
          <p:nvPr/>
        </p:nvSpPr>
        <p:spPr>
          <a:xfrm>
            <a:off x="9092950" y="32995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8"/>
          <p:cNvSpPr/>
          <p:nvPr/>
        </p:nvSpPr>
        <p:spPr>
          <a:xfrm>
            <a:off x="9245350" y="34519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8"/>
          <p:cNvSpPr/>
          <p:nvPr/>
        </p:nvSpPr>
        <p:spPr>
          <a:xfrm>
            <a:off x="9371118" y="354005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8"/>
          <p:cNvSpPr/>
          <p:nvPr/>
        </p:nvSpPr>
        <p:spPr>
          <a:xfrm>
            <a:off x="9194303" y="327199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8"/>
          <p:cNvSpPr/>
          <p:nvPr/>
        </p:nvSpPr>
        <p:spPr>
          <a:xfrm>
            <a:off x="9287519" y="362525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8"/>
          <p:cNvSpPr/>
          <p:nvPr/>
        </p:nvSpPr>
        <p:spPr>
          <a:xfrm>
            <a:off x="8982719" y="3318368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8"/>
          <p:cNvSpPr/>
          <p:nvPr/>
        </p:nvSpPr>
        <p:spPr>
          <a:xfrm>
            <a:off x="9021927" y="35759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8"/>
          <p:cNvSpPr/>
          <p:nvPr/>
        </p:nvSpPr>
        <p:spPr>
          <a:xfrm>
            <a:off x="9155834" y="3647213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8"/>
          <p:cNvSpPr/>
          <p:nvPr/>
        </p:nvSpPr>
        <p:spPr>
          <a:xfrm>
            <a:off x="9323768" y="33806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8"/>
          <p:cNvSpPr/>
          <p:nvPr/>
        </p:nvSpPr>
        <p:spPr>
          <a:xfrm>
            <a:off x="8940550" y="345893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8"/>
          <p:cNvSpPr/>
          <p:nvPr/>
        </p:nvSpPr>
        <p:spPr>
          <a:xfrm>
            <a:off x="8578045" y="2855620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8"/>
          <p:cNvSpPr/>
          <p:nvPr/>
        </p:nvSpPr>
        <p:spPr>
          <a:xfrm>
            <a:off x="8345006" y="2631203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8"/>
          <p:cNvSpPr txBox="1"/>
          <p:nvPr/>
        </p:nvSpPr>
        <p:spPr>
          <a:xfrm>
            <a:off x="8714909" y="28588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8" name="Google Shape;318;p38"/>
          <p:cNvSpPr txBox="1"/>
          <p:nvPr/>
        </p:nvSpPr>
        <p:spPr>
          <a:xfrm>
            <a:off x="9338565" y="385476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9" name="Google Shape;319;p38"/>
          <p:cNvSpPr txBox="1"/>
          <p:nvPr/>
        </p:nvSpPr>
        <p:spPr>
          <a:xfrm>
            <a:off x="9578262" y="248628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0" name="Google Shape;320;p38"/>
          <p:cNvSpPr txBox="1"/>
          <p:nvPr/>
        </p:nvSpPr>
        <p:spPr>
          <a:xfrm>
            <a:off x="8316893" y="411869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1" name="Google Shape;321;p38"/>
          <p:cNvSpPr txBox="1"/>
          <p:nvPr/>
        </p:nvSpPr>
        <p:spPr>
          <a:xfrm>
            <a:off x="9885282" y="400382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2" name="Google Shape;322;p38"/>
          <p:cNvSpPr txBox="1"/>
          <p:nvPr/>
        </p:nvSpPr>
        <p:spPr>
          <a:xfrm>
            <a:off x="8448663" y="254023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3" name="Google Shape;323;p38"/>
          <p:cNvSpPr/>
          <p:nvPr/>
        </p:nvSpPr>
        <p:spPr>
          <a:xfrm>
            <a:off x="6570949" y="251536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38"/>
          <p:cNvSpPr/>
          <p:nvPr/>
        </p:nvSpPr>
        <p:spPr>
          <a:xfrm>
            <a:off x="3849209" y="369269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3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125261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08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Two parts of Daltons theory Have been proven false?</a:t>
            </a:r>
            <a:endParaRPr sz="6600" b="1"/>
          </a:p>
        </p:txBody>
      </p:sp>
      <p:sp>
        <p:nvSpPr>
          <p:cNvPr id="331" name="Google Shape;331;p39"/>
          <p:cNvSpPr txBox="1">
            <a:spLocks noGrp="1"/>
          </p:cNvSpPr>
          <p:nvPr>
            <p:ph type="body" idx="1"/>
          </p:nvPr>
        </p:nvSpPr>
        <p:spPr>
          <a:xfrm>
            <a:off x="685800" y="2653050"/>
            <a:ext cx="11062200" cy="27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4800" b="1"/>
              <a:t>Atoms of a given element are identical in mass and size</a:t>
            </a:r>
            <a:endParaRPr b="1"/>
          </a:p>
          <a:p>
            <a:pPr marL="609600" lvl="0" indent="-609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4800" b="1"/>
              <a:t>Atoms cannot be subdivided, created, or destroyed </a:t>
            </a:r>
            <a:endParaRPr b="1"/>
          </a:p>
        </p:txBody>
      </p:sp>
      <p:sp>
        <p:nvSpPr>
          <p:cNvPr id="332" name="Google Shape;332;p3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96326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680</Words>
  <Application>Microsoft Office PowerPoint</Application>
  <PresentationFormat>Widescreen</PresentationFormat>
  <Paragraphs>169</Paragraphs>
  <Slides>35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PowerPoint Presentation</vt:lpstr>
      <vt:lpstr>Grudge Ball !!!</vt:lpstr>
      <vt:lpstr>Each team gets 10Xs - Teams will take a turn answering a review Q - Correct answer  = 2Xs to take from any team (splitting is ok)     and a shot at the hoop.   Successful shot from the: 2 point line = +2X (4 total) 3 point line = +3X (5 total)  </vt:lpstr>
      <vt:lpstr> No More Xs?  Gain back Xs by answering the Q correctly.  Incorrect Answer? If team gets incorrect answer, random choice gets to steal the Q, so BE READY!  Winning Most Xs at the end of game wins!    </vt:lpstr>
      <vt:lpstr>How many atoms are in one  molecule of Al(OH)3 ?</vt:lpstr>
      <vt:lpstr>What particle did Thompson discover and which experiment proved it?</vt:lpstr>
      <vt:lpstr>What Three parts of Dalton’s theory remain true today?</vt:lpstr>
      <vt:lpstr>Do any of these atoms represent isotopes?  If so, which ones and why?</vt:lpstr>
      <vt:lpstr>What Two parts of Daltons theory Have been proven false?</vt:lpstr>
      <vt:lpstr>Name the states of matter</vt:lpstr>
      <vt:lpstr>Name all phase changes and what phases the change is between</vt:lpstr>
      <vt:lpstr>Draw a diagram for Rutherford’s Experiment. Explain what it proved about atomic structure</vt:lpstr>
      <vt:lpstr>Name an element with similar properties to Iodine.</vt:lpstr>
      <vt:lpstr>How do you calculate mass number?</vt:lpstr>
      <vt:lpstr>How many valence Electrons do the Halogen elements have?</vt:lpstr>
      <vt:lpstr>Define chemical change and physical change. Give an example of each.</vt:lpstr>
      <vt:lpstr>Name the three subatomic particles and give their relative masses.</vt:lpstr>
      <vt:lpstr>Convert 15mi/day into in/sec</vt:lpstr>
      <vt:lpstr>Classify Each Substance Below as: Pure Substance (element or compound) Mixture (homogeneous or heterogeneous).</vt:lpstr>
      <vt:lpstr>    Pure Substance                        Mixture  Element Pure Comp         Homogeneous  Heterogeneous </vt:lpstr>
      <vt:lpstr>How many valence electrons do the alkali metals have and what is the charge of their ions?</vt:lpstr>
      <vt:lpstr>What radioactive emission changes a neutron into a proton?</vt:lpstr>
      <vt:lpstr>The half-life of thorium-227 is  18.72 days How many days are required for three-fourths of a given amount to decay?</vt:lpstr>
      <vt:lpstr>What radioactive emission changes a neutron into a proton?</vt:lpstr>
      <vt:lpstr>How many protons and neutrons are in the nuclei of Tl-204 atoms?</vt:lpstr>
      <vt:lpstr>Uranium-235 undergoes alpha emission. What is the balanced eq.?</vt:lpstr>
      <vt:lpstr>Neutron initiated fission of U-235 results in the release of 4 beta particles, the formation of Sr-90 and the release of another nucleus. What is the other nucleus?</vt:lpstr>
      <vt:lpstr>Calculate the average atomic mass of Magnesium from these data. Magnesium occurs in nature in  three isotopic forms:   Mg-24 (78.70% abundance)  Mg-26 (11.17% abundance) Mg-25 (10.13% abundance)</vt:lpstr>
      <vt:lpstr>What is nuclear fission?</vt:lpstr>
      <vt:lpstr>A substance has a density of 1.39g/ml. You have 10g of the substance. What volume (in L)  do you have? </vt:lpstr>
      <vt:lpstr>How many decigrams are in 437 kg?  Write in scientific notation!</vt:lpstr>
      <vt:lpstr>How many sig. figs are in the following values? 612 kg   0.00067 ml  309.4 g</vt:lpstr>
      <vt:lpstr>Perform the calculation using accurate sig figs 1.31 cm x 2.3 cm =</vt:lpstr>
      <vt:lpstr>Perform the calculation using accurate sig figs 8.264 g - 7.8 g =</vt:lpstr>
      <vt:lpstr>A radioactive substance has a half life of 125 days. What percent is left after 1.45 years?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1</cp:revision>
  <dcterms:created xsi:type="dcterms:W3CDTF">2018-12-11T16:20:51Z</dcterms:created>
  <dcterms:modified xsi:type="dcterms:W3CDTF">2018-12-11T16:21:05Z</dcterms:modified>
</cp:coreProperties>
</file>