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3" r:id="rId1"/>
  </p:sldMasterIdLst>
  <p:notesMasterIdLst>
    <p:notesMasterId r:id="rId35"/>
  </p:notesMasterIdLst>
  <p:sldIdLst>
    <p:sldId id="259" r:id="rId2"/>
    <p:sldId id="376" r:id="rId3"/>
    <p:sldId id="377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</p:sldIdLst>
  <p:sldSz cx="12192000" cy="6858000"/>
  <p:notesSz cx="6858000" cy="9144000"/>
  <p:embeddedFontLst>
    <p:embeddedFont>
      <p:font typeface="Calibri" panose="020F0502020204030204" pitchFamily="34" charset="0"/>
      <p:regular r:id="rId36"/>
      <p:bold r:id="rId37"/>
      <p:italic r:id="rId38"/>
      <p:boldItalic r:id="rId3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D13EA8F-F765-4936-B3A8-BC205556D59F}">
  <a:tblStyle styleId="{3D13EA8F-F765-4936-B3A8-BC205556D59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4.fntdata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font" Target="fonts/font2.fntdata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2" name="Google Shape;342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9" name="Google Shape;349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7" name="Google Shape;357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4" name="Google Shape;36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1" name="Google Shape;371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8" name="Google Shape;378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5" name="Google Shape;385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g4a43b60c89_0_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2" name="Google Shape;392;g4a43b60c89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p2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9" name="Google Shape;399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2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" name="Google Shape;416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p4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1" name="Google Shape;531;p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64237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2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" name="Google Shape;423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2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" name="Google Shape;430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3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" name="Google Shape;437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3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4" name="Google Shape;444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3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1" name="Google Shape;451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3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1" name="Google Shape;461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3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8" name="Google Shape;468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3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5" name="Google Shape;475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p4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3" name="Google Shape;483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p4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0" name="Google Shape;490;p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Google Shape;536;p4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7" name="Google Shape;537;p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5010239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p4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7" name="Google Shape;497;p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g4a43b60c89_0_3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4" name="Google Shape;504;g4a43b60c89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g4a43b60c89_0_4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1" name="Google Shape;511;g4a43b60c89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Google Shape;517;g4a43b60c89_0_5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8" name="Google Shape;518;g4a43b60c89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685800" y="2063396"/>
            <a:ext cx="10394707" cy="3311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able" type="tbl">
  <p:cSld name="TABL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>
            <a:spLocks noGrp="1"/>
          </p:cNvSpPr>
          <p:nvPr>
            <p:ph type="tbl" idx="2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2"/>
          <p:cNvSpPr txBox="1">
            <a:spLocks noGrp="1"/>
          </p:cNvSpPr>
          <p:nvPr>
            <p:ph type="ctrTitle"/>
          </p:nvPr>
        </p:nvSpPr>
        <p:spPr>
          <a:xfrm>
            <a:off x="1524000" y="-12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9600" b="1" dirty="0" smtClean="0">
                <a:solidFill>
                  <a:srgbClr val="FF0000"/>
                </a:solidFill>
              </a:rPr>
              <a:t>Bing-Bing-Toe !!!</a:t>
            </a:r>
            <a:endParaRPr sz="9600" b="1" dirty="0">
              <a:solidFill>
                <a:srgbClr val="FF0000"/>
              </a:solidFill>
            </a:endParaRPr>
          </a:p>
        </p:txBody>
      </p:sp>
      <p:sp>
        <p:nvSpPr>
          <p:cNvPr id="211" name="Google Shape;211;p32"/>
          <p:cNvSpPr txBox="1">
            <a:spLocks noGrp="1"/>
          </p:cNvSpPr>
          <p:nvPr>
            <p:ph type="subTitle" idx="1"/>
          </p:nvPr>
        </p:nvSpPr>
        <p:spPr>
          <a:xfrm>
            <a:off x="994611" y="2479663"/>
            <a:ext cx="104754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6000" b="1" u="sng"/>
              <a:t>Match #1: </a:t>
            </a:r>
            <a:r>
              <a:rPr lang="en-US" sz="6000" b="1"/>
              <a:t/>
            </a:r>
            <a:br>
              <a:rPr lang="en-US" sz="6000" b="1"/>
            </a:br>
            <a:r>
              <a:rPr lang="en-US" sz="6000" b="1"/>
              <a:t>Foundations </a:t>
            </a:r>
            <a:endParaRPr sz="6000" b="1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6000" b="1"/>
              <a:t>Nuclear </a:t>
            </a:r>
            <a:endParaRPr sz="6000"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41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2497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 dirty="0"/>
              <a:t>Name all phase changes and what phases the change is between</a:t>
            </a:r>
            <a:endParaRPr sz="6600" b="1" dirty="0"/>
          </a:p>
        </p:txBody>
      </p:sp>
      <p:sp>
        <p:nvSpPr>
          <p:cNvPr id="346" name="Google Shape;346;p41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7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42"/>
          <p:cNvSpPr txBox="1">
            <a:spLocks noGrp="1"/>
          </p:cNvSpPr>
          <p:nvPr>
            <p:ph type="title"/>
          </p:nvPr>
        </p:nvSpPr>
        <p:spPr>
          <a:xfrm>
            <a:off x="0" y="50800"/>
            <a:ext cx="12192000" cy="26616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-US" sz="6000" b="1" dirty="0"/>
              <a:t>Draw a diagram for Rutherford’s Experiment. Explain what it proved about atomic structure</a:t>
            </a:r>
            <a:endParaRPr sz="6000" b="1" dirty="0"/>
          </a:p>
        </p:txBody>
      </p:sp>
      <p:sp>
        <p:nvSpPr>
          <p:cNvPr id="354" name="Google Shape;354;p42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8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43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0634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 dirty="0"/>
              <a:t>Name an element with similar properties to Iodine.</a:t>
            </a:r>
            <a:endParaRPr sz="6600" b="1" dirty="0"/>
          </a:p>
        </p:txBody>
      </p:sp>
      <p:sp>
        <p:nvSpPr>
          <p:cNvPr id="361" name="Google Shape;361;p43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9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44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4211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 dirty="0"/>
              <a:t>How do you calculate mass number?</a:t>
            </a:r>
            <a:endParaRPr sz="6000" b="1" dirty="0"/>
          </a:p>
        </p:txBody>
      </p:sp>
      <p:sp>
        <p:nvSpPr>
          <p:cNvPr id="368" name="Google Shape;368;p44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10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45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00200" cy="20634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 dirty="0"/>
              <a:t>How many valence Electrons do the Halogen elements have?</a:t>
            </a:r>
            <a:endParaRPr sz="6000" b="1" dirty="0"/>
          </a:p>
        </p:txBody>
      </p:sp>
      <p:sp>
        <p:nvSpPr>
          <p:cNvPr id="375" name="Google Shape;375;p45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11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p46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9596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 dirty="0"/>
              <a:t>Define chemical change and physical change. Give an example of each.</a:t>
            </a:r>
            <a:endParaRPr sz="6600" b="1" dirty="0"/>
          </a:p>
        </p:txBody>
      </p:sp>
      <p:sp>
        <p:nvSpPr>
          <p:cNvPr id="382" name="Google Shape;382;p46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12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4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9182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 dirty="0"/>
              <a:t>Name the three subatomic particles and give their relative masses.</a:t>
            </a:r>
            <a:endParaRPr sz="6000" b="1" dirty="0"/>
          </a:p>
        </p:txBody>
      </p:sp>
      <p:sp>
        <p:nvSpPr>
          <p:cNvPr id="389" name="Google Shape;389;p47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13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48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9182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 dirty="0"/>
              <a:t>Convert 15mi/day into in/sec</a:t>
            </a:r>
            <a:endParaRPr sz="6000" b="1" dirty="0"/>
          </a:p>
        </p:txBody>
      </p:sp>
      <p:sp>
        <p:nvSpPr>
          <p:cNvPr id="396" name="Google Shape;396;p48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14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p49"/>
          <p:cNvSpPr txBox="1">
            <a:spLocks noGrp="1"/>
          </p:cNvSpPr>
          <p:nvPr>
            <p:ph type="title"/>
          </p:nvPr>
        </p:nvSpPr>
        <p:spPr>
          <a:xfrm>
            <a:off x="-75" y="0"/>
            <a:ext cx="12192000" cy="26160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-US" sz="4800" b="1" dirty="0"/>
              <a:t>Classify Each Substance Below as:</a:t>
            </a:r>
            <a:br>
              <a:rPr lang="en-US" sz="4800" b="1" dirty="0"/>
            </a:br>
            <a:r>
              <a:rPr lang="en-US" sz="4800" b="1" dirty="0"/>
              <a:t>Pure Substance (element or compound) Mixture (homogeneous or heterogeneous).</a:t>
            </a:r>
            <a:endParaRPr b="1" dirty="0"/>
          </a:p>
        </p:txBody>
      </p:sp>
      <p:sp>
        <p:nvSpPr>
          <p:cNvPr id="404" name="Google Shape;404;p49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15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10218" y="2948299"/>
            <a:ext cx="10394707" cy="3311189"/>
          </a:xfrm>
        </p:spPr>
        <p:txBody>
          <a:bodyPr/>
          <a:lstStyle/>
          <a:p>
            <a:pPr marL="0" lvl="0" indent="0">
              <a:lnSpc>
                <a:spcPct val="80000"/>
              </a:lnSpc>
              <a:spcBef>
                <a:spcPts val="0"/>
              </a:spcBef>
              <a:buSzPts val="4000"/>
              <a:buNone/>
            </a:pPr>
            <a:r>
              <a:rPr lang="en-US" b="1" dirty="0">
                <a:latin typeface="+mn-lt"/>
              </a:rPr>
              <a:t>Calcium</a:t>
            </a:r>
          </a:p>
          <a:p>
            <a:pPr marL="0" lvl="0" indent="0">
              <a:lnSpc>
                <a:spcPct val="80000"/>
              </a:lnSpc>
              <a:buSzPts val="4000"/>
              <a:buNone/>
            </a:pPr>
            <a:r>
              <a:rPr lang="en-US" b="1" dirty="0">
                <a:latin typeface="+mn-lt"/>
              </a:rPr>
              <a:t>Cookies and Cream Ice Cream</a:t>
            </a:r>
          </a:p>
          <a:p>
            <a:pPr marL="0" lvl="0" indent="0">
              <a:lnSpc>
                <a:spcPct val="80000"/>
              </a:lnSpc>
              <a:buSzPts val="4000"/>
              <a:buNone/>
            </a:pPr>
            <a:r>
              <a:rPr lang="en-US" b="1" dirty="0">
                <a:latin typeface="+mn-lt"/>
              </a:rPr>
              <a:t>Carbon Dioxide</a:t>
            </a:r>
          </a:p>
          <a:p>
            <a:pPr marL="0" lvl="0" indent="0">
              <a:lnSpc>
                <a:spcPct val="80000"/>
              </a:lnSpc>
              <a:buSzPts val="4000"/>
              <a:buNone/>
            </a:pPr>
            <a:r>
              <a:rPr lang="en-US" b="1" dirty="0">
                <a:latin typeface="+mn-lt"/>
              </a:rPr>
              <a:t>Tap Water</a:t>
            </a:r>
          </a:p>
          <a:p>
            <a:endParaRPr lang="en-US" dirty="0"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0" y="2948299"/>
            <a:ext cx="6096000" cy="220060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buClr>
                <a:schemeClr val="accent1"/>
              </a:buClr>
              <a:buSzPts val="6400"/>
            </a:pPr>
            <a:r>
              <a:rPr lang="en-US" sz="28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Neon</a:t>
            </a:r>
            <a:endParaRPr lang="en-US" sz="2800" b="1" dirty="0">
              <a:latin typeface="+mn-lt"/>
            </a:endParaRPr>
          </a:p>
          <a:p>
            <a:pPr lvl="0">
              <a:spcBef>
                <a:spcPts val="1000"/>
              </a:spcBef>
              <a:buClr>
                <a:schemeClr val="accent1"/>
              </a:buClr>
              <a:buSzPts val="6400"/>
            </a:pPr>
            <a:r>
              <a:rPr lang="en-US" sz="28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Kool Aid Punch</a:t>
            </a:r>
            <a:endParaRPr lang="en-US" sz="2800" b="1" dirty="0">
              <a:latin typeface="+mn-lt"/>
            </a:endParaRPr>
          </a:p>
          <a:p>
            <a:pPr lvl="0">
              <a:spcBef>
                <a:spcPts val="1000"/>
              </a:spcBef>
              <a:buClr>
                <a:schemeClr val="accent1"/>
              </a:buClr>
              <a:buSzPts val="6400"/>
            </a:pPr>
            <a:r>
              <a:rPr lang="en-US" sz="28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H2O</a:t>
            </a:r>
            <a:endParaRPr lang="en-US" sz="2800" b="1" dirty="0">
              <a:latin typeface="+mn-lt"/>
            </a:endParaRPr>
          </a:p>
          <a:p>
            <a:pPr lvl="0">
              <a:spcBef>
                <a:spcPts val="1000"/>
              </a:spcBef>
              <a:buClr>
                <a:schemeClr val="accent1"/>
              </a:buClr>
              <a:buSzPts val="6400"/>
            </a:pPr>
            <a:r>
              <a:rPr lang="en-US" sz="28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Italian Salad dressing </a:t>
            </a:r>
            <a:endParaRPr lang="en-US" sz="28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51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9031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 dirty="0"/>
              <a:t>How many valence electrons do the alkali metals have and what is the charge of their ions?</a:t>
            </a:r>
            <a:endParaRPr sz="3959" dirty="0"/>
          </a:p>
        </p:txBody>
      </p:sp>
      <p:sp>
        <p:nvSpPr>
          <p:cNvPr id="420" name="Google Shape;420;p51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16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3" name="Google Shape;533;p67"/>
          <p:cNvGraphicFramePr/>
          <p:nvPr/>
        </p:nvGraphicFramePr>
        <p:xfrm>
          <a:off x="2895600" y="1447800"/>
          <a:ext cx="6172250" cy="5029250"/>
        </p:xfrm>
        <a:graphic>
          <a:graphicData uri="http://schemas.openxmlformats.org/drawingml/2006/table">
            <a:tbl>
              <a:tblPr>
                <a:noFill/>
                <a:tableStyleId>{3D13EA8F-F765-4936-B3A8-BC205556D59F}</a:tableStyleId>
              </a:tblPr>
              <a:tblGrid>
                <a:gridCol w="1234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4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4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4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4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05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5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u="none" strike="noStrike" cap="non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FREE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1" u="none" strike="noStrike" cap="none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Space</a:t>
                      </a:r>
                      <a:endParaRPr/>
                    </a:p>
                  </a:txBody>
                  <a:tcPr marL="60950" marR="60950" marT="0" marB="0" anchor="ctr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5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5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950" marR="60950" marT="0" marB="0">
                    <a:lnL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34" name="Google Shape;534;p67"/>
          <p:cNvSpPr txBox="1"/>
          <p:nvPr/>
        </p:nvSpPr>
        <p:spPr>
          <a:xfrm>
            <a:off x="0" y="248275"/>
            <a:ext cx="12192000" cy="961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274300" tIns="182875" rIns="274300" bIns="182875" anchor="ctr" anchorCtr="1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alibri"/>
              <a:buNone/>
            </a:pPr>
            <a:r>
              <a:rPr lang="en-US" sz="6000" b="1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BING-BING-TOE GAME RULES</a:t>
            </a:r>
            <a:endParaRPr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8366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52"/>
          <p:cNvSpPr txBox="1">
            <a:spLocks noGrp="1"/>
          </p:cNvSpPr>
          <p:nvPr>
            <p:ph type="title"/>
          </p:nvPr>
        </p:nvSpPr>
        <p:spPr>
          <a:xfrm>
            <a:off x="-75" y="0"/>
            <a:ext cx="12192000" cy="22368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 dirty="0"/>
              <a:t>What radioactive emission changes a neutron into a proton?</a:t>
            </a:r>
            <a:endParaRPr sz="6000" b="1" dirty="0"/>
          </a:p>
        </p:txBody>
      </p:sp>
      <p:sp>
        <p:nvSpPr>
          <p:cNvPr id="427" name="Google Shape;427;p52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17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53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35634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-US" sz="6000" b="1"/>
              <a:t>The half-life of thorium-227 is </a:t>
            </a:r>
            <a:br>
              <a:rPr lang="en-US" sz="6000" b="1"/>
            </a:br>
            <a:r>
              <a:rPr lang="en-US" sz="6000" b="1"/>
              <a:t>18.72 days How many days are required for three-fourths of a given amount to decay?</a:t>
            </a:r>
            <a:endParaRPr sz="6000" b="1"/>
          </a:p>
        </p:txBody>
      </p:sp>
      <p:sp>
        <p:nvSpPr>
          <p:cNvPr id="434" name="Google Shape;434;p53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18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54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0325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What radioactive emission changes a neutron into a proton?</a:t>
            </a:r>
            <a:endParaRPr sz="6600" b="1"/>
          </a:p>
        </p:txBody>
      </p:sp>
      <p:sp>
        <p:nvSpPr>
          <p:cNvPr id="441" name="Google Shape;441;p54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19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55"/>
          <p:cNvSpPr txBox="1">
            <a:spLocks noGrp="1"/>
          </p:cNvSpPr>
          <p:nvPr>
            <p:ph type="title"/>
          </p:nvPr>
        </p:nvSpPr>
        <p:spPr>
          <a:xfrm>
            <a:off x="-75" y="0"/>
            <a:ext cx="12192000" cy="20733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How many protons and neutrons are in the nuclei of Tl-204 atoms?</a:t>
            </a:r>
            <a:endParaRPr sz="6600" b="1"/>
          </a:p>
        </p:txBody>
      </p:sp>
      <p:sp>
        <p:nvSpPr>
          <p:cNvPr id="448" name="Google Shape;448;p55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20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56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6160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/>
              <a:t>Uranium-235 undergoes alpha emission. What is the balanced eq.?</a:t>
            </a:r>
            <a:endParaRPr sz="6600" b="1"/>
          </a:p>
        </p:txBody>
      </p:sp>
      <p:sp>
        <p:nvSpPr>
          <p:cNvPr id="458" name="Google Shape;458;p56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21</a:t>
            </a:r>
            <a:endParaRPr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p57"/>
          <p:cNvSpPr txBox="1">
            <a:spLocks noGrp="1"/>
          </p:cNvSpPr>
          <p:nvPr>
            <p:ph type="title"/>
          </p:nvPr>
        </p:nvSpPr>
        <p:spPr>
          <a:xfrm>
            <a:off x="-75" y="0"/>
            <a:ext cx="12192000" cy="28737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800" b="1"/>
              <a:t>Neutron initiated fission of U-235 results in the release of 4 beta particles, the formation of Sr-90 and the release of another nucleus. What is the other nucleus?</a:t>
            </a:r>
            <a:endParaRPr sz="4800" b="1"/>
          </a:p>
        </p:txBody>
      </p:sp>
      <p:sp>
        <p:nvSpPr>
          <p:cNvPr id="465" name="Google Shape;465;p57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22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p58"/>
          <p:cNvSpPr txBox="1">
            <a:spLocks noGrp="1"/>
          </p:cNvSpPr>
          <p:nvPr>
            <p:ph type="title"/>
          </p:nvPr>
        </p:nvSpPr>
        <p:spPr>
          <a:xfrm>
            <a:off x="-75" y="0"/>
            <a:ext cx="12192000" cy="35676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4000" b="1"/>
              <a:t>Calculate the average atomic mass of Magnesium from these data. Magnesium occurs in nature in </a:t>
            </a:r>
            <a:br>
              <a:rPr lang="en-US" sz="4000" b="1"/>
            </a:br>
            <a:r>
              <a:rPr lang="en-US" sz="4000" b="1"/>
              <a:t>three isotopic forms: </a:t>
            </a:r>
            <a:br>
              <a:rPr lang="en-US" sz="4000" b="1"/>
            </a:br>
            <a:r>
              <a:rPr lang="en-US" sz="4000" b="1"/>
              <a:t> Mg-24 (78.70% abundance) </a:t>
            </a:r>
            <a:br>
              <a:rPr lang="en-US" sz="4000" b="1"/>
            </a:br>
            <a:r>
              <a:rPr lang="en-US" sz="4000" b="1"/>
              <a:t>Mg-26 (11.17% abundance)</a:t>
            </a:r>
            <a:br>
              <a:rPr lang="en-US" sz="4000" b="1"/>
            </a:br>
            <a:r>
              <a:rPr lang="en-US" sz="4000" b="1"/>
              <a:t>Mg-25 (10.13% abundance)</a:t>
            </a:r>
            <a:endParaRPr sz="4000" b="1"/>
          </a:p>
        </p:txBody>
      </p:sp>
      <p:sp>
        <p:nvSpPr>
          <p:cNvPr id="472" name="Google Shape;472;p58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23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59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287400" cy="12570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6000" b="1"/>
              <a:t>What is nuclear fission?</a:t>
            </a:r>
            <a:endParaRPr sz="6000" b="1"/>
          </a:p>
        </p:txBody>
      </p:sp>
      <p:sp>
        <p:nvSpPr>
          <p:cNvPr id="480" name="Google Shape;480;p59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24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p60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37881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A substance has a density of 1.39g/ml. You have 10g of the substance. What volume (in L) </a:t>
            </a:r>
            <a:br>
              <a:rPr lang="en-US" sz="6000" b="1"/>
            </a:br>
            <a:r>
              <a:rPr lang="en-US" sz="6000" b="1"/>
              <a:t>do you have? </a:t>
            </a:r>
            <a:endParaRPr sz="3959"/>
          </a:p>
        </p:txBody>
      </p:sp>
      <p:sp>
        <p:nvSpPr>
          <p:cNvPr id="487" name="Google Shape;487;p60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25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p61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2284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How many decigrams are in 437 kg? </a:t>
            </a:r>
            <a:br>
              <a:rPr lang="en-US" sz="6000" b="1"/>
            </a:br>
            <a:r>
              <a:rPr lang="en-US" sz="6000" b="1"/>
              <a:t>Write in scientific notation!</a:t>
            </a:r>
            <a:endParaRPr sz="6000"/>
          </a:p>
        </p:txBody>
      </p:sp>
      <p:sp>
        <p:nvSpPr>
          <p:cNvPr id="494" name="Google Shape;494;p61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26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p68"/>
          <p:cNvSpPr txBox="1">
            <a:spLocks noGrp="1"/>
          </p:cNvSpPr>
          <p:nvPr>
            <p:ph type="body" idx="1"/>
          </p:nvPr>
        </p:nvSpPr>
        <p:spPr>
          <a:xfrm>
            <a:off x="284850" y="1501925"/>
            <a:ext cx="11774700" cy="446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lvl="0" indent="-27432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400"/>
              <a:buFont typeface="Noto Sans Symbols"/>
              <a:buChar char="●"/>
            </a:pPr>
            <a:r>
              <a:rPr lang="en-US" sz="3400" b="1"/>
              <a:t>Right side of room – X</a:t>
            </a:r>
            <a:r>
              <a:rPr lang="en-US" b="1"/>
              <a:t>       </a:t>
            </a:r>
            <a:r>
              <a:rPr lang="en-US" sz="3400" b="1"/>
              <a:t>Left side of room – O</a:t>
            </a:r>
            <a:endParaRPr b="1"/>
          </a:p>
          <a:p>
            <a:pPr marL="274320" lvl="0" indent="-27432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3400"/>
              <a:buFont typeface="Noto Sans Symbols"/>
              <a:buChar char="●"/>
            </a:pPr>
            <a:r>
              <a:rPr lang="en-US" sz="3400" b="1"/>
              <a:t>2 players from each team go head to head </a:t>
            </a:r>
            <a:br>
              <a:rPr lang="en-US" sz="3400" b="1"/>
            </a:br>
            <a:r>
              <a:rPr lang="en-US" sz="3400" b="1"/>
              <a:t>(standing by opposite team)</a:t>
            </a:r>
            <a:endParaRPr b="1"/>
          </a:p>
          <a:p>
            <a:pPr marL="274320" lvl="0" indent="-27432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3400"/>
              <a:buFont typeface="Noto Sans Symbols"/>
              <a:buChar char="●"/>
            </a:pPr>
            <a:r>
              <a:rPr lang="en-US" sz="3400" b="1"/>
              <a:t>Team may not help! Teams lose points for trying to distract the other team or help their team with answers.</a:t>
            </a:r>
            <a:endParaRPr b="1"/>
          </a:p>
          <a:p>
            <a:pPr marL="274320" lvl="0" indent="-27432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3400"/>
              <a:buFont typeface="Noto Sans Symbols"/>
              <a:buChar char="●"/>
            </a:pPr>
            <a:r>
              <a:rPr lang="en-US" sz="3400" b="1"/>
              <a:t>1st to hold up board with correct answer gets to play a square.</a:t>
            </a:r>
            <a:endParaRPr b="1"/>
          </a:p>
          <a:p>
            <a:pPr marL="274320" lvl="0" indent="-27432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3400"/>
              <a:buFont typeface="Noto Sans Symbols"/>
              <a:buChar char="●"/>
            </a:pPr>
            <a:r>
              <a:rPr lang="en-US" sz="3400" b="1"/>
              <a:t>Each BING-TOE = 1 point</a:t>
            </a:r>
            <a:endParaRPr b="1"/>
          </a:p>
          <a:p>
            <a:pPr marL="274320" lvl="0" indent="-9652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Noto Sans Symbols"/>
              <a:buNone/>
            </a:pPr>
            <a:endParaRPr/>
          </a:p>
        </p:txBody>
      </p:sp>
      <p:sp>
        <p:nvSpPr>
          <p:cNvPr id="540" name="Google Shape;540;p68"/>
          <p:cNvSpPr txBox="1">
            <a:spLocks noGrp="1"/>
          </p:cNvSpPr>
          <p:nvPr>
            <p:ph type="title"/>
          </p:nvPr>
        </p:nvSpPr>
        <p:spPr>
          <a:xfrm>
            <a:off x="1562696" y="109816"/>
            <a:ext cx="9737700" cy="96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4800" b="1" dirty="0">
                <a:solidFill>
                  <a:srgbClr val="FF0000"/>
                </a:solidFill>
              </a:rPr>
              <a:t>Bing-</a:t>
            </a:r>
            <a:r>
              <a:rPr lang="en-US" sz="4800" b="1" dirty="0" err="1">
                <a:solidFill>
                  <a:srgbClr val="FF0000"/>
                </a:solidFill>
              </a:rPr>
              <a:t>bing</a:t>
            </a:r>
            <a:r>
              <a:rPr lang="en-US" sz="4800" b="1" dirty="0">
                <a:solidFill>
                  <a:srgbClr val="FF0000"/>
                </a:solidFill>
              </a:rPr>
              <a:t>-toe game rules</a:t>
            </a:r>
            <a:endParaRPr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5356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p6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30735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How many sig. figs are in the following values?</a:t>
            </a:r>
            <a:br>
              <a:rPr lang="en-US" sz="6000" b="1"/>
            </a:br>
            <a:r>
              <a:rPr lang="en-US" sz="6000" b="1"/>
              <a:t>612 kg			0.00067 ml		309.4 g</a:t>
            </a:r>
            <a:endParaRPr sz="3959"/>
          </a:p>
        </p:txBody>
      </p:sp>
      <p:sp>
        <p:nvSpPr>
          <p:cNvPr id="501" name="Google Shape;501;p62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27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p63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30735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Perform the calculation using accurate sig figs</a:t>
            </a:r>
            <a:br>
              <a:rPr lang="en-US" sz="6000" b="1"/>
            </a:br>
            <a:r>
              <a:rPr lang="en-US" sz="6000" b="1"/>
              <a:t>1.31 cm x 2.3 cm =</a:t>
            </a:r>
            <a:endParaRPr sz="3959"/>
          </a:p>
        </p:txBody>
      </p:sp>
      <p:sp>
        <p:nvSpPr>
          <p:cNvPr id="508" name="Google Shape;508;p63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28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Google Shape;513;p64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30735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Perform the calculation using accurate sig figs</a:t>
            </a:r>
            <a:br>
              <a:rPr lang="en-US" sz="6000" b="1"/>
            </a:br>
            <a:r>
              <a:rPr lang="en-US" sz="6000" b="1"/>
              <a:t>8.264 g - 7.8 g =</a:t>
            </a:r>
            <a:endParaRPr sz="3959"/>
          </a:p>
        </p:txBody>
      </p:sp>
      <p:sp>
        <p:nvSpPr>
          <p:cNvPr id="515" name="Google Shape;515;p64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29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p65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30735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6000" b="1"/>
              <a:t>A radioactive substance has a half life of 125 days. What percent is left after 1.45 years?</a:t>
            </a:r>
            <a:endParaRPr sz="3959"/>
          </a:p>
        </p:txBody>
      </p:sp>
      <p:sp>
        <p:nvSpPr>
          <p:cNvPr id="522" name="Google Shape;522;p65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30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5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3406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 dirty="0"/>
              <a:t>How many atoms are in one </a:t>
            </a:r>
            <a:endParaRPr sz="6000" b="1"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 dirty="0"/>
              <a:t>molecule of Al(OH)</a:t>
            </a:r>
            <a:r>
              <a:rPr lang="en-US" sz="3600" b="1" dirty="0"/>
              <a:t>3 </a:t>
            </a:r>
            <a:r>
              <a:rPr lang="en-US" sz="6600" b="1" dirty="0"/>
              <a:t>?</a:t>
            </a:r>
            <a:endParaRPr b="1" dirty="0"/>
          </a:p>
        </p:txBody>
      </p:sp>
      <p:sp>
        <p:nvSpPr>
          <p:cNvPr id="230" name="Google Shape;230;p35"/>
          <p:cNvSpPr/>
          <p:nvPr/>
        </p:nvSpPr>
        <p:spPr>
          <a:xfrm>
            <a:off x="10919925" y="57065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1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6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3535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 dirty="0"/>
              <a:t>What particle did Thompson discover and which experiment proved it?</a:t>
            </a:r>
            <a:endParaRPr sz="6600" b="1" dirty="0"/>
          </a:p>
        </p:txBody>
      </p:sp>
      <p:sp>
        <p:nvSpPr>
          <p:cNvPr id="237" name="Google Shape;237;p36"/>
          <p:cNvSpPr/>
          <p:nvPr/>
        </p:nvSpPr>
        <p:spPr>
          <a:xfrm>
            <a:off x="10928100" y="5686125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2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7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1462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 dirty="0"/>
              <a:t>What Three parts of Dalton’s theory remain true today?</a:t>
            </a:r>
            <a:endParaRPr sz="6600" b="1" dirty="0"/>
          </a:p>
        </p:txBody>
      </p:sp>
      <p:sp>
        <p:nvSpPr>
          <p:cNvPr id="244" name="Google Shape;244;p37"/>
          <p:cNvSpPr/>
          <p:nvPr/>
        </p:nvSpPr>
        <p:spPr>
          <a:xfrm>
            <a:off x="10940325" y="57269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3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8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4871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4800" b="1" dirty="0"/>
              <a:t>Do any of these atoms represent isotopes? </a:t>
            </a:r>
            <a:br>
              <a:rPr lang="en-US" sz="4800" b="1" dirty="0"/>
            </a:br>
            <a:r>
              <a:rPr lang="en-US" sz="4800" b="1" dirty="0"/>
              <a:t>If so, which ones and why?</a:t>
            </a:r>
            <a:endParaRPr sz="4800" b="1" baseline="30000" dirty="0"/>
          </a:p>
        </p:txBody>
      </p:sp>
      <p:sp>
        <p:nvSpPr>
          <p:cNvPr id="250" name="Google Shape;250;p38"/>
          <p:cNvSpPr/>
          <p:nvPr/>
        </p:nvSpPr>
        <p:spPr>
          <a:xfrm>
            <a:off x="1340528" y="2583402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38"/>
          <p:cNvSpPr/>
          <p:nvPr/>
        </p:nvSpPr>
        <p:spPr>
          <a:xfrm>
            <a:off x="1492928" y="2735802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p38"/>
          <p:cNvSpPr/>
          <p:nvPr/>
        </p:nvSpPr>
        <p:spPr>
          <a:xfrm>
            <a:off x="1618696" y="2823956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" name="Google Shape;253;p38"/>
          <p:cNvSpPr/>
          <p:nvPr/>
        </p:nvSpPr>
        <p:spPr>
          <a:xfrm>
            <a:off x="1441881" y="2555890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" name="Google Shape;254;p38"/>
          <p:cNvSpPr/>
          <p:nvPr/>
        </p:nvSpPr>
        <p:spPr>
          <a:xfrm>
            <a:off x="1535097" y="2909149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5" name="Google Shape;255;p38"/>
          <p:cNvSpPr/>
          <p:nvPr/>
        </p:nvSpPr>
        <p:spPr>
          <a:xfrm>
            <a:off x="1230297" y="2602266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" name="Google Shape;256;p38"/>
          <p:cNvSpPr/>
          <p:nvPr/>
        </p:nvSpPr>
        <p:spPr>
          <a:xfrm>
            <a:off x="1269505" y="2859834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p38"/>
          <p:cNvSpPr/>
          <p:nvPr/>
        </p:nvSpPr>
        <p:spPr>
          <a:xfrm>
            <a:off x="1403412" y="2931111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Google Shape;258;p38"/>
          <p:cNvSpPr/>
          <p:nvPr/>
        </p:nvSpPr>
        <p:spPr>
          <a:xfrm>
            <a:off x="1571346" y="2664525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38"/>
          <p:cNvSpPr/>
          <p:nvPr/>
        </p:nvSpPr>
        <p:spPr>
          <a:xfrm>
            <a:off x="1188128" y="2742830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38"/>
          <p:cNvSpPr/>
          <p:nvPr/>
        </p:nvSpPr>
        <p:spPr>
          <a:xfrm>
            <a:off x="825623" y="2139518"/>
            <a:ext cx="1313895" cy="1402672"/>
          </a:xfrm>
          <a:prstGeom prst="ellipse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38"/>
          <p:cNvSpPr/>
          <p:nvPr/>
        </p:nvSpPr>
        <p:spPr>
          <a:xfrm>
            <a:off x="592584" y="1915101"/>
            <a:ext cx="1800688" cy="1889465"/>
          </a:xfrm>
          <a:prstGeom prst="ellipse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p38"/>
          <p:cNvSpPr txBox="1"/>
          <p:nvPr/>
        </p:nvSpPr>
        <p:spPr>
          <a:xfrm>
            <a:off x="962487" y="2142793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63" name="Google Shape;263;p38"/>
          <p:cNvSpPr txBox="1"/>
          <p:nvPr/>
        </p:nvSpPr>
        <p:spPr>
          <a:xfrm>
            <a:off x="1586143" y="3138658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64" name="Google Shape;264;p38"/>
          <p:cNvSpPr txBox="1"/>
          <p:nvPr/>
        </p:nvSpPr>
        <p:spPr>
          <a:xfrm>
            <a:off x="1825840" y="1770186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65" name="Google Shape;265;p38"/>
          <p:cNvSpPr txBox="1"/>
          <p:nvPr/>
        </p:nvSpPr>
        <p:spPr>
          <a:xfrm>
            <a:off x="564471" y="3402595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66" name="Google Shape;266;p38"/>
          <p:cNvSpPr txBox="1"/>
          <p:nvPr/>
        </p:nvSpPr>
        <p:spPr>
          <a:xfrm>
            <a:off x="2132860" y="3287727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67" name="Google Shape;267;p38"/>
          <p:cNvSpPr txBox="1"/>
          <p:nvPr/>
        </p:nvSpPr>
        <p:spPr>
          <a:xfrm>
            <a:off x="3427281" y="4768875"/>
            <a:ext cx="2089800" cy="17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Atom B</a:t>
            </a:r>
            <a:endParaRPr sz="3000" b="1" u="sng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 protons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neutrons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electrons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p38"/>
          <p:cNvSpPr txBox="1"/>
          <p:nvPr/>
        </p:nvSpPr>
        <p:spPr>
          <a:xfrm>
            <a:off x="436651" y="3895450"/>
            <a:ext cx="2089800" cy="17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Atom A</a:t>
            </a:r>
            <a:endParaRPr sz="3000" b="1" u="sng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protons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neutrons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electrons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Google Shape;269;p38"/>
          <p:cNvSpPr txBox="1"/>
          <p:nvPr/>
        </p:nvSpPr>
        <p:spPr>
          <a:xfrm>
            <a:off x="5906802" y="3912625"/>
            <a:ext cx="1952700" cy="17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Atom C</a:t>
            </a:r>
            <a:endParaRPr sz="3000" b="1" u="sng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protons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 neutrons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electrons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p38"/>
          <p:cNvSpPr txBox="1"/>
          <p:nvPr/>
        </p:nvSpPr>
        <p:spPr>
          <a:xfrm>
            <a:off x="8688346" y="4768800"/>
            <a:ext cx="1952700" cy="17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Atom D</a:t>
            </a:r>
            <a:endParaRPr sz="3000" b="1" u="sng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protons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neutrons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 electrons</a:t>
            </a:r>
            <a:endParaRPr sz="30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p38"/>
          <p:cNvSpPr/>
          <p:nvPr/>
        </p:nvSpPr>
        <p:spPr>
          <a:xfrm>
            <a:off x="3844770" y="3380627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2" name="Google Shape;272;p38"/>
          <p:cNvSpPr/>
          <p:nvPr/>
        </p:nvSpPr>
        <p:spPr>
          <a:xfrm>
            <a:off x="3997170" y="3533027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p38"/>
          <p:cNvSpPr/>
          <p:nvPr/>
        </p:nvSpPr>
        <p:spPr>
          <a:xfrm>
            <a:off x="4122938" y="3621181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p38"/>
          <p:cNvSpPr/>
          <p:nvPr/>
        </p:nvSpPr>
        <p:spPr>
          <a:xfrm>
            <a:off x="3946123" y="3353115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Google Shape;275;p38"/>
          <p:cNvSpPr/>
          <p:nvPr/>
        </p:nvSpPr>
        <p:spPr>
          <a:xfrm>
            <a:off x="4039339" y="3706374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Google Shape;276;p38"/>
          <p:cNvSpPr/>
          <p:nvPr/>
        </p:nvSpPr>
        <p:spPr>
          <a:xfrm>
            <a:off x="3734539" y="3399491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p38"/>
          <p:cNvSpPr/>
          <p:nvPr/>
        </p:nvSpPr>
        <p:spPr>
          <a:xfrm>
            <a:off x="3773747" y="3657059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38"/>
          <p:cNvSpPr/>
          <p:nvPr/>
        </p:nvSpPr>
        <p:spPr>
          <a:xfrm>
            <a:off x="3907654" y="3728336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9" name="Google Shape;279;p38"/>
          <p:cNvSpPr/>
          <p:nvPr/>
        </p:nvSpPr>
        <p:spPr>
          <a:xfrm>
            <a:off x="4075588" y="3461750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Google Shape;280;p38"/>
          <p:cNvSpPr/>
          <p:nvPr/>
        </p:nvSpPr>
        <p:spPr>
          <a:xfrm>
            <a:off x="3692370" y="3540055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1" name="Google Shape;281;p38"/>
          <p:cNvSpPr/>
          <p:nvPr/>
        </p:nvSpPr>
        <p:spPr>
          <a:xfrm>
            <a:off x="3329865" y="2936743"/>
            <a:ext cx="1313895" cy="1402672"/>
          </a:xfrm>
          <a:prstGeom prst="ellipse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p38"/>
          <p:cNvSpPr/>
          <p:nvPr/>
        </p:nvSpPr>
        <p:spPr>
          <a:xfrm>
            <a:off x="3096826" y="2712326"/>
            <a:ext cx="1800688" cy="1889465"/>
          </a:xfrm>
          <a:prstGeom prst="ellipse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p38"/>
          <p:cNvSpPr txBox="1"/>
          <p:nvPr/>
        </p:nvSpPr>
        <p:spPr>
          <a:xfrm>
            <a:off x="3466729" y="2940018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84" name="Google Shape;284;p38"/>
          <p:cNvSpPr txBox="1"/>
          <p:nvPr/>
        </p:nvSpPr>
        <p:spPr>
          <a:xfrm>
            <a:off x="4090385" y="3935883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85" name="Google Shape;285;p38"/>
          <p:cNvSpPr txBox="1"/>
          <p:nvPr/>
        </p:nvSpPr>
        <p:spPr>
          <a:xfrm>
            <a:off x="4330082" y="2567411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86" name="Google Shape;286;p38"/>
          <p:cNvSpPr txBox="1"/>
          <p:nvPr/>
        </p:nvSpPr>
        <p:spPr>
          <a:xfrm>
            <a:off x="3068713" y="4199820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87" name="Google Shape;287;p38"/>
          <p:cNvSpPr txBox="1"/>
          <p:nvPr/>
        </p:nvSpPr>
        <p:spPr>
          <a:xfrm>
            <a:off x="4637102" y="4084952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288" name="Google Shape;288;p38"/>
          <p:cNvSpPr/>
          <p:nvPr/>
        </p:nvSpPr>
        <p:spPr>
          <a:xfrm>
            <a:off x="6428170" y="2556818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Google Shape;289;p38"/>
          <p:cNvSpPr/>
          <p:nvPr/>
        </p:nvSpPr>
        <p:spPr>
          <a:xfrm>
            <a:off x="6580570" y="2709218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0" name="Google Shape;290;p38"/>
          <p:cNvSpPr/>
          <p:nvPr/>
        </p:nvSpPr>
        <p:spPr>
          <a:xfrm>
            <a:off x="6706338" y="2797372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1" name="Google Shape;291;p38"/>
          <p:cNvSpPr/>
          <p:nvPr/>
        </p:nvSpPr>
        <p:spPr>
          <a:xfrm>
            <a:off x="6529523" y="2529306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2" name="Google Shape;292;p38"/>
          <p:cNvSpPr/>
          <p:nvPr/>
        </p:nvSpPr>
        <p:spPr>
          <a:xfrm>
            <a:off x="6622739" y="2882565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p38"/>
          <p:cNvSpPr/>
          <p:nvPr/>
        </p:nvSpPr>
        <p:spPr>
          <a:xfrm>
            <a:off x="6317939" y="2575682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4" name="Google Shape;294;p38"/>
          <p:cNvSpPr/>
          <p:nvPr/>
        </p:nvSpPr>
        <p:spPr>
          <a:xfrm>
            <a:off x="6357147" y="2833250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" name="Google Shape;295;p38"/>
          <p:cNvSpPr/>
          <p:nvPr/>
        </p:nvSpPr>
        <p:spPr>
          <a:xfrm>
            <a:off x="6491054" y="2904527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6" name="Google Shape;296;p38"/>
          <p:cNvSpPr/>
          <p:nvPr/>
        </p:nvSpPr>
        <p:spPr>
          <a:xfrm>
            <a:off x="6658988" y="2637941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7" name="Google Shape;297;p38"/>
          <p:cNvSpPr/>
          <p:nvPr/>
        </p:nvSpPr>
        <p:spPr>
          <a:xfrm>
            <a:off x="6275770" y="2716246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8" name="Google Shape;298;p38"/>
          <p:cNvSpPr/>
          <p:nvPr/>
        </p:nvSpPr>
        <p:spPr>
          <a:xfrm>
            <a:off x="5913265" y="2112934"/>
            <a:ext cx="1313895" cy="1402672"/>
          </a:xfrm>
          <a:prstGeom prst="ellipse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9" name="Google Shape;299;p38"/>
          <p:cNvSpPr/>
          <p:nvPr/>
        </p:nvSpPr>
        <p:spPr>
          <a:xfrm>
            <a:off x="5680226" y="1888517"/>
            <a:ext cx="1800688" cy="1889465"/>
          </a:xfrm>
          <a:prstGeom prst="ellipse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0" name="Google Shape;300;p38"/>
          <p:cNvSpPr txBox="1"/>
          <p:nvPr/>
        </p:nvSpPr>
        <p:spPr>
          <a:xfrm>
            <a:off x="6050129" y="2116209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01" name="Google Shape;301;p38"/>
          <p:cNvSpPr txBox="1"/>
          <p:nvPr/>
        </p:nvSpPr>
        <p:spPr>
          <a:xfrm>
            <a:off x="6673785" y="3112074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02" name="Google Shape;302;p38"/>
          <p:cNvSpPr txBox="1"/>
          <p:nvPr/>
        </p:nvSpPr>
        <p:spPr>
          <a:xfrm>
            <a:off x="6913482" y="1743602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03" name="Google Shape;303;p38"/>
          <p:cNvSpPr txBox="1"/>
          <p:nvPr/>
        </p:nvSpPr>
        <p:spPr>
          <a:xfrm>
            <a:off x="5652113" y="3376011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04" name="Google Shape;304;p38"/>
          <p:cNvSpPr txBox="1"/>
          <p:nvPr/>
        </p:nvSpPr>
        <p:spPr>
          <a:xfrm>
            <a:off x="7220502" y="3261143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05" name="Google Shape;305;p38"/>
          <p:cNvSpPr/>
          <p:nvPr/>
        </p:nvSpPr>
        <p:spPr>
          <a:xfrm>
            <a:off x="9092950" y="3299504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6" name="Google Shape;306;p38"/>
          <p:cNvSpPr/>
          <p:nvPr/>
        </p:nvSpPr>
        <p:spPr>
          <a:xfrm>
            <a:off x="9245350" y="3451904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" name="Google Shape;307;p38"/>
          <p:cNvSpPr/>
          <p:nvPr/>
        </p:nvSpPr>
        <p:spPr>
          <a:xfrm>
            <a:off x="9371118" y="3540058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8" name="Google Shape;308;p38"/>
          <p:cNvSpPr/>
          <p:nvPr/>
        </p:nvSpPr>
        <p:spPr>
          <a:xfrm>
            <a:off x="9194303" y="3271992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9" name="Google Shape;309;p38"/>
          <p:cNvSpPr/>
          <p:nvPr/>
        </p:nvSpPr>
        <p:spPr>
          <a:xfrm>
            <a:off x="9287519" y="3625251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0" name="Google Shape;310;p38"/>
          <p:cNvSpPr/>
          <p:nvPr/>
        </p:nvSpPr>
        <p:spPr>
          <a:xfrm>
            <a:off x="8982719" y="3318368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1" name="Google Shape;311;p38"/>
          <p:cNvSpPr/>
          <p:nvPr/>
        </p:nvSpPr>
        <p:spPr>
          <a:xfrm>
            <a:off x="9021927" y="3575936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2" name="Google Shape;312;p38"/>
          <p:cNvSpPr/>
          <p:nvPr/>
        </p:nvSpPr>
        <p:spPr>
          <a:xfrm>
            <a:off x="9155834" y="3647213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3" name="Google Shape;313;p38"/>
          <p:cNvSpPr/>
          <p:nvPr/>
        </p:nvSpPr>
        <p:spPr>
          <a:xfrm>
            <a:off x="9323768" y="3380627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" name="Google Shape;314;p38"/>
          <p:cNvSpPr/>
          <p:nvPr/>
        </p:nvSpPr>
        <p:spPr>
          <a:xfrm>
            <a:off x="8940550" y="3458932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" name="Google Shape;315;p38"/>
          <p:cNvSpPr/>
          <p:nvPr/>
        </p:nvSpPr>
        <p:spPr>
          <a:xfrm>
            <a:off x="8578045" y="2855620"/>
            <a:ext cx="1313895" cy="1402672"/>
          </a:xfrm>
          <a:prstGeom prst="ellipse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6" name="Google Shape;316;p38"/>
          <p:cNvSpPr/>
          <p:nvPr/>
        </p:nvSpPr>
        <p:spPr>
          <a:xfrm>
            <a:off x="8345006" y="2631203"/>
            <a:ext cx="1800688" cy="1889465"/>
          </a:xfrm>
          <a:prstGeom prst="ellipse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7" name="Google Shape;317;p38"/>
          <p:cNvSpPr txBox="1"/>
          <p:nvPr/>
        </p:nvSpPr>
        <p:spPr>
          <a:xfrm>
            <a:off x="8714909" y="2858895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18" name="Google Shape;318;p38"/>
          <p:cNvSpPr txBox="1"/>
          <p:nvPr/>
        </p:nvSpPr>
        <p:spPr>
          <a:xfrm>
            <a:off x="9338565" y="3854760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19" name="Google Shape;319;p38"/>
          <p:cNvSpPr txBox="1"/>
          <p:nvPr/>
        </p:nvSpPr>
        <p:spPr>
          <a:xfrm>
            <a:off x="9578262" y="2486288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20" name="Google Shape;320;p38"/>
          <p:cNvSpPr txBox="1"/>
          <p:nvPr/>
        </p:nvSpPr>
        <p:spPr>
          <a:xfrm>
            <a:off x="8316893" y="4118697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21" name="Google Shape;321;p38"/>
          <p:cNvSpPr txBox="1"/>
          <p:nvPr/>
        </p:nvSpPr>
        <p:spPr>
          <a:xfrm>
            <a:off x="9885282" y="4003829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22" name="Google Shape;322;p38"/>
          <p:cNvSpPr txBox="1"/>
          <p:nvPr/>
        </p:nvSpPr>
        <p:spPr>
          <a:xfrm>
            <a:off x="8448663" y="2540236"/>
            <a:ext cx="4793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</a:t>
            </a:r>
            <a:endParaRPr/>
          </a:p>
        </p:txBody>
      </p:sp>
      <p:sp>
        <p:nvSpPr>
          <p:cNvPr id="323" name="Google Shape;323;p38"/>
          <p:cNvSpPr/>
          <p:nvPr/>
        </p:nvSpPr>
        <p:spPr>
          <a:xfrm>
            <a:off x="6570949" y="2515360"/>
            <a:ext cx="186431" cy="195309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4" name="Google Shape;324;p38"/>
          <p:cNvSpPr/>
          <p:nvPr/>
        </p:nvSpPr>
        <p:spPr>
          <a:xfrm>
            <a:off x="3849209" y="3692697"/>
            <a:ext cx="186431" cy="195309"/>
          </a:xfrm>
          <a:prstGeom prst="ellipse">
            <a:avLst/>
          </a:prstGeom>
          <a:solidFill>
            <a:schemeClr val="accen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5" name="Google Shape;325;p38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4</a:t>
            </a:r>
            <a:endParaRPr sz="3600"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39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22083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 dirty="0"/>
              <a:t>What Two parts of Daltons theory Have been proven false?</a:t>
            </a:r>
            <a:endParaRPr sz="6600" b="1" dirty="0"/>
          </a:p>
        </p:txBody>
      </p:sp>
      <p:sp>
        <p:nvSpPr>
          <p:cNvPr id="332" name="Google Shape;332;p39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5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0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983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sz="6000" b="1" dirty="0"/>
              <a:t>Name the </a:t>
            </a:r>
            <a:r>
              <a:rPr lang="en-US" sz="6000" b="1" dirty="0" smtClean="0"/>
              <a:t>phases </a:t>
            </a:r>
            <a:r>
              <a:rPr lang="en-US" sz="6000" b="1" dirty="0"/>
              <a:t>of matter</a:t>
            </a:r>
            <a:endParaRPr sz="6000" b="1" dirty="0"/>
          </a:p>
        </p:txBody>
      </p:sp>
      <p:sp>
        <p:nvSpPr>
          <p:cNvPr id="339" name="Google Shape;339;p40"/>
          <p:cNvSpPr/>
          <p:nvPr/>
        </p:nvSpPr>
        <p:spPr>
          <a:xfrm>
            <a:off x="10904925" y="5649850"/>
            <a:ext cx="1081800" cy="1000200"/>
          </a:xfrm>
          <a:prstGeom prst="ellipse">
            <a:avLst/>
          </a:prstGeom>
          <a:solidFill>
            <a:srgbClr val="EFEFEF"/>
          </a:solidFill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/>
              <a:t>6</a:t>
            </a:r>
            <a:endParaRPr sz="3600" b="1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468</Words>
  <Application>Microsoft Office PowerPoint</Application>
  <PresentationFormat>Widescreen</PresentationFormat>
  <Paragraphs>118</Paragraphs>
  <Slides>33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Times New Roman</vt:lpstr>
      <vt:lpstr>Calibri</vt:lpstr>
      <vt:lpstr>Arial</vt:lpstr>
      <vt:lpstr>Noto Sans Symbols</vt:lpstr>
      <vt:lpstr>Office Theme</vt:lpstr>
      <vt:lpstr>Bing-Bing-Toe !!!</vt:lpstr>
      <vt:lpstr>PowerPoint Presentation</vt:lpstr>
      <vt:lpstr>Bing-bing-toe game rules</vt:lpstr>
      <vt:lpstr>How many atoms are in one  molecule of Al(OH)3 ?</vt:lpstr>
      <vt:lpstr>What particle did Thompson discover and which experiment proved it?</vt:lpstr>
      <vt:lpstr>What Three parts of Dalton’s theory remain true today?</vt:lpstr>
      <vt:lpstr>Do any of these atoms represent isotopes?  If so, which ones and why?</vt:lpstr>
      <vt:lpstr>What Two parts of Daltons theory Have been proven false?</vt:lpstr>
      <vt:lpstr>Name the phases of matter</vt:lpstr>
      <vt:lpstr>Name all phase changes and what phases the change is between</vt:lpstr>
      <vt:lpstr>Draw a diagram for Rutherford’s Experiment. Explain what it proved about atomic structure</vt:lpstr>
      <vt:lpstr>Name an element with similar properties to Iodine.</vt:lpstr>
      <vt:lpstr>How do you calculate mass number?</vt:lpstr>
      <vt:lpstr>How many valence Electrons do the Halogen elements have?</vt:lpstr>
      <vt:lpstr>Define chemical change and physical change. Give an example of each.</vt:lpstr>
      <vt:lpstr>Name the three subatomic particles and give their relative masses.</vt:lpstr>
      <vt:lpstr>Convert 15mi/day into in/sec</vt:lpstr>
      <vt:lpstr>Classify Each Substance Below as: Pure Substance (element or compound) Mixture (homogeneous or heterogeneous).</vt:lpstr>
      <vt:lpstr>How many valence electrons do the alkali metals have and what is the charge of their ions?</vt:lpstr>
      <vt:lpstr>What radioactive emission changes a neutron into a proton?</vt:lpstr>
      <vt:lpstr>The half-life of thorium-227 is  18.72 days How many days are required for three-fourths of a given amount to decay?</vt:lpstr>
      <vt:lpstr>What radioactive emission changes a neutron into a proton?</vt:lpstr>
      <vt:lpstr>How many protons and neutrons are in the nuclei of Tl-204 atoms?</vt:lpstr>
      <vt:lpstr>Uranium-235 undergoes alpha emission. What is the balanced eq.?</vt:lpstr>
      <vt:lpstr>Neutron initiated fission of U-235 results in the release of 4 beta particles, the formation of Sr-90 and the release of another nucleus. What is the other nucleus?</vt:lpstr>
      <vt:lpstr>Calculate the average atomic mass of Magnesium from these data. Magnesium occurs in nature in  three isotopic forms:   Mg-24 (78.70% abundance)  Mg-26 (11.17% abundance) Mg-25 (10.13% abundance)</vt:lpstr>
      <vt:lpstr>What is nuclear fission?</vt:lpstr>
      <vt:lpstr>A substance has a density of 1.39g/ml. You have 10g of the substance. What volume (in L)  do you have? </vt:lpstr>
      <vt:lpstr>How many decigrams are in 437 kg?  Write in scientific notation!</vt:lpstr>
      <vt:lpstr>How many sig. figs are in the following values? 612 kg   0.00067 ml  309.4 g</vt:lpstr>
      <vt:lpstr>Perform the calculation using accurate sig figs 1.31 cm x 2.3 cm =</vt:lpstr>
      <vt:lpstr>Perform the calculation using accurate sig figs 8.264 g - 7.8 g =</vt:lpstr>
      <vt:lpstr>A radioactive substance has a half life of 125 days. What percent is left after 1.45 years?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 TEMPLATE</dc:title>
  <dc:creator>Farmer, Stephanie [DH]</dc:creator>
  <cp:lastModifiedBy>Farmer, Stephanie [DH]</cp:lastModifiedBy>
  <cp:revision>5</cp:revision>
  <dcterms:modified xsi:type="dcterms:W3CDTF">2019-12-09T19:39:45Z</dcterms:modified>
</cp:coreProperties>
</file>