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01" autoAdjust="0"/>
    <p:restoredTop sz="94660"/>
  </p:normalViewPr>
  <p:slideViewPr>
    <p:cSldViewPr snapToGrid="0">
      <p:cViewPr varScale="1">
        <p:scale>
          <a:sx n="73" d="100"/>
          <a:sy n="73" d="100"/>
        </p:scale>
        <p:origin x="3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150E5-58CA-4CB8-BEAF-ACAFE2922F31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2692FA-7137-4233-AC2D-AB9C805C3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03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g4a43b60c89_0_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Google Shape;525;g4a43b60c89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67772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1" name="Google Shape;591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91233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8" name="Google Shape;59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6399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p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5" name="Google Shape;605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53518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2" name="Google Shape;612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59491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4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9" name="Google Shape;619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1620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g4a43b60c89_0_6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6" name="Google Shape;626;g4a43b60c89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958098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g4a43b60c89_0_7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3" name="Google Shape;633;g4a43b60c89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59745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p4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0" name="Google Shape;640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97658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4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7" name="Google Shape;647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724942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p5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4" name="Google Shape;654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6857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214056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p5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1" name="Google Shape;661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52095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5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8" name="Google Shape;668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535995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g48b2690dc0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5" name="Google Shape;675;g48b2690d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3832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g48b2690dc0_0_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2" name="Google Shape;682;g48b2690dc0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80509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Google Shape;688;g48b2690dc0_0_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9" name="Google Shape;689;g48b2690dc0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48049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Google Shape;695;g48b2690dc0_0_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6" name="Google Shape;696;g48b2690dc0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71377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g48b2690dc0_0_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3" name="Google Shape;703;g48b2690dc0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18525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g4a43b60c89_0_10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0" name="Google Shape;710;g4a43b60c89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37820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g48b2690dc0_0_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" name="Google Shape;717;g48b2690dc0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84105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g48b2690dc0_0_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6" name="Google Shape;736;g48b2690dc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667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44496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Google Shape;742;g4a43b60c89_0_1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3" name="Google Shape;743;g4a43b60c89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247579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Google Shape;749;g4a43b60c89_0_1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0" name="Google Shape;750;g4a43b60c89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008208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Google Shape;756;g4a43b60c89_0_14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7" name="Google Shape;757;g4a43b60c89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76520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Google Shape;763;g4a43b60c89_0_14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4" name="Google Shape;764;g4a43b60c89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648740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g4a43b60c89_0_15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1" name="Google Shape;771;g4a43b60c89_0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8621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3" name="Google Shape;54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4372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Google Shape;55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287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p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7" name="Google Shape;557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6724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4" name="Google Shape;56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1572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8831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4" name="Google Shape;584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2557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B0C50-FFF2-4B17-922B-B1B1D79B34F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AD8F-3ACA-424C-AF48-16132242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80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B0C50-FFF2-4B17-922B-B1B1D79B34F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AD8F-3ACA-424C-AF48-16132242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8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B0C50-FFF2-4B17-922B-B1B1D79B34F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AD8F-3ACA-424C-AF48-16132242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64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 type="tbl">
  <p:cSld name="Title and Tab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>
            <a:spLocks noGrp="1"/>
          </p:cNvSpPr>
          <p:nvPr>
            <p:ph type="tbl" idx="2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1853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B0C50-FFF2-4B17-922B-B1B1D79B34F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AD8F-3ACA-424C-AF48-16132242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4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B0C50-FFF2-4B17-922B-B1B1D79B34F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AD8F-3ACA-424C-AF48-16132242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423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B0C50-FFF2-4B17-922B-B1B1D79B34F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AD8F-3ACA-424C-AF48-16132242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165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B0C50-FFF2-4B17-922B-B1B1D79B34F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AD8F-3ACA-424C-AF48-16132242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60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B0C50-FFF2-4B17-922B-B1B1D79B34F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AD8F-3ACA-424C-AF48-16132242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0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B0C50-FFF2-4B17-922B-B1B1D79B34F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AD8F-3ACA-424C-AF48-16132242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14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B0C50-FFF2-4B17-922B-B1B1D79B34F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AD8F-3ACA-424C-AF48-16132242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82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B0C50-FFF2-4B17-922B-B1B1D79B34F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AD8F-3ACA-424C-AF48-16132242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1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B0C50-FFF2-4B17-922B-B1B1D79B34F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CAD8F-3ACA-424C-AF48-16132242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66"/>
          <p:cNvSpPr txBox="1">
            <a:spLocks noGrp="1"/>
          </p:cNvSpPr>
          <p:nvPr>
            <p:ph type="ctrTitle"/>
          </p:nvPr>
        </p:nvSpPr>
        <p:spPr>
          <a:xfrm>
            <a:off x="1524000" y="-12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9600" b="1" dirty="0" smtClean="0">
                <a:solidFill>
                  <a:srgbClr val="6AA84F"/>
                </a:solidFill>
              </a:rPr>
              <a:t>Grudge Ball !!!</a:t>
            </a:r>
            <a:endParaRPr sz="9600" b="1" dirty="0">
              <a:solidFill>
                <a:srgbClr val="6AA84F"/>
              </a:solidFill>
            </a:endParaRPr>
          </a:p>
        </p:txBody>
      </p:sp>
      <p:sp>
        <p:nvSpPr>
          <p:cNvPr id="528" name="Google Shape;528;p66"/>
          <p:cNvSpPr txBox="1">
            <a:spLocks noGrp="1"/>
          </p:cNvSpPr>
          <p:nvPr>
            <p:ph type="subTitle" idx="1"/>
          </p:nvPr>
        </p:nvSpPr>
        <p:spPr>
          <a:xfrm>
            <a:off x="994611" y="2479663"/>
            <a:ext cx="104754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6000" b="1" u="sng"/>
              <a:t>Match #2: </a:t>
            </a:r>
            <a:r>
              <a:rPr lang="en-US" sz="6000" b="1"/>
              <a:t/>
            </a:r>
            <a:br>
              <a:rPr lang="en-US" sz="6000" b="1"/>
            </a:br>
            <a:r>
              <a:rPr lang="en-US" sz="6000" b="1"/>
              <a:t>Electrons</a:t>
            </a:r>
            <a:endParaRPr sz="6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6000" b="1"/>
              <a:t>Periodic Table </a:t>
            </a:r>
            <a:endParaRPr sz="6000" b="1"/>
          </a:p>
        </p:txBody>
      </p:sp>
    </p:spTree>
    <p:extLst>
      <p:ext uri="{BB962C8B-B14F-4D97-AF65-F5344CB8AC3E}">
        <p14:creationId xmlns:p14="http://schemas.microsoft.com/office/powerpoint/2010/main" val="2534679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7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8693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How many unpaired electrons </a:t>
            </a:r>
            <a:br>
              <a:rPr lang="en-US" sz="6000" b="1"/>
            </a:br>
            <a:r>
              <a:rPr lang="en-US" sz="6000" b="1"/>
              <a:t>are in chromium?</a:t>
            </a:r>
            <a:endParaRPr sz="6000"/>
          </a:p>
        </p:txBody>
      </p:sp>
      <p:sp>
        <p:nvSpPr>
          <p:cNvPr id="595" name="Google Shape;595;p75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7</a:t>
            </a:r>
            <a:endParaRPr sz="3600" b="1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8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76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848900"/>
          </a:xfrm>
          <a:prstGeom prst="rect">
            <a:avLst/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How many orbitals in a set of each type/shape orbital?</a:t>
            </a:r>
            <a:endParaRPr sz="6000"/>
          </a:p>
        </p:txBody>
      </p:sp>
      <p:sp>
        <p:nvSpPr>
          <p:cNvPr id="602" name="Google Shape;602;p76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8</a:t>
            </a:r>
            <a:endParaRPr sz="3600" b="1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0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77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28737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What is the highest energy level in the element below:</a:t>
            </a:r>
            <a:br>
              <a:rPr lang="en-US" sz="6000" b="1"/>
            </a:br>
            <a:r>
              <a:rPr lang="en-US" sz="6000" b="1"/>
              <a:t>	 1s</a:t>
            </a:r>
            <a:r>
              <a:rPr lang="en-US" sz="6000" b="1" baseline="30000"/>
              <a:t>2</a:t>
            </a:r>
            <a:r>
              <a:rPr lang="en-US" sz="6000" b="1"/>
              <a:t> 2s</a:t>
            </a:r>
            <a:r>
              <a:rPr lang="en-US" sz="6000" b="1" baseline="30000"/>
              <a:t>2</a:t>
            </a:r>
            <a:r>
              <a:rPr lang="en-US" sz="6000" b="1"/>
              <a:t> 2p</a:t>
            </a:r>
            <a:r>
              <a:rPr lang="en-US" sz="6000" b="1" baseline="30000"/>
              <a:t>6</a:t>
            </a:r>
            <a:r>
              <a:rPr lang="en-US" sz="6000" b="1"/>
              <a:t> 3s</a:t>
            </a:r>
            <a:r>
              <a:rPr lang="en-US" sz="6000" b="1" baseline="30000"/>
              <a:t>2</a:t>
            </a:r>
            <a:r>
              <a:rPr lang="en-US" sz="6000" b="1"/>
              <a:t> 3p</a:t>
            </a:r>
            <a:r>
              <a:rPr lang="en-US" sz="6000" b="1" baseline="30000"/>
              <a:t>6</a:t>
            </a:r>
            <a:r>
              <a:rPr lang="en-US" sz="6000" b="1"/>
              <a:t> 4s</a:t>
            </a:r>
            <a:r>
              <a:rPr lang="en-US" sz="6000" b="1" baseline="30000"/>
              <a:t>2</a:t>
            </a:r>
            <a:r>
              <a:rPr lang="en-US" sz="6000" b="1"/>
              <a:t> 3d</a:t>
            </a:r>
            <a:r>
              <a:rPr lang="en-US" sz="6000" b="1" baseline="30000"/>
              <a:t>10</a:t>
            </a:r>
            <a:r>
              <a:rPr lang="en-US" sz="6000" b="1"/>
              <a:t> 4p</a:t>
            </a:r>
            <a:r>
              <a:rPr lang="en-US" sz="6000" b="1" baseline="30000"/>
              <a:t>6</a:t>
            </a:r>
            <a:endParaRPr sz="6000"/>
          </a:p>
        </p:txBody>
      </p:sp>
      <p:sp>
        <p:nvSpPr>
          <p:cNvPr id="609" name="Google Shape;609;p77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9</a:t>
            </a:r>
            <a:endParaRPr sz="3600" b="1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0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7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7768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Which element might form a ion by losing electrons from the s and d orbitals	F, S, Li, Ti</a:t>
            </a:r>
            <a:endParaRPr sz="6000"/>
          </a:p>
        </p:txBody>
      </p:sp>
      <p:sp>
        <p:nvSpPr>
          <p:cNvPr id="616" name="Google Shape;616;p78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10</a:t>
            </a:r>
            <a:endParaRPr sz="3600" b="1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7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7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2366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What is the atomic radius?</a:t>
            </a:r>
            <a:endParaRPr sz="6000"/>
          </a:p>
        </p:txBody>
      </p:sp>
      <p:sp>
        <p:nvSpPr>
          <p:cNvPr id="623" name="Google Shape;623;p7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11</a:t>
            </a:r>
            <a:endParaRPr sz="3600" b="1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76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80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8899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Atomic radius increases as you go (left or right?) and (up or down?)</a:t>
            </a:r>
            <a:endParaRPr sz="3959"/>
          </a:p>
        </p:txBody>
      </p:sp>
      <p:sp>
        <p:nvSpPr>
          <p:cNvPr id="630" name="Google Shape;630;p80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12</a:t>
            </a:r>
            <a:endParaRPr sz="3600" b="1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87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8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7264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4800" b="1"/>
              <a:t>Atomic radius decreases going right because ______________ and increases going down because _____________</a:t>
            </a:r>
            <a:endParaRPr sz="4800"/>
          </a:p>
        </p:txBody>
      </p:sp>
      <p:sp>
        <p:nvSpPr>
          <p:cNvPr id="637" name="Google Shape;637;p8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13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18817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p8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8347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Order these elements </a:t>
            </a:r>
            <a:br>
              <a:rPr lang="en-US" sz="6000" b="1"/>
            </a:br>
            <a:r>
              <a:rPr lang="en-US" sz="6000" b="1"/>
              <a:t>from smallest to largest?</a:t>
            </a:r>
            <a:br>
              <a:rPr lang="en-US" sz="6000" b="1"/>
            </a:br>
            <a:r>
              <a:rPr lang="en-US" sz="6000" b="1"/>
              <a:t>Se,		S,		Cl		Na</a:t>
            </a:r>
            <a:endParaRPr sz="3959"/>
          </a:p>
        </p:txBody>
      </p:sp>
      <p:sp>
        <p:nvSpPr>
          <p:cNvPr id="644" name="Google Shape;644;p8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14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23578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p8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6136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Of the elements in the alkaline earth metals which has the highest electronegativity</a:t>
            </a:r>
            <a:endParaRPr sz="6000"/>
          </a:p>
        </p:txBody>
      </p:sp>
      <p:sp>
        <p:nvSpPr>
          <p:cNvPr id="651" name="Google Shape;651;p8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15</a:t>
            </a:r>
            <a:endParaRPr sz="3600" b="1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38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p8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2365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Why does it take less energy to remove e- as you go down a group?</a:t>
            </a:r>
            <a:endParaRPr sz="3959"/>
          </a:p>
        </p:txBody>
      </p:sp>
      <p:sp>
        <p:nvSpPr>
          <p:cNvPr id="658" name="Google Shape;658;p8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16</a:t>
            </a:r>
            <a:endParaRPr sz="3600" b="1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20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3"/>
          <p:cNvSpPr txBox="1">
            <a:spLocks noGrp="1"/>
          </p:cNvSpPr>
          <p:nvPr>
            <p:ph type="title"/>
          </p:nvPr>
        </p:nvSpPr>
        <p:spPr>
          <a:xfrm>
            <a:off x="559500" y="2528550"/>
            <a:ext cx="11229900" cy="47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team gets 10Xs</a:t>
            </a:r>
            <a:endParaRPr sz="3600" b="1">
              <a:latin typeface="Arial"/>
              <a:ea typeface="Arial"/>
              <a:cs typeface="Arial"/>
              <a:sym typeface="Arial"/>
            </a:endParaRPr>
          </a:p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Teams will take a turn answering a review </a:t>
            </a: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Q</a:t>
            </a:r>
            <a:endParaRPr sz="3600" b="1">
              <a:latin typeface="Arial"/>
              <a:ea typeface="Arial"/>
              <a:cs typeface="Arial"/>
              <a:sym typeface="Arial"/>
            </a:endParaRPr>
          </a:p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Correct answer</a:t>
            </a: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US" sz="3600" b="1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= </a:t>
            </a: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2Xs to take from any team (splitting is ok) </a:t>
            </a:r>
            <a:b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and a shot at the hoop. </a:t>
            </a:r>
            <a:br>
              <a:rPr lang="en-US"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1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Successful shot from the:</a:t>
            </a:r>
            <a:br>
              <a:rPr lang="en-US" sz="36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point line = +2X (4 total)</a:t>
            </a:r>
            <a:b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point line = +3X (5 total)</a:t>
            </a:r>
            <a:b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8000" b="1">
                <a:solidFill>
                  <a:schemeClr val="dk1"/>
                </a:solidFill>
              </a:rPr>
              <a:t/>
            </a:r>
            <a:br>
              <a:rPr lang="en-US" sz="8000" b="1">
                <a:solidFill>
                  <a:schemeClr val="dk1"/>
                </a:solidFill>
              </a:rPr>
            </a:br>
            <a:endParaRPr sz="8000"/>
          </a:p>
        </p:txBody>
      </p:sp>
      <p:sp>
        <p:nvSpPr>
          <p:cNvPr id="217" name="Google Shape;217;p33"/>
          <p:cNvSpPr txBox="1"/>
          <p:nvPr/>
        </p:nvSpPr>
        <p:spPr>
          <a:xfrm>
            <a:off x="1023500" y="249252"/>
            <a:ext cx="10396800" cy="9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libri"/>
              <a:buNone/>
            </a:pPr>
            <a:r>
              <a:rPr lang="en-US" sz="6000" b="1" i="0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GRUDGE BALL RULES</a:t>
            </a:r>
            <a:endParaRPr sz="6600" b="1" i="0" u="none" strike="noStrike" cap="none" dirty="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48294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p85"/>
          <p:cNvSpPr txBox="1">
            <a:spLocks noGrp="1"/>
          </p:cNvSpPr>
          <p:nvPr>
            <p:ph type="title"/>
          </p:nvPr>
        </p:nvSpPr>
        <p:spPr>
          <a:xfrm>
            <a:off x="0" y="-1"/>
            <a:ext cx="12192000" cy="19509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Describe the trend for </a:t>
            </a:r>
            <a:br>
              <a:rPr lang="en-US" sz="6000" b="1"/>
            </a:br>
            <a:r>
              <a:rPr lang="en-US" sz="6000" b="1"/>
              <a:t>reactivity of halogens.</a:t>
            </a:r>
            <a:endParaRPr sz="6000" b="1"/>
          </a:p>
        </p:txBody>
      </p:sp>
      <p:sp>
        <p:nvSpPr>
          <p:cNvPr id="665" name="Google Shape;665;p85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17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59521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p86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32367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What is the </a:t>
            </a:r>
            <a:r>
              <a:rPr lang="en-US" sz="6000" b="1" u="sng"/>
              <a:t>sum</a:t>
            </a:r>
            <a:r>
              <a:rPr lang="en-US" sz="6000" b="1"/>
              <a:t> of the charges from the atoms below when they are ions? Calcium, nitrogen, and strontium</a:t>
            </a:r>
            <a:endParaRPr sz="6000" b="1"/>
          </a:p>
        </p:txBody>
      </p:sp>
      <p:sp>
        <p:nvSpPr>
          <p:cNvPr id="672" name="Google Shape;672;p86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18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413384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p8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0733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How many electrons are in a </a:t>
            </a:r>
            <a:br>
              <a:rPr lang="en-US" sz="6000" b="1"/>
            </a:br>
            <a:r>
              <a:rPr lang="en-US" sz="6000" b="1"/>
              <a:t>set of p orbitals?</a:t>
            </a:r>
            <a:endParaRPr sz="6000" b="1" baseline="-25000"/>
          </a:p>
        </p:txBody>
      </p:sp>
      <p:sp>
        <p:nvSpPr>
          <p:cNvPr id="679" name="Google Shape;679;p87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19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89593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p88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28212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What is the term for the ability of metals to be pounded and </a:t>
            </a:r>
            <a:br>
              <a:rPr lang="en-US" sz="6000" b="1"/>
            </a:br>
            <a:r>
              <a:rPr lang="en-US" sz="6000" b="1"/>
              <a:t>shaped into sheets?</a:t>
            </a:r>
            <a:endParaRPr sz="6000" b="1" baseline="-25000"/>
          </a:p>
        </p:txBody>
      </p:sp>
      <p:sp>
        <p:nvSpPr>
          <p:cNvPr id="686" name="Google Shape;686;p88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20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59012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p89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17838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What is the definition of </a:t>
            </a:r>
            <a:br>
              <a:rPr lang="en-US" sz="6000" b="1"/>
            </a:br>
            <a:r>
              <a:rPr lang="en-US" sz="6000" b="1"/>
              <a:t>ionization energy?</a:t>
            </a:r>
            <a:endParaRPr sz="6000" b="1" baseline="-25000"/>
          </a:p>
        </p:txBody>
      </p:sp>
      <p:sp>
        <p:nvSpPr>
          <p:cNvPr id="693" name="Google Shape;693;p8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21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06288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p90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28974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800" b="1"/>
              <a:t>Predict the ions of the following atoms and then rank the ions </a:t>
            </a:r>
            <a:br>
              <a:rPr lang="en-US" sz="4800" b="1"/>
            </a:br>
            <a:r>
              <a:rPr lang="en-US" sz="4800" b="1"/>
              <a:t>from smallest to largest radius</a:t>
            </a:r>
            <a:endParaRPr sz="48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800" b="1"/>
              <a:t>S , P , Cl , Ca , K</a:t>
            </a:r>
            <a:endParaRPr sz="4800" b="1"/>
          </a:p>
        </p:txBody>
      </p:sp>
      <p:sp>
        <p:nvSpPr>
          <p:cNvPr id="700" name="Google Shape;700;p90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22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84215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p91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27378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Electronegativity increases </a:t>
            </a:r>
            <a:br>
              <a:rPr lang="en-US" sz="6000" b="1"/>
            </a:br>
            <a:r>
              <a:rPr lang="en-US" sz="6000" b="1"/>
              <a:t>going (left or right?) and increases going (up or down?)</a:t>
            </a:r>
            <a:endParaRPr sz="6000" b="1" baseline="-25000"/>
          </a:p>
        </p:txBody>
      </p:sp>
      <p:sp>
        <p:nvSpPr>
          <p:cNvPr id="707" name="Google Shape;707;p9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22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63880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p92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22776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Which element is in period 4 </a:t>
            </a:r>
            <a:br>
              <a:rPr lang="en-US" sz="6000" b="1"/>
            </a:br>
            <a:r>
              <a:rPr lang="en-US" sz="6000" b="1"/>
              <a:t>group  3B </a:t>
            </a:r>
            <a:endParaRPr sz="6000" b="1" baseline="-25000"/>
          </a:p>
        </p:txBody>
      </p:sp>
      <p:sp>
        <p:nvSpPr>
          <p:cNvPr id="714" name="Google Shape;714;p9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23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71755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93"/>
          <p:cNvSpPr txBox="1">
            <a:spLocks noGrp="1"/>
          </p:cNvSpPr>
          <p:nvPr>
            <p:ph type="title"/>
          </p:nvPr>
        </p:nvSpPr>
        <p:spPr>
          <a:xfrm>
            <a:off x="150" y="0"/>
            <a:ext cx="12192000" cy="21141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Draw a diagram for absorption </a:t>
            </a:r>
            <a:endParaRPr sz="6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and emission.</a:t>
            </a:r>
            <a:endParaRPr sz="6000" b="1" baseline="-25000"/>
          </a:p>
        </p:txBody>
      </p:sp>
      <p:sp>
        <p:nvSpPr>
          <p:cNvPr id="721" name="Google Shape;721;p9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24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10674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Google Shape;738;p9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0733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What is the e- configuration for </a:t>
            </a:r>
            <a:endParaRPr sz="6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copper (II)?</a:t>
            </a:r>
            <a:endParaRPr sz="6000" b="1" baseline="-25000"/>
          </a:p>
        </p:txBody>
      </p:sp>
      <p:sp>
        <p:nvSpPr>
          <p:cNvPr id="740" name="Google Shape;740;p9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25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8494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4"/>
          <p:cNvSpPr txBox="1">
            <a:spLocks noGrp="1"/>
          </p:cNvSpPr>
          <p:nvPr>
            <p:ph type="title"/>
          </p:nvPr>
        </p:nvSpPr>
        <p:spPr>
          <a:xfrm>
            <a:off x="455000" y="3075709"/>
            <a:ext cx="11072700" cy="4082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More </a:t>
            </a:r>
            <a:r>
              <a:rPr lang="en-US" sz="3600" b="1" u="sng" dirty="0" err="1">
                <a:latin typeface="Arial"/>
                <a:ea typeface="Arial"/>
                <a:cs typeface="Arial"/>
                <a:sym typeface="Arial"/>
              </a:rPr>
              <a:t>Xs</a:t>
            </a:r>
            <a:r>
              <a:rPr lang="en-US" sz="3600" b="1" u="sng" dirty="0">
                <a:latin typeface="Arial"/>
                <a:ea typeface="Arial"/>
                <a:cs typeface="Arial"/>
                <a:sym typeface="Arial"/>
              </a:rPr>
              <a:t>? </a:t>
            </a: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US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ain back </a:t>
            </a:r>
            <a:r>
              <a:rPr lang="en-US" sz="36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2Xs </a:t>
            </a:r>
            <a:r>
              <a:rPr lang="en-US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answering the </a:t>
            </a: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>Q</a:t>
            </a:r>
            <a:r>
              <a:rPr lang="en-US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correctly.</a:t>
            </a:r>
            <a:br>
              <a:rPr lang="en-US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</a:t>
            </a:r>
            <a:r>
              <a:rPr lang="en-US" sz="3600" b="1" u="sng" dirty="0">
                <a:latin typeface="Arial"/>
                <a:ea typeface="Arial"/>
                <a:cs typeface="Arial"/>
                <a:sym typeface="Arial"/>
              </a:rPr>
              <a:t>orrect Answer?</a:t>
            </a: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team gets incorrect answer, random choice gets to steal the Q, so BE READY!</a:t>
            </a:r>
            <a:endParaRPr sz="3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u="sng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1" u="sng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 u="sng" dirty="0">
                <a:latin typeface="Arial"/>
                <a:ea typeface="Arial"/>
                <a:cs typeface="Arial"/>
                <a:sym typeface="Arial"/>
              </a:rPr>
              <a:t>Winning</a:t>
            </a:r>
            <a:r>
              <a:rPr lang="en-US" sz="32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>Most </a:t>
            </a:r>
            <a:r>
              <a:rPr lang="en-US" sz="3600" b="1" dirty="0" err="1">
                <a:latin typeface="Arial"/>
                <a:ea typeface="Arial"/>
                <a:cs typeface="Arial"/>
                <a:sym typeface="Arial"/>
              </a:rPr>
              <a:t>Xs</a:t>
            </a: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> at the end of game wins!</a:t>
            </a:r>
            <a:br>
              <a:rPr lang="en-US" sz="36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8000" b="1" dirty="0">
                <a:solidFill>
                  <a:schemeClr val="dk1"/>
                </a:solidFill>
              </a:rPr>
              <a:t/>
            </a:r>
            <a:br>
              <a:rPr lang="en-US" sz="8000" b="1" dirty="0">
                <a:solidFill>
                  <a:schemeClr val="dk1"/>
                </a:solidFill>
              </a:rPr>
            </a:br>
            <a:r>
              <a:rPr lang="en-US" sz="8000" b="1" dirty="0">
                <a:solidFill>
                  <a:schemeClr val="dk1"/>
                </a:solidFill>
              </a:rPr>
              <a:t/>
            </a:r>
            <a:br>
              <a:rPr lang="en-US" sz="8000" b="1" dirty="0">
                <a:solidFill>
                  <a:schemeClr val="dk1"/>
                </a:solidFill>
              </a:rPr>
            </a:br>
            <a:endParaRPr sz="8000" dirty="0"/>
          </a:p>
        </p:txBody>
      </p:sp>
      <p:sp>
        <p:nvSpPr>
          <p:cNvPr id="223" name="Google Shape;223;p34"/>
          <p:cNvSpPr txBox="1"/>
          <p:nvPr/>
        </p:nvSpPr>
        <p:spPr>
          <a:xfrm>
            <a:off x="1130900" y="91752"/>
            <a:ext cx="10396800" cy="130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libri"/>
              <a:buNone/>
            </a:pPr>
            <a:r>
              <a:rPr lang="en-US" sz="6000" b="1" i="0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GRUDGE BALL RULES</a:t>
            </a:r>
            <a:endParaRPr sz="6600" b="1" i="0" u="none" strike="noStrike" cap="none" dirty="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81672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p9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509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How many electrons can fit </a:t>
            </a:r>
            <a:br>
              <a:rPr lang="en-US" sz="6000" b="1"/>
            </a:br>
            <a:r>
              <a:rPr lang="en-US" sz="6000" b="1"/>
              <a:t>in a d orbital?</a:t>
            </a:r>
            <a:endParaRPr b="1"/>
          </a:p>
        </p:txBody>
      </p:sp>
      <p:sp>
        <p:nvSpPr>
          <p:cNvPr id="747" name="Google Shape;747;p95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26</a:t>
            </a:r>
            <a:endParaRPr sz="3600" b="1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05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p96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6600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	</a:t>
            </a:r>
            <a:r>
              <a:rPr lang="en-US" sz="6000" b="1" dirty="0" smtClean="0"/>
              <a:t>Electronegativity </a:t>
            </a:r>
            <a:br>
              <a:rPr lang="en-US" sz="6000" b="1" dirty="0" smtClean="0"/>
            </a:br>
            <a:r>
              <a:rPr lang="en-US" sz="6000" b="1" dirty="0" smtClean="0"/>
              <a:t>(increases or decreases?) as </a:t>
            </a:r>
            <a:r>
              <a:rPr lang="en-US" sz="6000" b="1" dirty="0"/>
              <a:t>you move down a group. 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>WHY?</a:t>
            </a:r>
            <a:endParaRPr b="1" dirty="0"/>
          </a:p>
        </p:txBody>
      </p:sp>
      <p:sp>
        <p:nvSpPr>
          <p:cNvPr id="754" name="Google Shape;754;p96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27</a:t>
            </a:r>
            <a:endParaRPr sz="3600" b="1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86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97"/>
          <p:cNvSpPr txBox="1">
            <a:spLocks noGrp="1"/>
          </p:cNvSpPr>
          <p:nvPr>
            <p:ph type="title"/>
          </p:nvPr>
        </p:nvSpPr>
        <p:spPr>
          <a:xfrm>
            <a:off x="0" y="-1"/>
            <a:ext cx="12192000" cy="2638697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spcBef>
                <a:spcPts val="0"/>
              </a:spcBef>
              <a:buClr>
                <a:schemeClr val="dk1"/>
              </a:buClr>
              <a:buSzPts val="6000"/>
            </a:pPr>
            <a:r>
              <a:rPr lang="en-US" sz="6000" b="1" dirty="0"/>
              <a:t>	Does Metallic Character (reactivity) increase or decrease going down a group?</a:t>
            </a:r>
            <a:endParaRPr b="1" dirty="0"/>
          </a:p>
        </p:txBody>
      </p:sp>
      <p:sp>
        <p:nvSpPr>
          <p:cNvPr id="761" name="Google Shape;761;p97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28</a:t>
            </a:r>
            <a:endParaRPr sz="3600" b="1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3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Google Shape;766;p9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3406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Define “effective nuclear charge.”</a:t>
            </a:r>
            <a:endParaRPr b="1"/>
          </a:p>
        </p:txBody>
      </p:sp>
      <p:sp>
        <p:nvSpPr>
          <p:cNvPr id="768" name="Google Shape;768;p98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29</a:t>
            </a:r>
            <a:endParaRPr sz="3600" b="1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72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Google Shape;773;p9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4548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	Give an example of two ions that each have a larger atomic radius than their neutral parent atom.</a:t>
            </a:r>
            <a:endParaRPr b="1"/>
          </a:p>
        </p:txBody>
      </p:sp>
      <p:sp>
        <p:nvSpPr>
          <p:cNvPr id="775" name="Google Shape;775;p99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30</a:t>
            </a:r>
            <a:endParaRPr sz="3600" b="1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3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6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146200"/>
          </a:xfrm>
          <a:prstGeom prst="rect">
            <a:avLst/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Which element is this?</a:t>
            </a:r>
            <a:br>
              <a:rPr lang="en-US" sz="6000" b="1"/>
            </a:br>
            <a:r>
              <a:rPr lang="en-US" sz="6000" b="1"/>
              <a:t>	1s</a:t>
            </a:r>
            <a:r>
              <a:rPr lang="en-US" sz="6000" b="1" baseline="30000"/>
              <a:t>2</a:t>
            </a:r>
            <a:r>
              <a:rPr lang="en-US" sz="6000" b="1"/>
              <a:t> 2s</a:t>
            </a:r>
            <a:r>
              <a:rPr lang="en-US" sz="6000" b="1" baseline="30000"/>
              <a:t>2</a:t>
            </a:r>
            <a:r>
              <a:rPr lang="en-US" sz="6000" b="1"/>
              <a:t> 2p</a:t>
            </a:r>
            <a:r>
              <a:rPr lang="en-US" sz="6000" b="1" baseline="30000"/>
              <a:t>6</a:t>
            </a:r>
            <a:r>
              <a:rPr lang="en-US" sz="6000" b="1"/>
              <a:t> 3s</a:t>
            </a:r>
            <a:r>
              <a:rPr lang="en-US" sz="6000" b="1" baseline="30000"/>
              <a:t>2</a:t>
            </a:r>
            <a:r>
              <a:rPr lang="en-US" sz="6000" b="1"/>
              <a:t> 3p</a:t>
            </a:r>
            <a:r>
              <a:rPr lang="en-US" sz="6000" b="1" baseline="30000"/>
              <a:t>6</a:t>
            </a:r>
            <a:r>
              <a:rPr lang="en-US" sz="6000" b="1"/>
              <a:t> 4s</a:t>
            </a:r>
            <a:r>
              <a:rPr lang="en-US" sz="6000" b="1" baseline="30000"/>
              <a:t>2</a:t>
            </a:r>
            <a:r>
              <a:rPr lang="en-US" sz="6000" b="1"/>
              <a:t> 3d</a:t>
            </a:r>
            <a:r>
              <a:rPr lang="en-US" sz="6000" b="1" baseline="30000"/>
              <a:t>5</a:t>
            </a:r>
            <a:endParaRPr sz="6000"/>
          </a:p>
        </p:txBody>
      </p:sp>
      <p:sp>
        <p:nvSpPr>
          <p:cNvPr id="547" name="Google Shape;547;p6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77114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70"/>
          <p:cNvSpPr txBox="1">
            <a:spLocks noGrp="1"/>
          </p:cNvSpPr>
          <p:nvPr>
            <p:ph type="title"/>
          </p:nvPr>
        </p:nvSpPr>
        <p:spPr>
          <a:xfrm>
            <a:off x="-50" y="0"/>
            <a:ext cx="12192000" cy="2809200"/>
          </a:xfrm>
          <a:prstGeom prst="rect">
            <a:avLst/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Give name and write out noble gas notation:</a:t>
            </a:r>
            <a:r>
              <a:rPr lang="en-US" sz="3959" b="1"/>
              <a:t/>
            </a:r>
            <a:br>
              <a:rPr lang="en-US" sz="3959" b="1"/>
            </a:br>
            <a:r>
              <a:rPr lang="en-US" sz="6000" b="1"/>
              <a:t>	 </a:t>
            </a:r>
            <a:r>
              <a:rPr lang="en-US" sz="4800" b="1"/>
              <a:t>1s</a:t>
            </a:r>
            <a:r>
              <a:rPr lang="en-US" sz="4800" b="1" baseline="30000"/>
              <a:t>2</a:t>
            </a:r>
            <a:r>
              <a:rPr lang="en-US" sz="4800" b="1"/>
              <a:t> 2s</a:t>
            </a:r>
            <a:r>
              <a:rPr lang="en-US" sz="4800" b="1" baseline="30000"/>
              <a:t>2</a:t>
            </a:r>
            <a:r>
              <a:rPr lang="en-US" sz="4800" b="1"/>
              <a:t> 2p</a:t>
            </a:r>
            <a:r>
              <a:rPr lang="en-US" sz="4800" b="1" baseline="30000"/>
              <a:t>6</a:t>
            </a:r>
            <a:r>
              <a:rPr lang="en-US" sz="4800" b="1"/>
              <a:t> 3s</a:t>
            </a:r>
            <a:r>
              <a:rPr lang="en-US" sz="4800" b="1" baseline="30000"/>
              <a:t>2</a:t>
            </a:r>
            <a:r>
              <a:rPr lang="en-US" sz="4800" b="1"/>
              <a:t> 3p</a:t>
            </a:r>
            <a:r>
              <a:rPr lang="en-US" sz="4800" b="1" baseline="30000"/>
              <a:t>6</a:t>
            </a:r>
            <a:r>
              <a:rPr lang="en-US" sz="4800" b="1"/>
              <a:t> 4s</a:t>
            </a:r>
            <a:r>
              <a:rPr lang="en-US" sz="4800" b="1" baseline="30000"/>
              <a:t>2</a:t>
            </a:r>
            <a:r>
              <a:rPr lang="en-US" sz="4800" b="1"/>
              <a:t> 3d</a:t>
            </a:r>
            <a:r>
              <a:rPr lang="en-US" sz="4800" b="1" baseline="30000"/>
              <a:t>10</a:t>
            </a:r>
            <a:r>
              <a:rPr lang="en-US" sz="4800" b="1"/>
              <a:t> 4p</a:t>
            </a:r>
            <a:r>
              <a:rPr lang="en-US" sz="4800" b="1" baseline="30000"/>
              <a:t>6</a:t>
            </a:r>
            <a:r>
              <a:rPr lang="en-US" sz="4800" b="1"/>
              <a:t> 5s2 4d</a:t>
            </a:r>
            <a:r>
              <a:rPr lang="en-US" sz="4800" b="1" baseline="30000"/>
              <a:t>2</a:t>
            </a:r>
            <a:endParaRPr sz="3959"/>
          </a:p>
        </p:txBody>
      </p:sp>
      <p:sp>
        <p:nvSpPr>
          <p:cNvPr id="554" name="Google Shape;554;p70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98890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7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509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What does the Pauli Exclusion Principle say</a:t>
            </a:r>
            <a:r>
              <a:rPr lang="en-US" sz="6000"/>
              <a:t>? </a:t>
            </a:r>
            <a:endParaRPr sz="6600"/>
          </a:p>
        </p:txBody>
      </p:sp>
      <p:sp>
        <p:nvSpPr>
          <p:cNvPr id="561" name="Google Shape;561;p7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3</a:t>
            </a:r>
            <a:endParaRPr sz="3600" b="1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1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7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275900"/>
          </a:xfrm>
          <a:prstGeom prst="rect">
            <a:avLst/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What does the Aufbau Principle say?</a:t>
            </a:r>
            <a:endParaRPr sz="6000" b="1"/>
          </a:p>
        </p:txBody>
      </p:sp>
      <p:sp>
        <p:nvSpPr>
          <p:cNvPr id="568" name="Google Shape;568;p7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4</a:t>
            </a:r>
            <a:endParaRPr sz="3600" b="1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3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7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166900"/>
          </a:xfrm>
          <a:prstGeom prst="rect">
            <a:avLst/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Draw the orbital diagram for carbon. How many unpaired e- does it have?</a:t>
            </a:r>
            <a:endParaRPr sz="6000"/>
          </a:p>
        </p:txBody>
      </p:sp>
      <p:sp>
        <p:nvSpPr>
          <p:cNvPr id="581" name="Google Shape;581;p7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5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79261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7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04700"/>
          </a:xfrm>
          <a:prstGeom prst="rect">
            <a:avLst/>
          </a:prstGeom>
          <a:noFill/>
          <a:ln w="762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What is the noble gas configuration for calcium?</a:t>
            </a:r>
            <a:endParaRPr sz="6000"/>
          </a:p>
        </p:txBody>
      </p:sp>
      <p:sp>
        <p:nvSpPr>
          <p:cNvPr id="588" name="Google Shape;588;p7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6</a:t>
            </a:r>
            <a:endParaRPr sz="3600" b="1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72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</Words>
  <Application>Microsoft Office PowerPoint</Application>
  <PresentationFormat>Widescreen</PresentationFormat>
  <Paragraphs>75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 Theme</vt:lpstr>
      <vt:lpstr>Grudge Ball !!!</vt:lpstr>
      <vt:lpstr>Each team gets 10Xs - Teams will take a turn answering a review Q - Correct answer  = 2Xs to take from any team (splitting is ok)     and a shot at the hoop.   Successful shot from the: 2 point line = +2X (4 total) 3 point line = +3X (5 total)  </vt:lpstr>
      <vt:lpstr> No More Xs?  Gain back 2Xs by answering the Q correctly.  Incorrect Answer? If team gets incorrect answer, random choice gets to steal the Q, so BE READY!  Winning Most Xs at the end of game wins!    </vt:lpstr>
      <vt:lpstr>Which element is this?  1s2 2s2 2p6 3s2 3p6 4s2 3d5</vt:lpstr>
      <vt:lpstr>Give name and write out noble gas notation:   1s2 2s2 2p6 3s2 3p6 4s2 3d10 4p6 5s2 4d2</vt:lpstr>
      <vt:lpstr>What does the Pauli Exclusion Principle say? </vt:lpstr>
      <vt:lpstr>What does the Aufbau Principle say?</vt:lpstr>
      <vt:lpstr>Draw the orbital diagram for carbon. How many unpaired e- does it have?</vt:lpstr>
      <vt:lpstr>What is the noble gas configuration for calcium?</vt:lpstr>
      <vt:lpstr>How many unpaired electrons  are in chromium?</vt:lpstr>
      <vt:lpstr>How many orbitals in a set of each type/shape orbital?</vt:lpstr>
      <vt:lpstr>What is the highest energy level in the element below:   1s2 2s2 2p6 3s2 3p6 4s2 3d10 4p6</vt:lpstr>
      <vt:lpstr>Which element might form a ion by losing electrons from the s and d orbitals F, S, Li, Ti</vt:lpstr>
      <vt:lpstr>What is the atomic radius?</vt:lpstr>
      <vt:lpstr>Atomic radius increases as you go (left or right?) and (up or down?)</vt:lpstr>
      <vt:lpstr>Atomic radius decreases going right because ______________ and increases going down because _____________</vt:lpstr>
      <vt:lpstr>Order these elements  from smallest to largest? Se,  S,  Cl  Na</vt:lpstr>
      <vt:lpstr>Of the elements in the alkaline earth metals which has the highest electronegativity</vt:lpstr>
      <vt:lpstr>Why does it take less energy to remove e- as you go down a group?</vt:lpstr>
      <vt:lpstr>Describe the trend for  reactivity of halogens.</vt:lpstr>
      <vt:lpstr>What is the sum of the charges from the atoms below when they are ions? Calcium, nitrogen, and strontium</vt:lpstr>
      <vt:lpstr>How many electrons are in a  set of p orbitals?</vt:lpstr>
      <vt:lpstr>What is the term for the ability of metals to be pounded and  shaped into sheets?</vt:lpstr>
      <vt:lpstr>What is the definition of  ionization energy?</vt:lpstr>
      <vt:lpstr>Predict the ions of the following atoms and then rank the ions  from smallest to largest radius S , P , Cl , Ca , K</vt:lpstr>
      <vt:lpstr>Electronegativity increases  going (left or right?) and increases going (up or down?)</vt:lpstr>
      <vt:lpstr>Which element is in period 4  group  3B </vt:lpstr>
      <vt:lpstr>Draw a diagram for absorption  and emission.</vt:lpstr>
      <vt:lpstr>What is the e- configuration for  copper (II)?</vt:lpstr>
      <vt:lpstr>How many electrons can fit  in a d orbital?</vt:lpstr>
      <vt:lpstr> Electronegativity  (increases or decreases?) as you move down a group.  WHY?</vt:lpstr>
      <vt:lpstr> Does Metallic Character (reactivity) increase or decrease going down a group?</vt:lpstr>
      <vt:lpstr>Define “effective nuclear charge.”</vt:lpstr>
      <vt:lpstr> Give an example of two ions that each have a larger atomic radius than their neutral parent atom.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Grudge Ball !!!</dc:title>
  <dc:creator>Farmer, Stephanie [DH]</dc:creator>
  <cp:lastModifiedBy>Farmer, Stephanie [DH]</cp:lastModifiedBy>
  <cp:revision>2</cp:revision>
  <dcterms:created xsi:type="dcterms:W3CDTF">2018-12-11T16:19:26Z</dcterms:created>
  <dcterms:modified xsi:type="dcterms:W3CDTF">2018-12-11T16:30:09Z</dcterms:modified>
</cp:coreProperties>
</file>