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notesMasterIdLst>
    <p:notesMasterId r:id="rId62"/>
  </p:notesMasterIdLst>
  <p:sldIdLst>
    <p:sldId id="256" r:id="rId2"/>
    <p:sldId id="283" r:id="rId3"/>
    <p:sldId id="284" r:id="rId4"/>
    <p:sldId id="257" r:id="rId5"/>
    <p:sldId id="259" r:id="rId6"/>
    <p:sldId id="260" r:id="rId7"/>
    <p:sldId id="285" r:id="rId8"/>
    <p:sldId id="323" r:id="rId9"/>
    <p:sldId id="314" r:id="rId10"/>
    <p:sldId id="261" r:id="rId11"/>
    <p:sldId id="286" r:id="rId12"/>
    <p:sldId id="262" r:id="rId13"/>
    <p:sldId id="264" r:id="rId14"/>
    <p:sldId id="265" r:id="rId15"/>
    <p:sldId id="266" r:id="rId16"/>
    <p:sldId id="267" r:id="rId17"/>
    <p:sldId id="299" r:id="rId18"/>
    <p:sldId id="278" r:id="rId19"/>
    <p:sldId id="289" r:id="rId20"/>
    <p:sldId id="288" r:id="rId21"/>
    <p:sldId id="268" r:id="rId22"/>
    <p:sldId id="269" r:id="rId23"/>
    <p:sldId id="270" r:id="rId24"/>
    <p:sldId id="271" r:id="rId25"/>
    <p:sldId id="300" r:id="rId26"/>
    <p:sldId id="291" r:id="rId27"/>
    <p:sldId id="290" r:id="rId28"/>
    <p:sldId id="272" r:id="rId29"/>
    <p:sldId id="279" r:id="rId30"/>
    <p:sldId id="273" r:id="rId31"/>
    <p:sldId id="274" r:id="rId32"/>
    <p:sldId id="298" r:id="rId33"/>
    <p:sldId id="287" r:id="rId34"/>
    <p:sldId id="280" r:id="rId35"/>
    <p:sldId id="281" r:id="rId36"/>
    <p:sldId id="301" r:id="rId37"/>
    <p:sldId id="275" r:id="rId38"/>
    <p:sldId id="276" r:id="rId39"/>
    <p:sldId id="292" r:id="rId40"/>
    <p:sldId id="293" r:id="rId41"/>
    <p:sldId id="312" r:id="rId42"/>
    <p:sldId id="294" r:id="rId43"/>
    <p:sldId id="308" r:id="rId44"/>
    <p:sldId id="309" r:id="rId45"/>
    <p:sldId id="310" r:id="rId46"/>
    <p:sldId id="311" r:id="rId47"/>
    <p:sldId id="307" r:id="rId48"/>
    <p:sldId id="313" r:id="rId49"/>
    <p:sldId id="315" r:id="rId50"/>
    <p:sldId id="316" r:id="rId51"/>
    <p:sldId id="317" r:id="rId52"/>
    <p:sldId id="318" r:id="rId53"/>
    <p:sldId id="319" r:id="rId54"/>
    <p:sldId id="320" r:id="rId55"/>
    <p:sldId id="321" r:id="rId56"/>
    <p:sldId id="322" r:id="rId57"/>
    <p:sldId id="324" r:id="rId58"/>
    <p:sldId id="325" r:id="rId59"/>
    <p:sldId id="326" r:id="rId60"/>
    <p:sldId id="327"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42" y="5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079A21-466F-4A06-9B04-AC87CA59ABE0}" type="datetimeFigureOut">
              <a:rPr lang="en-US" smtClean="0"/>
              <a:t>5/15/2019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45F53-71C5-4DC8-B9F1-FDA11FEE1080}" type="slidenum">
              <a:rPr lang="en-US" smtClean="0"/>
              <a:t>‹#›</a:t>
            </a:fld>
            <a:endParaRPr lang="en-US"/>
          </a:p>
        </p:txBody>
      </p:sp>
    </p:spTree>
    <p:extLst>
      <p:ext uri="{BB962C8B-B14F-4D97-AF65-F5344CB8AC3E}">
        <p14:creationId xmlns:p14="http://schemas.microsoft.com/office/powerpoint/2010/main" val="1690957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F7AFFB9B-9FB8-469E-96F9-4D32314110B6}" type="datetimeFigureOut">
              <a:rPr lang="en-US" smtClean="0"/>
              <a:t>5/15/2019</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6D22F896-40B5-4ADD-8801-0D06FADFA095}"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86320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017781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3043167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801187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609600" y="1600201"/>
            <a:ext cx="10972800" cy="4525963"/>
          </a:xfrm>
          <a:prstGeom prst="rect">
            <a:avLst/>
          </a:prstGeom>
        </p:spPr>
        <p:txBody>
          <a:bodyPr/>
          <a:lstStyle/>
          <a:p>
            <a:pPr lvl="0"/>
            <a:endParaRPr lang="en-US" noProof="0" dirty="0"/>
          </a:p>
        </p:txBody>
      </p:sp>
    </p:spTree>
    <p:extLst>
      <p:ext uri="{BB962C8B-B14F-4D97-AF65-F5344CB8AC3E}">
        <p14:creationId xmlns:p14="http://schemas.microsoft.com/office/powerpoint/2010/main" val="3635154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4180480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3056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7116273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2378235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5/15/2019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40955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5/15/2019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2607086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086166"/>
      </p:ext>
    </p:extLst>
  </p:cSld>
  <p:clrMapOvr>
    <a:masterClrMapping/>
  </p:clrMapOvr>
  <p:hf sldNum="0"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smtClean="0"/>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4035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C35BB1C6-BF8F-4481-8AB2-603A1C8A906A}" type="datetimeFigureOut">
              <a:rPr lang="en-US" smtClean="0"/>
              <a:t>5/15/2019</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5782264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2271631"/>
          </a:xfrm>
        </p:spPr>
        <p:txBody>
          <a:bodyPr/>
          <a:lstStyle/>
          <a:p>
            <a:pPr algn="ctr"/>
            <a:r>
              <a:rPr lang="en-US" dirty="0"/>
              <a:t>Grudge Ball </a:t>
            </a:r>
          </a:p>
        </p:txBody>
      </p:sp>
      <p:sp>
        <p:nvSpPr>
          <p:cNvPr id="3" name="Subtitle 2"/>
          <p:cNvSpPr>
            <a:spLocks noGrp="1"/>
          </p:cNvSpPr>
          <p:nvPr>
            <p:ph type="subTitle" idx="1"/>
          </p:nvPr>
        </p:nvSpPr>
        <p:spPr>
          <a:xfrm>
            <a:off x="994611" y="3602038"/>
            <a:ext cx="10475494" cy="1655762"/>
          </a:xfrm>
        </p:spPr>
        <p:txBody>
          <a:bodyPr>
            <a:normAutofit/>
          </a:bodyPr>
          <a:lstStyle/>
          <a:p>
            <a:r>
              <a:rPr lang="en-US" sz="3200" dirty="0" smtClean="0"/>
              <a:t>Spring Final Review: Semester 1 plus Chapter 8</a:t>
            </a:r>
            <a:endParaRPr lang="en-US" sz="3200" dirty="0"/>
          </a:p>
        </p:txBody>
      </p:sp>
    </p:spTree>
    <p:extLst>
      <p:ext uri="{BB962C8B-B14F-4D97-AF65-F5344CB8AC3E}">
        <p14:creationId xmlns:p14="http://schemas.microsoft.com/office/powerpoint/2010/main" val="1223677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313"/>
            <a:ext cx="10396882" cy="2340735"/>
          </a:xfrm>
        </p:spPr>
        <p:txBody>
          <a:bodyPr>
            <a:noAutofit/>
          </a:bodyPr>
          <a:lstStyle/>
          <a:p>
            <a:pPr algn="ctr"/>
            <a:r>
              <a:rPr lang="en-US" sz="6000" b="1" dirty="0" smtClean="0">
                <a:solidFill>
                  <a:srgbClr val="FF0000"/>
                </a:solidFill>
              </a:rPr>
              <a:t>#7 </a:t>
            </a:r>
            <a:r>
              <a:rPr lang="en-US" sz="6000" b="1" dirty="0"/>
              <a:t>- </a:t>
            </a:r>
            <a:r>
              <a:rPr lang="en-US" sz="6000" dirty="0" smtClean="0"/>
              <a:t>What </a:t>
            </a:r>
            <a:r>
              <a:rPr lang="en-US" sz="6000" dirty="0" smtClean="0"/>
              <a:t>is the percent composition of CH</a:t>
            </a:r>
            <a:r>
              <a:rPr lang="en-US" sz="6000" baseline="-25000" dirty="0" smtClean="0"/>
              <a:t>4</a:t>
            </a:r>
            <a:r>
              <a:rPr lang="en-US" sz="6000" dirty="0" smtClean="0"/>
              <a:t>?</a:t>
            </a:r>
            <a:endParaRPr lang="en-US" sz="6600" dirty="0"/>
          </a:p>
        </p:txBody>
      </p:sp>
      <p:sp>
        <p:nvSpPr>
          <p:cNvPr id="3" name="Content Placeholder 2"/>
          <p:cNvSpPr>
            <a:spLocks noGrp="1"/>
          </p:cNvSpPr>
          <p:nvPr>
            <p:ph sz="quarter" idx="13"/>
          </p:nvPr>
        </p:nvSpPr>
        <p:spPr>
          <a:xfrm>
            <a:off x="685800" y="2952206"/>
            <a:ext cx="10394707" cy="2422379"/>
          </a:xfrm>
        </p:spPr>
        <p:txBody>
          <a:bodyPr>
            <a:normAutofit/>
          </a:bodyPr>
          <a:lstStyle/>
          <a:p>
            <a:pPr marL="0" indent="0">
              <a:buNone/>
              <a:defRPr/>
            </a:pPr>
            <a:r>
              <a:rPr lang="en-US" altLang="en-US" sz="4800" dirty="0" smtClean="0"/>
              <a:t>C: 74.9%</a:t>
            </a:r>
          </a:p>
          <a:p>
            <a:pPr marL="0" indent="0">
              <a:buNone/>
              <a:defRPr/>
            </a:pPr>
            <a:r>
              <a:rPr lang="en-US" altLang="en-US" sz="4800" dirty="0" smtClean="0"/>
              <a:t>H: 25.1%</a:t>
            </a:r>
            <a:endParaRPr lang="en-US" altLang="en-US" sz="4800" dirty="0"/>
          </a:p>
        </p:txBody>
      </p:sp>
    </p:spTree>
    <p:extLst>
      <p:ext uri="{BB962C8B-B14F-4D97-AF65-F5344CB8AC3E}">
        <p14:creationId xmlns:p14="http://schemas.microsoft.com/office/powerpoint/2010/main" val="2059468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9C0C0-F2D2-4CB4-B196-29A7A3EF17A6}"/>
              </a:ext>
            </a:extLst>
          </p:cNvPr>
          <p:cNvSpPr>
            <a:spLocks noGrp="1"/>
          </p:cNvSpPr>
          <p:nvPr>
            <p:ph type="title"/>
          </p:nvPr>
        </p:nvSpPr>
        <p:spPr>
          <a:xfrm>
            <a:off x="287302" y="2042795"/>
            <a:ext cx="11034943" cy="1151965"/>
          </a:xfrm>
        </p:spPr>
        <p:txBody>
          <a:bodyPr>
            <a:normAutofit fontScale="90000"/>
          </a:bodyPr>
          <a:lstStyle/>
          <a:p>
            <a:r>
              <a:rPr lang="en-US" b="1" dirty="0" smtClean="0">
                <a:solidFill>
                  <a:srgbClr val="FF0000"/>
                </a:solidFill>
              </a:rPr>
              <a:t>#8 </a:t>
            </a:r>
            <a:r>
              <a:rPr lang="en-US" b="1" dirty="0"/>
              <a:t>- </a:t>
            </a:r>
            <a:r>
              <a:rPr lang="en-US" altLang="en-US" b="1" dirty="0" smtClean="0"/>
              <a:t>Give </a:t>
            </a:r>
            <a:r>
              <a:rPr lang="en-US" altLang="en-US" b="1" dirty="0"/>
              <a:t>the name and write out the noble gas notation for the element below.</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3p</a:t>
            </a:r>
            <a:r>
              <a:rPr lang="en-US" altLang="en-US" b="1" baseline="30000" dirty="0"/>
              <a:t>6</a:t>
            </a:r>
            <a:r>
              <a:rPr lang="en-US" altLang="en-US" b="1" dirty="0"/>
              <a:t> 4s</a:t>
            </a:r>
            <a:r>
              <a:rPr lang="en-US" altLang="en-US" b="1" baseline="30000" dirty="0"/>
              <a:t>2</a:t>
            </a:r>
            <a:r>
              <a:rPr lang="en-US" altLang="en-US" b="1" dirty="0"/>
              <a:t> 3d</a:t>
            </a:r>
            <a:r>
              <a:rPr lang="en-US" altLang="en-US" b="1" baseline="30000" dirty="0"/>
              <a:t>10</a:t>
            </a:r>
            <a:r>
              <a:rPr lang="en-US" altLang="en-US" b="1" dirty="0"/>
              <a:t> 4p</a:t>
            </a:r>
            <a:r>
              <a:rPr lang="en-US" altLang="en-US" b="1" baseline="30000" dirty="0"/>
              <a:t>6</a:t>
            </a:r>
            <a:r>
              <a:rPr lang="en-US" altLang="en-US" b="1" dirty="0"/>
              <a:t> </a:t>
            </a:r>
            <a:r>
              <a:rPr lang="en-US" altLang="en-US" b="1" dirty="0" smtClean="0"/>
              <a:t>5s</a:t>
            </a:r>
            <a:r>
              <a:rPr lang="en-US" altLang="en-US" b="1" baseline="30000" dirty="0" smtClean="0"/>
              <a:t>2</a:t>
            </a:r>
            <a:r>
              <a:rPr lang="en-US" altLang="en-US" b="1" baseline="30000" dirty="0"/>
              <a:t/>
            </a:r>
            <a:br>
              <a:rPr lang="en-US" altLang="en-US" b="1" baseline="30000" dirty="0"/>
            </a:b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0D1F38CF-0DA4-4E95-A43F-1E7E415C2D6F}"/>
              </a:ext>
            </a:extLst>
          </p:cNvPr>
          <p:cNvSpPr>
            <a:spLocks noGrp="1"/>
          </p:cNvSpPr>
          <p:nvPr>
            <p:ph sz="quarter" idx="13"/>
          </p:nvPr>
        </p:nvSpPr>
        <p:spPr>
          <a:xfrm>
            <a:off x="489855" y="3475857"/>
            <a:ext cx="10394707" cy="3311189"/>
          </a:xfrm>
        </p:spPr>
        <p:txBody>
          <a:bodyPr>
            <a:normAutofit/>
          </a:bodyPr>
          <a:lstStyle/>
          <a:p>
            <a:pPr marL="0" indent="0">
              <a:buNone/>
            </a:pPr>
            <a:r>
              <a:rPr lang="en-US" altLang="en-US" sz="3600" b="1" dirty="0"/>
              <a:t>[Kr] </a:t>
            </a:r>
            <a:r>
              <a:rPr lang="en-US" altLang="en-US" sz="3600" b="1" dirty="0" smtClean="0"/>
              <a:t>5s</a:t>
            </a:r>
            <a:r>
              <a:rPr lang="en-US" altLang="en-US" sz="3600" b="1" baseline="30000" dirty="0" smtClean="0"/>
              <a:t>2</a:t>
            </a:r>
            <a:r>
              <a:rPr lang="en-US" altLang="en-US" sz="3600" b="1" dirty="0" smtClean="0"/>
              <a:t> (Strontium)</a:t>
            </a:r>
            <a:endParaRPr lang="en-US" sz="3600" dirty="0"/>
          </a:p>
        </p:txBody>
      </p:sp>
    </p:spTree>
    <p:extLst>
      <p:ext uri="{BB962C8B-B14F-4D97-AF65-F5344CB8AC3E}">
        <p14:creationId xmlns:p14="http://schemas.microsoft.com/office/powerpoint/2010/main" val="2647002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270" y="1312817"/>
            <a:ext cx="10782237" cy="1639389"/>
          </a:xfrm>
        </p:spPr>
        <p:txBody>
          <a:bodyPr>
            <a:noAutofit/>
          </a:bodyPr>
          <a:lstStyle/>
          <a:p>
            <a:pPr algn="ctr"/>
            <a:r>
              <a:rPr lang="en-US" sz="4800" b="1" dirty="0" smtClean="0">
                <a:solidFill>
                  <a:srgbClr val="FF0000"/>
                </a:solidFill>
              </a:rPr>
              <a:t>#9 </a:t>
            </a:r>
            <a:r>
              <a:rPr lang="en-US" sz="4800" b="1" dirty="0"/>
              <a:t>- </a:t>
            </a:r>
            <a:r>
              <a:rPr lang="en-US" sz="4800" dirty="0" err="1" smtClean="0"/>
              <a:t>Adipic</a:t>
            </a:r>
            <a:r>
              <a:rPr lang="en-US" sz="4800" dirty="0" smtClean="0"/>
              <a:t> </a:t>
            </a:r>
            <a:r>
              <a:rPr lang="en-US" sz="4800" dirty="0"/>
              <a:t>acid contains 49.32% C, 43.84% O, and 6.85% H by mass. What is the empirical formula of </a:t>
            </a:r>
            <a:r>
              <a:rPr lang="en-US" sz="4800" dirty="0" err="1"/>
              <a:t>adipic</a:t>
            </a:r>
            <a:r>
              <a:rPr lang="en-US" sz="4800" dirty="0"/>
              <a:t> acid? </a:t>
            </a:r>
          </a:p>
        </p:txBody>
      </p:sp>
      <p:sp>
        <p:nvSpPr>
          <p:cNvPr id="3" name="Content Placeholder 2"/>
          <p:cNvSpPr>
            <a:spLocks noGrp="1"/>
          </p:cNvSpPr>
          <p:nvPr>
            <p:ph sz="quarter" idx="13"/>
          </p:nvPr>
        </p:nvSpPr>
        <p:spPr>
          <a:xfrm>
            <a:off x="685800" y="3526971"/>
            <a:ext cx="10394707" cy="1847614"/>
          </a:xfrm>
        </p:spPr>
        <p:txBody>
          <a:bodyPr>
            <a:normAutofit/>
          </a:bodyPr>
          <a:lstStyle/>
          <a:p>
            <a:pPr marL="0" indent="0">
              <a:buNone/>
            </a:pPr>
            <a:r>
              <a:rPr lang="en-US" sz="4800" b="1" dirty="0">
                <a:solidFill>
                  <a:srgbClr val="000000"/>
                </a:solidFill>
              </a:rPr>
              <a:t>C</a:t>
            </a:r>
            <a:r>
              <a:rPr lang="en-US" sz="4800" b="1" baseline="-25000" dirty="0">
                <a:solidFill>
                  <a:srgbClr val="C00000"/>
                </a:solidFill>
              </a:rPr>
              <a:t>3</a:t>
            </a:r>
            <a:r>
              <a:rPr lang="en-US" sz="4800" b="1" dirty="0">
                <a:solidFill>
                  <a:srgbClr val="000000"/>
                </a:solidFill>
              </a:rPr>
              <a:t>H</a:t>
            </a:r>
            <a:r>
              <a:rPr lang="en-US" sz="4800" b="1" baseline="-25000" dirty="0">
                <a:solidFill>
                  <a:srgbClr val="C00000"/>
                </a:solidFill>
              </a:rPr>
              <a:t>5</a:t>
            </a:r>
            <a:r>
              <a:rPr lang="en-US" sz="4800" b="1" dirty="0">
                <a:solidFill>
                  <a:srgbClr val="000000"/>
                </a:solidFill>
              </a:rPr>
              <a:t>O</a:t>
            </a:r>
            <a:r>
              <a:rPr lang="en-US" sz="4800" b="1" baseline="-25000" dirty="0">
                <a:solidFill>
                  <a:srgbClr val="C00000"/>
                </a:solidFill>
              </a:rPr>
              <a:t>2</a:t>
            </a:r>
          </a:p>
        </p:txBody>
      </p:sp>
    </p:spTree>
    <p:extLst>
      <p:ext uri="{BB962C8B-B14F-4D97-AF65-F5344CB8AC3E}">
        <p14:creationId xmlns:p14="http://schemas.microsoft.com/office/powerpoint/2010/main" val="116527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1430383"/>
          </a:xfrm>
        </p:spPr>
        <p:txBody>
          <a:bodyPr>
            <a:noAutofit/>
          </a:bodyPr>
          <a:lstStyle/>
          <a:p>
            <a:pPr algn="ctr"/>
            <a:r>
              <a:rPr lang="en-US" sz="6000" b="1" dirty="0">
                <a:solidFill>
                  <a:srgbClr val="FF0000"/>
                </a:solidFill>
              </a:rPr>
              <a:t>#</a:t>
            </a:r>
            <a:r>
              <a:rPr lang="en-US" sz="6000" b="1" dirty="0" smtClean="0">
                <a:solidFill>
                  <a:srgbClr val="FF0000"/>
                </a:solidFill>
              </a:rPr>
              <a:t>10 </a:t>
            </a:r>
            <a:r>
              <a:rPr lang="en-US" sz="6000" b="1" dirty="0"/>
              <a:t>- </a:t>
            </a:r>
            <a:r>
              <a:rPr lang="en-US" sz="6000" dirty="0" smtClean="0"/>
              <a:t>Name </a:t>
            </a:r>
            <a:r>
              <a:rPr lang="en-US" sz="6000" dirty="0"/>
              <a:t>the states of matter</a:t>
            </a:r>
            <a:endParaRPr lang="en-US" sz="6600" dirty="0"/>
          </a:p>
        </p:txBody>
      </p:sp>
      <p:sp>
        <p:nvSpPr>
          <p:cNvPr id="3" name="Content Placeholder 2"/>
          <p:cNvSpPr>
            <a:spLocks noGrp="1"/>
          </p:cNvSpPr>
          <p:nvPr>
            <p:ph sz="quarter" idx="13"/>
          </p:nvPr>
        </p:nvSpPr>
        <p:spPr>
          <a:xfrm>
            <a:off x="685800" y="2616200"/>
            <a:ext cx="10394707" cy="2758385"/>
          </a:xfrm>
        </p:spPr>
        <p:txBody>
          <a:bodyPr>
            <a:normAutofit/>
          </a:bodyPr>
          <a:lstStyle/>
          <a:p>
            <a:pPr marL="0" indent="0">
              <a:buNone/>
            </a:pPr>
            <a:r>
              <a:rPr lang="en-US" sz="4000" dirty="0"/>
              <a:t>Solid, liquid, gas, and plasma</a:t>
            </a:r>
            <a:endParaRPr lang="en-US" sz="4800" dirty="0"/>
          </a:p>
        </p:txBody>
      </p:sp>
    </p:spTree>
    <p:extLst>
      <p:ext uri="{BB962C8B-B14F-4D97-AF65-F5344CB8AC3E}">
        <p14:creationId xmlns:p14="http://schemas.microsoft.com/office/powerpoint/2010/main" val="2819090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34" y="685801"/>
            <a:ext cx="10987149" cy="1534886"/>
          </a:xfrm>
        </p:spPr>
        <p:txBody>
          <a:bodyPr>
            <a:noAutofit/>
          </a:bodyPr>
          <a:lstStyle/>
          <a:p>
            <a:pPr algn="ctr"/>
            <a:r>
              <a:rPr lang="en-US" sz="6000" b="1" dirty="0">
                <a:solidFill>
                  <a:srgbClr val="FF0000"/>
                </a:solidFill>
              </a:rPr>
              <a:t>#</a:t>
            </a:r>
            <a:r>
              <a:rPr lang="en-US" sz="6000" b="1" dirty="0" smtClean="0">
                <a:solidFill>
                  <a:srgbClr val="FF0000"/>
                </a:solidFill>
              </a:rPr>
              <a:t>11 </a:t>
            </a:r>
            <a:r>
              <a:rPr lang="en-US" sz="6000" b="1" dirty="0"/>
              <a:t>- </a:t>
            </a:r>
            <a:r>
              <a:rPr lang="en-US" sz="6000" dirty="0" smtClean="0"/>
              <a:t>Name </a:t>
            </a:r>
            <a:r>
              <a:rPr lang="en-US" sz="6000" dirty="0"/>
              <a:t>all phase changes and give an example of each.</a:t>
            </a:r>
            <a:endParaRPr lang="en-US" sz="6600" dirty="0"/>
          </a:p>
        </p:txBody>
      </p:sp>
      <p:sp>
        <p:nvSpPr>
          <p:cNvPr id="3" name="Content Placeholder 2"/>
          <p:cNvSpPr>
            <a:spLocks noGrp="1"/>
          </p:cNvSpPr>
          <p:nvPr>
            <p:ph sz="quarter" idx="13"/>
          </p:nvPr>
        </p:nvSpPr>
        <p:spPr>
          <a:xfrm>
            <a:off x="685800" y="2616200"/>
            <a:ext cx="10394707" cy="2758385"/>
          </a:xfrm>
        </p:spPr>
        <p:txBody>
          <a:bodyPr>
            <a:normAutofit fontScale="55000" lnSpcReduction="20000"/>
          </a:bodyPr>
          <a:lstStyle/>
          <a:p>
            <a:pPr marL="0" indent="0">
              <a:buNone/>
            </a:pPr>
            <a:r>
              <a:rPr lang="en-US" sz="4000" dirty="0"/>
              <a:t>Melting – Solid to Liquid </a:t>
            </a:r>
          </a:p>
          <a:p>
            <a:pPr marL="0" indent="0">
              <a:buNone/>
            </a:pPr>
            <a:r>
              <a:rPr lang="en-US" sz="4000" dirty="0"/>
              <a:t>Freezing – Liquid to Solid </a:t>
            </a:r>
          </a:p>
          <a:p>
            <a:pPr marL="0" indent="0">
              <a:buNone/>
            </a:pPr>
            <a:r>
              <a:rPr lang="en-US" sz="4000" dirty="0"/>
              <a:t>Condensing – Gas to Liquid</a:t>
            </a:r>
          </a:p>
          <a:p>
            <a:pPr marL="0" indent="0">
              <a:buNone/>
            </a:pPr>
            <a:r>
              <a:rPr lang="en-US" sz="4000" dirty="0"/>
              <a:t>Sublimation – Solid to Gas</a:t>
            </a:r>
          </a:p>
          <a:p>
            <a:pPr marL="0" indent="0">
              <a:buNone/>
            </a:pPr>
            <a:r>
              <a:rPr lang="en-US" sz="4000" dirty="0"/>
              <a:t>Deposition – Gas to Solid </a:t>
            </a:r>
          </a:p>
          <a:p>
            <a:pPr marL="0" indent="0">
              <a:buNone/>
            </a:pPr>
            <a:r>
              <a:rPr lang="en-US" sz="4000" dirty="0"/>
              <a:t>Vaporizing – Liquid to gas</a:t>
            </a:r>
            <a:endParaRPr lang="en-US" sz="4800" dirty="0"/>
          </a:p>
        </p:txBody>
      </p:sp>
    </p:spTree>
    <p:extLst>
      <p:ext uri="{BB962C8B-B14F-4D97-AF65-F5344CB8AC3E}">
        <p14:creationId xmlns:p14="http://schemas.microsoft.com/office/powerpoint/2010/main" val="182951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001"/>
            <a:ext cx="11081716" cy="2230432"/>
          </a:xfrm>
        </p:spPr>
        <p:txBody>
          <a:bodyPr>
            <a:noAutofit/>
          </a:bodyPr>
          <a:lstStyle/>
          <a:p>
            <a:pPr algn="ctr"/>
            <a:r>
              <a:rPr lang="en-US" sz="4800" b="1" dirty="0">
                <a:solidFill>
                  <a:srgbClr val="FF0000"/>
                </a:solidFill>
              </a:rPr>
              <a:t>#</a:t>
            </a:r>
            <a:r>
              <a:rPr lang="en-US" sz="4800" b="1" dirty="0" smtClean="0">
                <a:solidFill>
                  <a:srgbClr val="FF0000"/>
                </a:solidFill>
              </a:rPr>
              <a:t>12 </a:t>
            </a:r>
            <a:r>
              <a:rPr lang="en-US" sz="4800" b="1" dirty="0"/>
              <a:t>- </a:t>
            </a:r>
            <a:r>
              <a:rPr lang="en-US" sz="4800" dirty="0" smtClean="0"/>
              <a:t>Draw </a:t>
            </a:r>
            <a:r>
              <a:rPr lang="en-US" sz="4800" dirty="0"/>
              <a:t>a Diagram for Rutherford's Experiment and Explain what it proved about the atomic model.</a:t>
            </a:r>
            <a:endParaRPr lang="en-US" dirty="0"/>
          </a:p>
        </p:txBody>
      </p:sp>
      <p:pic>
        <p:nvPicPr>
          <p:cNvPr id="4" name="Picture 2" descr="http://www.nisd.net/marshall/Departments/Sciencedept/Atomic%20Theory/Images/GoldFoilExpt.gif"/>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425700" y="2357432"/>
            <a:ext cx="6121400" cy="419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585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2340735"/>
          </a:xfrm>
        </p:spPr>
        <p:txBody>
          <a:bodyPr>
            <a:noAutofit/>
          </a:bodyPr>
          <a:lstStyle/>
          <a:p>
            <a:pPr algn="ctr"/>
            <a:r>
              <a:rPr lang="en-US" sz="6000" b="1" dirty="0">
                <a:solidFill>
                  <a:srgbClr val="FF0000"/>
                </a:solidFill>
              </a:rPr>
              <a:t>#</a:t>
            </a:r>
            <a:r>
              <a:rPr lang="en-US" sz="6000" b="1" dirty="0" smtClean="0">
                <a:solidFill>
                  <a:srgbClr val="FF0000"/>
                </a:solidFill>
              </a:rPr>
              <a:t>13</a:t>
            </a:r>
            <a:r>
              <a:rPr lang="en-US" sz="6000" b="1" dirty="0" smtClean="0"/>
              <a:t> </a:t>
            </a:r>
            <a:r>
              <a:rPr lang="en-US" sz="6000" b="1" dirty="0"/>
              <a:t>- </a:t>
            </a:r>
            <a:r>
              <a:rPr lang="en-US" sz="6000" dirty="0" smtClean="0"/>
              <a:t>What </a:t>
            </a:r>
            <a:r>
              <a:rPr lang="en-US" sz="6000" dirty="0"/>
              <a:t>does </a:t>
            </a:r>
            <a:r>
              <a:rPr lang="en-US" sz="6000" dirty="0" smtClean="0"/>
              <a:t>Hund’s Rule say about electron orbitals?</a:t>
            </a:r>
            <a:endParaRPr lang="en-US" sz="6600" dirty="0"/>
          </a:p>
        </p:txBody>
      </p:sp>
      <p:sp>
        <p:nvSpPr>
          <p:cNvPr id="3" name="Content Placeholder 2"/>
          <p:cNvSpPr>
            <a:spLocks noGrp="1"/>
          </p:cNvSpPr>
          <p:nvPr>
            <p:ph sz="quarter" idx="13"/>
          </p:nvPr>
        </p:nvSpPr>
        <p:spPr>
          <a:xfrm>
            <a:off x="685801" y="3413815"/>
            <a:ext cx="10394707" cy="2758385"/>
          </a:xfrm>
        </p:spPr>
        <p:txBody>
          <a:bodyPr>
            <a:normAutofit/>
          </a:bodyPr>
          <a:lstStyle/>
          <a:p>
            <a:pPr marL="0" indent="0">
              <a:buNone/>
            </a:pPr>
            <a:r>
              <a:rPr lang="en-US" sz="4000" dirty="0" smtClean="0"/>
              <a:t>Orbitals of the same energy must have one electron in each before any can have two </a:t>
            </a:r>
            <a:r>
              <a:rPr lang="en-US" sz="4000" dirty="0" smtClean="0"/>
              <a:t>(siblings want their own rooms before they have to share!) </a:t>
            </a:r>
            <a:endParaRPr lang="en-US" sz="4800" dirty="0"/>
          </a:p>
        </p:txBody>
      </p:sp>
    </p:spTree>
    <p:extLst>
      <p:ext uri="{BB962C8B-B14F-4D97-AF65-F5344CB8AC3E}">
        <p14:creationId xmlns:p14="http://schemas.microsoft.com/office/powerpoint/2010/main" val="56446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2488474"/>
          </a:xfrm>
        </p:spPr>
        <p:txBody>
          <a:bodyPr>
            <a:noAutofit/>
          </a:bodyPr>
          <a:lstStyle/>
          <a:p>
            <a:pPr algn="ctr"/>
            <a:r>
              <a:rPr lang="en-US" sz="6000" b="1" dirty="0">
                <a:solidFill>
                  <a:srgbClr val="FF0000"/>
                </a:solidFill>
              </a:rPr>
              <a:t>#</a:t>
            </a:r>
            <a:r>
              <a:rPr lang="en-US" sz="6000" b="1" dirty="0" smtClean="0">
                <a:solidFill>
                  <a:srgbClr val="FF0000"/>
                </a:solidFill>
              </a:rPr>
              <a:t>14 </a:t>
            </a:r>
            <a:r>
              <a:rPr lang="en-US" sz="6000" b="1" dirty="0"/>
              <a:t>- </a:t>
            </a:r>
            <a:r>
              <a:rPr lang="en-US" sz="6000" dirty="0" smtClean="0"/>
              <a:t>Name </a:t>
            </a:r>
            <a:r>
              <a:rPr lang="en-US" sz="6000" dirty="0"/>
              <a:t>an element with similar properties to </a:t>
            </a:r>
            <a:r>
              <a:rPr lang="en-US" sz="6000" dirty="0" smtClean="0"/>
              <a:t>Magnesium.</a:t>
            </a:r>
            <a:endParaRPr lang="en-US" sz="6600" dirty="0"/>
          </a:p>
        </p:txBody>
      </p:sp>
      <p:sp>
        <p:nvSpPr>
          <p:cNvPr id="3" name="Content Placeholder 2"/>
          <p:cNvSpPr>
            <a:spLocks noGrp="1"/>
          </p:cNvSpPr>
          <p:nvPr>
            <p:ph sz="quarter" idx="13"/>
          </p:nvPr>
        </p:nvSpPr>
        <p:spPr>
          <a:xfrm>
            <a:off x="685801" y="3413815"/>
            <a:ext cx="10394707" cy="2758385"/>
          </a:xfrm>
        </p:spPr>
        <p:txBody>
          <a:bodyPr>
            <a:normAutofit/>
          </a:bodyPr>
          <a:lstStyle/>
          <a:p>
            <a:pPr marL="0" indent="0">
              <a:buNone/>
            </a:pPr>
            <a:r>
              <a:rPr lang="en-US" sz="4000" dirty="0" smtClean="0"/>
              <a:t>Beryllium, Calcium</a:t>
            </a:r>
            <a:r>
              <a:rPr lang="en-US" sz="4000" dirty="0" smtClean="0"/>
              <a:t>, Strontium</a:t>
            </a:r>
            <a:r>
              <a:rPr lang="en-US" sz="4000" dirty="0" smtClean="0"/>
              <a:t>, Barium,  Radium</a:t>
            </a:r>
            <a:endParaRPr lang="en-US" sz="4000" dirty="0" smtClean="0"/>
          </a:p>
          <a:p>
            <a:pPr marL="0" indent="0">
              <a:buNone/>
            </a:pPr>
            <a:r>
              <a:rPr lang="en-US" sz="4000" dirty="0" smtClean="0"/>
              <a:t>(any alkaline earth metal)</a:t>
            </a:r>
            <a:endParaRPr lang="en-US" sz="4800" dirty="0"/>
          </a:p>
        </p:txBody>
      </p:sp>
    </p:spTree>
    <p:extLst>
      <p:ext uri="{BB962C8B-B14F-4D97-AF65-F5344CB8AC3E}">
        <p14:creationId xmlns:p14="http://schemas.microsoft.com/office/powerpoint/2010/main" val="2372299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10396882" cy="1717766"/>
          </a:xfrm>
        </p:spPr>
        <p:txBody>
          <a:bodyPr>
            <a:noAutofit/>
          </a:bodyPr>
          <a:lstStyle/>
          <a:p>
            <a:pPr algn="ctr"/>
            <a:r>
              <a:rPr lang="en-US" sz="6000" b="1" dirty="0">
                <a:solidFill>
                  <a:srgbClr val="FF0000"/>
                </a:solidFill>
              </a:rPr>
              <a:t>#</a:t>
            </a:r>
            <a:r>
              <a:rPr lang="en-US" sz="6000" b="1" dirty="0" smtClean="0">
                <a:solidFill>
                  <a:srgbClr val="FF0000"/>
                </a:solidFill>
              </a:rPr>
              <a:t>15 </a:t>
            </a:r>
            <a:r>
              <a:rPr lang="en-US" sz="6000" b="1" dirty="0"/>
              <a:t>- </a:t>
            </a:r>
            <a:r>
              <a:rPr lang="en-US" sz="6000" dirty="0" smtClean="0"/>
              <a:t>How </a:t>
            </a:r>
            <a:r>
              <a:rPr lang="en-US" sz="6000" dirty="0"/>
              <a:t>do you calculate mass number?</a:t>
            </a:r>
            <a:endParaRPr lang="en-US" sz="6600" dirty="0"/>
          </a:p>
        </p:txBody>
      </p:sp>
      <p:sp>
        <p:nvSpPr>
          <p:cNvPr id="3" name="Content Placeholder 2"/>
          <p:cNvSpPr>
            <a:spLocks noGrp="1"/>
          </p:cNvSpPr>
          <p:nvPr>
            <p:ph sz="quarter" idx="13"/>
          </p:nvPr>
        </p:nvSpPr>
        <p:spPr>
          <a:xfrm>
            <a:off x="685800" y="2616200"/>
            <a:ext cx="10394707" cy="2758385"/>
          </a:xfrm>
        </p:spPr>
        <p:txBody>
          <a:bodyPr>
            <a:normAutofit/>
          </a:bodyPr>
          <a:lstStyle/>
          <a:p>
            <a:pPr marL="0" indent="0">
              <a:buNone/>
            </a:pPr>
            <a:r>
              <a:rPr lang="en-US" sz="4000" dirty="0"/>
              <a:t>Protons + neutrons = mass number </a:t>
            </a:r>
            <a:endParaRPr lang="en-US" sz="4800" dirty="0"/>
          </a:p>
        </p:txBody>
      </p:sp>
    </p:spTree>
    <p:extLst>
      <p:ext uri="{BB962C8B-B14F-4D97-AF65-F5344CB8AC3E}">
        <p14:creationId xmlns:p14="http://schemas.microsoft.com/office/powerpoint/2010/main" val="254309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43212-3A4F-419B-AA2F-8D9CD21DEB3A}"/>
              </a:ext>
            </a:extLst>
          </p:cNvPr>
          <p:cNvSpPr>
            <a:spLocks noGrp="1"/>
          </p:cNvSpPr>
          <p:nvPr>
            <p:ph type="title"/>
          </p:nvPr>
        </p:nvSpPr>
        <p:spPr/>
        <p:txBody>
          <a:bodyPr>
            <a:normAutofit/>
          </a:bodyPr>
          <a:lstStyle/>
          <a:p>
            <a:r>
              <a:rPr lang="en-US" b="1" dirty="0">
                <a:solidFill>
                  <a:srgbClr val="FF0000"/>
                </a:solidFill>
              </a:rPr>
              <a:t>#</a:t>
            </a:r>
            <a:r>
              <a:rPr lang="en-US" b="1" dirty="0" smtClean="0">
                <a:solidFill>
                  <a:srgbClr val="FF0000"/>
                </a:solidFill>
              </a:rPr>
              <a:t>16 </a:t>
            </a:r>
            <a:r>
              <a:rPr lang="en-US" b="1" dirty="0"/>
              <a:t>- </a:t>
            </a:r>
            <a:r>
              <a:rPr lang="en-US" dirty="0" smtClean="0"/>
              <a:t>How </a:t>
            </a:r>
            <a:r>
              <a:rPr lang="en-US" dirty="0"/>
              <a:t>many valance Electrons do the </a:t>
            </a:r>
            <a:r>
              <a:rPr lang="en-US" dirty="0" smtClean="0"/>
              <a:t>alkali </a:t>
            </a:r>
            <a:r>
              <a:rPr lang="en-US" dirty="0" smtClean="0"/>
              <a:t>metal </a:t>
            </a:r>
            <a:r>
              <a:rPr lang="en-US" dirty="0"/>
              <a:t>elements have?</a:t>
            </a:r>
          </a:p>
        </p:txBody>
      </p:sp>
      <p:sp>
        <p:nvSpPr>
          <p:cNvPr id="3" name="Content Placeholder 2">
            <a:extLst>
              <a:ext uri="{FF2B5EF4-FFF2-40B4-BE49-F238E27FC236}">
                <a16:creationId xmlns:a16="http://schemas.microsoft.com/office/drawing/2014/main" id="{DF73EEAC-F21C-46DF-8B52-D7AB6B97FD06}"/>
              </a:ext>
            </a:extLst>
          </p:cNvPr>
          <p:cNvSpPr>
            <a:spLocks noGrp="1"/>
          </p:cNvSpPr>
          <p:nvPr>
            <p:ph sz="quarter" idx="13"/>
          </p:nvPr>
        </p:nvSpPr>
        <p:spPr/>
        <p:txBody>
          <a:bodyPr>
            <a:normAutofit/>
          </a:bodyPr>
          <a:lstStyle/>
          <a:p>
            <a:pPr marL="0" indent="0">
              <a:buNone/>
            </a:pPr>
            <a:r>
              <a:rPr lang="en-US" sz="4400" dirty="0" smtClean="0"/>
              <a:t>One</a:t>
            </a:r>
            <a:endParaRPr lang="en-US" sz="4400" dirty="0"/>
          </a:p>
        </p:txBody>
      </p:sp>
    </p:spTree>
    <p:extLst>
      <p:ext uri="{BB962C8B-B14F-4D97-AF65-F5344CB8AC3E}">
        <p14:creationId xmlns:p14="http://schemas.microsoft.com/office/powerpoint/2010/main" val="3290267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530" y="1933303"/>
            <a:ext cx="10396882" cy="4075611"/>
          </a:xfrm>
        </p:spPr>
        <p:txBody>
          <a:bodyPr>
            <a:noAutofit/>
          </a:bodyPr>
          <a:lstStyle/>
          <a:p>
            <a:pPr marL="685800" indent="-685800">
              <a:spcBef>
                <a:spcPts val="930"/>
              </a:spcBef>
              <a:defRPr/>
            </a:pPr>
            <a:r>
              <a:rPr lang="en-US" altLang="en-US" sz="3600" b="1" u="sng" dirty="0">
                <a:solidFill>
                  <a:schemeClr val="tx1"/>
                </a:solidFill>
                <a:latin typeface="AngsanaUPC" panose="02020603050405020304" pitchFamily="18" charset="-34"/>
                <a:cs typeface="AngsanaUPC" panose="02020603050405020304" pitchFamily="18" charset="-34"/>
              </a:rPr>
              <a:t>Each team gets 10Xs</a:t>
            </a: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Teams will take a turn answering a review question.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Correct answers get you 2Xs to take from any team (splitting is ok) and a shot at the hoop.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u="sng" dirty="0">
                <a:solidFill>
                  <a:schemeClr val="tx1"/>
                </a:solidFill>
                <a:latin typeface="AngsanaUPC" panose="02020603050405020304" pitchFamily="18" charset="-34"/>
                <a:cs typeface="AngsanaUPC" panose="02020603050405020304" pitchFamily="18" charset="-34"/>
              </a:rPr>
              <a:t>Successful shot from the:</a:t>
            </a:r>
            <a:br>
              <a:rPr lang="en-US" altLang="en-US" sz="3600" b="1" u="sng" dirty="0">
                <a:solidFill>
                  <a:schemeClr val="tx1"/>
                </a:solidFill>
                <a:latin typeface="AngsanaUPC" panose="02020603050405020304" pitchFamily="18" charset="-34"/>
                <a:cs typeface="AngsanaUPC" panose="02020603050405020304" pitchFamily="18" charset="-34"/>
              </a:rPr>
            </a:br>
            <a:r>
              <a:rPr lang="en-US" altLang="en-US" sz="3200" b="1" dirty="0" smtClean="0">
                <a:solidFill>
                  <a:schemeClr val="tx1"/>
                </a:solidFill>
                <a:latin typeface="AngsanaUPC" panose="02020603050405020304" pitchFamily="18" charset="-34"/>
                <a:cs typeface="AngsanaUPC" panose="02020603050405020304" pitchFamily="18" charset="-34"/>
              </a:rPr>
              <a:t>1 point line = +1x (3 total)</a:t>
            </a:r>
            <a:r>
              <a:rPr lang="en-US" altLang="en-US" sz="3600" b="1" u="sng" dirty="0" smtClean="0">
                <a:solidFill>
                  <a:schemeClr val="tx1"/>
                </a:solidFill>
                <a:latin typeface="AngsanaUPC" panose="02020603050405020304" pitchFamily="18" charset="-34"/>
                <a:cs typeface="AngsanaUPC" panose="02020603050405020304" pitchFamily="18" charset="-34"/>
              </a:rPr>
              <a:t/>
            </a:r>
            <a:br>
              <a:rPr lang="en-US" altLang="en-US" sz="3600" b="1" u="sng" dirty="0" smtClean="0">
                <a:solidFill>
                  <a:schemeClr val="tx1"/>
                </a:solidFill>
                <a:latin typeface="AngsanaUPC" panose="02020603050405020304" pitchFamily="18" charset="-34"/>
                <a:cs typeface="AngsanaUPC" panose="02020603050405020304" pitchFamily="18" charset="-34"/>
              </a:rPr>
            </a:br>
            <a:r>
              <a:rPr lang="en-US" altLang="en-US" sz="3200" b="1" dirty="0" smtClean="0">
                <a:solidFill>
                  <a:schemeClr val="tx1"/>
                </a:solidFill>
                <a:latin typeface="AngsanaUPC" panose="02020603050405020304" pitchFamily="18" charset="-34"/>
                <a:cs typeface="AngsanaUPC" panose="02020603050405020304" pitchFamily="18" charset="-34"/>
              </a:rPr>
              <a:t>2 </a:t>
            </a:r>
            <a:r>
              <a:rPr lang="en-US" altLang="en-US" sz="3200" b="1" dirty="0">
                <a:solidFill>
                  <a:schemeClr val="tx1"/>
                </a:solidFill>
                <a:latin typeface="AngsanaUPC" panose="02020603050405020304" pitchFamily="18" charset="-34"/>
                <a:cs typeface="AngsanaUPC" panose="02020603050405020304" pitchFamily="18" charset="-34"/>
              </a:rPr>
              <a:t>point line = +2X (4 total)</a:t>
            </a:r>
            <a:br>
              <a:rPr lang="en-US" altLang="en-US" sz="3200" b="1" dirty="0">
                <a:solidFill>
                  <a:schemeClr val="tx1"/>
                </a:solidFill>
                <a:latin typeface="AngsanaUPC" panose="02020603050405020304" pitchFamily="18" charset="-34"/>
                <a:cs typeface="AngsanaUPC" panose="02020603050405020304" pitchFamily="18" charset="-34"/>
              </a:rPr>
            </a:br>
            <a:r>
              <a:rPr lang="en-US" altLang="en-US" sz="3200" b="1" dirty="0">
                <a:solidFill>
                  <a:schemeClr val="tx1"/>
                </a:solidFill>
                <a:latin typeface="AngsanaUPC" panose="02020603050405020304" pitchFamily="18" charset="-34"/>
                <a:cs typeface="AngsanaUPC" panose="02020603050405020304" pitchFamily="18" charset="-34"/>
              </a:rPr>
              <a:t>3 point line = +3X (5 total</a:t>
            </a:r>
            <a:r>
              <a:rPr lang="en-US" altLang="en-US" sz="3200" b="1" dirty="0" smtClean="0">
                <a:solidFill>
                  <a:schemeClr val="tx1"/>
                </a:solidFill>
                <a:latin typeface="AngsanaUPC" panose="02020603050405020304" pitchFamily="18" charset="-34"/>
                <a:cs typeface="AngsanaUPC" panose="02020603050405020304" pitchFamily="18" charset="-34"/>
              </a:rPr>
              <a:t>)</a:t>
            </a:r>
            <a:endParaRPr lang="en-US" sz="8000" dirty="0"/>
          </a:p>
        </p:txBody>
      </p:sp>
      <p:sp>
        <p:nvSpPr>
          <p:cNvPr id="4" name="Title 1"/>
          <p:cNvSpPr txBox="1">
            <a:spLocks/>
          </p:cNvSpPr>
          <p:nvPr/>
        </p:nvSpPr>
        <p:spPr>
          <a:xfrm>
            <a:off x="595649" y="-154546"/>
            <a:ext cx="10396882" cy="23407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algn="ctr"/>
            <a:r>
              <a:rPr lang="en-US" sz="6000" dirty="0"/>
              <a:t>Grudge Ball Rules</a:t>
            </a:r>
            <a:endParaRPr lang="en-US" sz="6600" dirty="0"/>
          </a:p>
        </p:txBody>
      </p:sp>
    </p:spTree>
    <p:extLst>
      <p:ext uri="{BB962C8B-B14F-4D97-AF65-F5344CB8AC3E}">
        <p14:creationId xmlns:p14="http://schemas.microsoft.com/office/powerpoint/2010/main" val="145295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9D07D-A5B7-4B76-8AFF-95112046CFBE}"/>
              </a:ext>
            </a:extLst>
          </p:cNvPr>
          <p:cNvSpPr>
            <a:spLocks noGrp="1"/>
          </p:cNvSpPr>
          <p:nvPr>
            <p:ph type="title"/>
          </p:nvPr>
        </p:nvSpPr>
        <p:spPr>
          <a:xfrm>
            <a:off x="685801" y="685800"/>
            <a:ext cx="10396882" cy="2128421"/>
          </a:xfrm>
        </p:spPr>
        <p:txBody>
          <a:bodyPr>
            <a:normAutofit fontScale="90000"/>
          </a:bodyPr>
          <a:lstStyle/>
          <a:p>
            <a:r>
              <a:rPr lang="en-US" b="1" dirty="0">
                <a:solidFill>
                  <a:srgbClr val="FF0000"/>
                </a:solidFill>
              </a:rPr>
              <a:t>#</a:t>
            </a:r>
            <a:r>
              <a:rPr lang="en-US" b="1" dirty="0" smtClean="0">
                <a:solidFill>
                  <a:srgbClr val="FF0000"/>
                </a:solidFill>
              </a:rPr>
              <a:t>17 </a:t>
            </a:r>
            <a:r>
              <a:rPr lang="en-US" b="1" dirty="0"/>
              <a:t>- </a:t>
            </a:r>
            <a:r>
              <a:rPr lang="en-US" altLang="en-US" b="1" dirty="0" smtClean="0"/>
              <a:t>Show </a:t>
            </a:r>
            <a:r>
              <a:rPr lang="en-US" altLang="en-US" b="1" dirty="0"/>
              <a:t>the right energy level diagram for carbon and how many unpaired electrons does it have?</a:t>
            </a:r>
            <a:br>
              <a:rPr lang="en-US" altLang="en-US" b="1" dirty="0"/>
            </a:br>
            <a:endParaRPr lang="en-US" dirty="0"/>
          </a:p>
        </p:txBody>
      </p:sp>
      <p:sp>
        <p:nvSpPr>
          <p:cNvPr id="3" name="Content Placeholder 2">
            <a:extLst>
              <a:ext uri="{FF2B5EF4-FFF2-40B4-BE49-F238E27FC236}">
                <a16:creationId xmlns:a16="http://schemas.microsoft.com/office/drawing/2014/main" id="{D95B50DE-E45D-4393-91CD-EEA017F8DDA8}"/>
              </a:ext>
            </a:extLst>
          </p:cNvPr>
          <p:cNvSpPr>
            <a:spLocks noGrp="1"/>
          </p:cNvSpPr>
          <p:nvPr>
            <p:ph sz="quarter" idx="13"/>
          </p:nvPr>
        </p:nvSpPr>
        <p:spPr>
          <a:xfrm>
            <a:off x="685800" y="2814221"/>
            <a:ext cx="10394707" cy="2560364"/>
          </a:xfrm>
        </p:spPr>
        <p:txBody>
          <a:bodyPr/>
          <a:lstStyle/>
          <a:p>
            <a:r>
              <a:rPr lang="en-US" altLang="en-US" sz="3200" b="1" dirty="0"/>
              <a:t>__  __  __</a:t>
            </a:r>
          </a:p>
          <a:p>
            <a:r>
              <a:rPr lang="en-US" altLang="en-US" sz="3200" b="1" dirty="0"/>
              <a:t>__</a:t>
            </a:r>
          </a:p>
          <a:p>
            <a:r>
              <a:rPr lang="en-US" altLang="en-US" sz="3200" b="1" dirty="0"/>
              <a:t>__</a:t>
            </a:r>
          </a:p>
          <a:p>
            <a:pPr marL="0" indent="0">
              <a:buNone/>
            </a:pPr>
            <a:endParaRPr lang="en-US" dirty="0"/>
          </a:p>
        </p:txBody>
      </p:sp>
      <p:cxnSp>
        <p:nvCxnSpPr>
          <p:cNvPr id="5" name="Straight Arrow Connector 4">
            <a:extLst>
              <a:ext uri="{FF2B5EF4-FFF2-40B4-BE49-F238E27FC236}">
                <a16:creationId xmlns:a16="http://schemas.microsoft.com/office/drawing/2014/main" id="{75995980-240A-49A9-B24D-8858AD329572}"/>
              </a:ext>
            </a:extLst>
          </p:cNvPr>
          <p:cNvCxnSpPr>
            <a:cxnSpLocks/>
          </p:cNvCxnSpPr>
          <p:nvPr/>
        </p:nvCxnSpPr>
        <p:spPr>
          <a:xfrm>
            <a:off x="1297620" y="3524536"/>
            <a:ext cx="0" cy="39061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142D6E3-50AA-4BC6-9480-A6B6B09C60CD}"/>
              </a:ext>
            </a:extLst>
          </p:cNvPr>
          <p:cNvCxnSpPr>
            <a:cxnSpLocks/>
          </p:cNvCxnSpPr>
          <p:nvPr/>
        </p:nvCxnSpPr>
        <p:spPr>
          <a:xfrm>
            <a:off x="1297620" y="4145742"/>
            <a:ext cx="0" cy="41281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06D0512-0417-420A-A03B-B750E37D8772}"/>
              </a:ext>
            </a:extLst>
          </p:cNvPr>
          <p:cNvCxnSpPr>
            <a:cxnSpLocks/>
          </p:cNvCxnSpPr>
          <p:nvPr/>
        </p:nvCxnSpPr>
        <p:spPr>
          <a:xfrm flipV="1">
            <a:off x="1146700" y="3524536"/>
            <a:ext cx="0" cy="39061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91AE9B1-7592-4B8D-9B1E-999EC564FFFB}"/>
              </a:ext>
            </a:extLst>
          </p:cNvPr>
          <p:cNvCxnSpPr>
            <a:cxnSpLocks/>
          </p:cNvCxnSpPr>
          <p:nvPr/>
        </p:nvCxnSpPr>
        <p:spPr>
          <a:xfrm flipV="1">
            <a:off x="1146700" y="4167936"/>
            <a:ext cx="0" cy="39061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496790F-E348-4404-BC10-3DD1509FA248}"/>
              </a:ext>
            </a:extLst>
          </p:cNvPr>
          <p:cNvCxnSpPr>
            <a:cxnSpLocks/>
          </p:cNvCxnSpPr>
          <p:nvPr/>
        </p:nvCxnSpPr>
        <p:spPr>
          <a:xfrm flipV="1">
            <a:off x="1754819" y="2877844"/>
            <a:ext cx="0" cy="39061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381F58C-7374-4482-9FD2-95A71206C58E}"/>
              </a:ext>
            </a:extLst>
          </p:cNvPr>
          <p:cNvCxnSpPr>
            <a:cxnSpLocks/>
          </p:cNvCxnSpPr>
          <p:nvPr/>
        </p:nvCxnSpPr>
        <p:spPr>
          <a:xfrm flipV="1">
            <a:off x="1170373" y="2877844"/>
            <a:ext cx="0" cy="39061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384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55" y="549785"/>
            <a:ext cx="10396882" cy="2340735"/>
          </a:xfrm>
        </p:spPr>
        <p:txBody>
          <a:bodyPr>
            <a:noAutofit/>
          </a:bodyPr>
          <a:lstStyle/>
          <a:p>
            <a:pPr algn="ctr"/>
            <a:r>
              <a:rPr lang="en-US" sz="5400" b="1" dirty="0">
                <a:solidFill>
                  <a:srgbClr val="FF0000"/>
                </a:solidFill>
              </a:rPr>
              <a:t>#</a:t>
            </a:r>
            <a:r>
              <a:rPr lang="en-US" sz="5400" b="1" dirty="0" smtClean="0">
                <a:solidFill>
                  <a:srgbClr val="FF0000"/>
                </a:solidFill>
              </a:rPr>
              <a:t>18 </a:t>
            </a:r>
            <a:r>
              <a:rPr lang="en-US" sz="5400" b="1" dirty="0"/>
              <a:t>- </a:t>
            </a:r>
            <a:r>
              <a:rPr lang="en-US" sz="5400" dirty="0" smtClean="0"/>
              <a:t>Compare </a:t>
            </a:r>
            <a:r>
              <a:rPr lang="en-US" sz="5400" dirty="0"/>
              <a:t>and Contrast a chemical and physical change and give an example of each.</a:t>
            </a:r>
            <a:endParaRPr lang="en-US" sz="6000" dirty="0"/>
          </a:p>
        </p:txBody>
      </p:sp>
      <p:sp>
        <p:nvSpPr>
          <p:cNvPr id="3" name="Content Placeholder 2"/>
          <p:cNvSpPr>
            <a:spLocks noGrp="1"/>
          </p:cNvSpPr>
          <p:nvPr>
            <p:ph sz="quarter" idx="13"/>
          </p:nvPr>
        </p:nvSpPr>
        <p:spPr>
          <a:xfrm>
            <a:off x="385355" y="3543663"/>
            <a:ext cx="10394707" cy="2758385"/>
          </a:xfrm>
        </p:spPr>
        <p:txBody>
          <a:bodyPr>
            <a:normAutofit lnSpcReduction="10000"/>
          </a:bodyPr>
          <a:lstStyle/>
          <a:p>
            <a:pPr marL="0" indent="0">
              <a:buNone/>
            </a:pPr>
            <a:r>
              <a:rPr lang="en-US" sz="4000" dirty="0"/>
              <a:t>Physical change is same substance before and after (boiling water), but a chemical change involves the making and breaking of chemical bonds (combustion, rusting, </a:t>
            </a:r>
            <a:r>
              <a:rPr lang="en-US" sz="4000" dirty="0" err="1"/>
              <a:t>etc</a:t>
            </a:r>
            <a:r>
              <a:rPr lang="en-US" sz="4000" dirty="0"/>
              <a:t>)</a:t>
            </a:r>
            <a:endParaRPr lang="en-US" sz="4800" dirty="0"/>
          </a:p>
        </p:txBody>
      </p:sp>
    </p:spTree>
    <p:extLst>
      <p:ext uri="{BB962C8B-B14F-4D97-AF65-F5344CB8AC3E}">
        <p14:creationId xmlns:p14="http://schemas.microsoft.com/office/powerpoint/2010/main" val="97219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859"/>
            <a:ext cx="10806187" cy="2340735"/>
          </a:xfrm>
        </p:spPr>
        <p:txBody>
          <a:bodyPr>
            <a:noAutofit/>
          </a:bodyPr>
          <a:lstStyle/>
          <a:p>
            <a:pPr algn="ctr"/>
            <a:r>
              <a:rPr lang="en-US" sz="5400" b="1" dirty="0">
                <a:solidFill>
                  <a:srgbClr val="FF0000"/>
                </a:solidFill>
              </a:rPr>
              <a:t>#</a:t>
            </a:r>
            <a:r>
              <a:rPr lang="en-US" sz="5400" b="1" dirty="0" smtClean="0">
                <a:solidFill>
                  <a:srgbClr val="FF0000"/>
                </a:solidFill>
              </a:rPr>
              <a:t>19 </a:t>
            </a:r>
            <a:r>
              <a:rPr lang="en-US" sz="5400" b="1" dirty="0"/>
              <a:t>- </a:t>
            </a:r>
            <a:r>
              <a:rPr lang="en-US" sz="5400" dirty="0" smtClean="0"/>
              <a:t>If </a:t>
            </a:r>
            <a:r>
              <a:rPr lang="en-US" sz="5400" dirty="0" smtClean="0"/>
              <a:t>you have 29.5 moles of sodium and 27.0 moles of chlorine gas, how many moles of sodium chloride can you produce? </a:t>
            </a:r>
            <a:endParaRPr lang="en-US" sz="6000" dirty="0"/>
          </a:p>
        </p:txBody>
      </p:sp>
      <p:sp>
        <p:nvSpPr>
          <p:cNvPr id="3" name="Content Placeholder 2"/>
          <p:cNvSpPr>
            <a:spLocks noGrp="1"/>
          </p:cNvSpPr>
          <p:nvPr>
            <p:ph sz="quarter" idx="13"/>
          </p:nvPr>
        </p:nvSpPr>
        <p:spPr>
          <a:xfrm>
            <a:off x="515983" y="3465285"/>
            <a:ext cx="10394707" cy="2758385"/>
          </a:xfrm>
        </p:spPr>
        <p:txBody>
          <a:bodyPr>
            <a:normAutofit fontScale="92500" lnSpcReduction="10000"/>
          </a:bodyPr>
          <a:lstStyle/>
          <a:p>
            <a:pPr marL="0" indent="0">
              <a:buNone/>
            </a:pPr>
            <a:r>
              <a:rPr lang="en-US" sz="4000" dirty="0" smtClean="0"/>
              <a:t>Beware of diatomic molecules!</a:t>
            </a:r>
          </a:p>
          <a:p>
            <a:pPr marL="0" indent="0">
              <a:buNone/>
            </a:pPr>
            <a:r>
              <a:rPr lang="en-US" sz="4000" dirty="0" smtClean="0"/>
              <a:t>2Na + Cl</a:t>
            </a:r>
            <a:r>
              <a:rPr lang="en-US" sz="4000" baseline="-25000" dirty="0" smtClean="0"/>
              <a:t>2</a:t>
            </a:r>
            <a:r>
              <a:rPr lang="en-US" sz="4000" dirty="0" smtClean="0"/>
              <a:t> </a:t>
            </a:r>
            <a:r>
              <a:rPr lang="en-US" sz="4000" dirty="0" smtClean="0">
                <a:sym typeface="Wingdings" panose="05000000000000000000" pitchFamily="2" charset="2"/>
              </a:rPr>
              <a:t> 2NaCl</a:t>
            </a:r>
          </a:p>
          <a:p>
            <a:pPr marL="0" indent="0">
              <a:buNone/>
            </a:pPr>
            <a:r>
              <a:rPr lang="en-US" sz="4000" dirty="0" smtClean="0">
                <a:sym typeface="Wingdings" panose="05000000000000000000" pitchFamily="2" charset="2"/>
              </a:rPr>
              <a:t>Limiting reagent problem!</a:t>
            </a:r>
          </a:p>
          <a:p>
            <a:pPr marL="0" indent="0">
              <a:buNone/>
            </a:pPr>
            <a:r>
              <a:rPr lang="en-US" sz="4000" dirty="0" smtClean="0">
                <a:sym typeface="Wingdings" panose="05000000000000000000" pitchFamily="2" charset="2"/>
              </a:rPr>
              <a:t>Can make 29.5 moles </a:t>
            </a:r>
            <a:r>
              <a:rPr lang="en-US" sz="4000" dirty="0" err="1" smtClean="0">
                <a:sym typeface="Wingdings" panose="05000000000000000000" pitchFamily="2" charset="2"/>
              </a:rPr>
              <a:t>NaCl</a:t>
            </a:r>
            <a:endParaRPr lang="en-US" sz="4800" dirty="0"/>
          </a:p>
        </p:txBody>
      </p:sp>
    </p:spTree>
    <p:extLst>
      <p:ext uri="{BB962C8B-B14F-4D97-AF65-F5344CB8AC3E}">
        <p14:creationId xmlns:p14="http://schemas.microsoft.com/office/powerpoint/2010/main" val="82155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021" y="497533"/>
            <a:ext cx="10396882" cy="2340735"/>
          </a:xfrm>
        </p:spPr>
        <p:txBody>
          <a:bodyPr>
            <a:noAutofit/>
          </a:bodyPr>
          <a:lstStyle/>
          <a:p>
            <a:pPr algn="ctr"/>
            <a:r>
              <a:rPr lang="en-US" sz="4800" b="1" dirty="0" smtClean="0">
                <a:solidFill>
                  <a:srgbClr val="FF0000"/>
                </a:solidFill>
              </a:rPr>
              <a:t>#20 </a:t>
            </a:r>
            <a:r>
              <a:rPr lang="en-US" sz="4800" b="1" dirty="0"/>
              <a:t>- </a:t>
            </a:r>
            <a:r>
              <a:rPr lang="en-US" sz="4800" dirty="0" smtClean="0"/>
              <a:t>Classify </a:t>
            </a:r>
            <a:r>
              <a:rPr lang="en-US" sz="4800" dirty="0"/>
              <a:t>all of the following Substances as Pure (element or compound) or a mixture (homogenous or heterogeneous).</a:t>
            </a:r>
          </a:p>
        </p:txBody>
      </p:sp>
      <p:sp>
        <p:nvSpPr>
          <p:cNvPr id="3" name="Content Placeholder 2"/>
          <p:cNvSpPr>
            <a:spLocks noGrp="1"/>
          </p:cNvSpPr>
          <p:nvPr>
            <p:ph sz="quarter" idx="13"/>
          </p:nvPr>
        </p:nvSpPr>
        <p:spPr>
          <a:xfrm>
            <a:off x="348775" y="3034211"/>
            <a:ext cx="5343687" cy="3198055"/>
          </a:xfrm>
        </p:spPr>
        <p:txBody>
          <a:bodyPr>
            <a:normAutofit fontScale="92500" lnSpcReduction="10000"/>
          </a:bodyPr>
          <a:lstStyle/>
          <a:p>
            <a:pPr marL="0" indent="0">
              <a:buNone/>
            </a:pPr>
            <a:r>
              <a:rPr lang="en-US" sz="4000" dirty="0"/>
              <a:t>Calcium</a:t>
            </a:r>
          </a:p>
          <a:p>
            <a:pPr marL="0" indent="0">
              <a:buNone/>
            </a:pPr>
            <a:r>
              <a:rPr lang="en-US" sz="4000" dirty="0"/>
              <a:t>Cookies and Cream Ice cream</a:t>
            </a:r>
          </a:p>
          <a:p>
            <a:pPr marL="0" indent="0">
              <a:buNone/>
            </a:pPr>
            <a:r>
              <a:rPr lang="en-US" sz="4000" dirty="0"/>
              <a:t>Carbon Dioxide</a:t>
            </a:r>
          </a:p>
          <a:p>
            <a:pPr marL="0" indent="0">
              <a:buNone/>
            </a:pPr>
            <a:r>
              <a:rPr lang="en-US" sz="4000" dirty="0"/>
              <a:t>Tap Water</a:t>
            </a:r>
          </a:p>
        </p:txBody>
      </p:sp>
      <p:sp>
        <p:nvSpPr>
          <p:cNvPr id="4" name="Content Placeholder 2"/>
          <p:cNvSpPr txBox="1">
            <a:spLocks/>
          </p:cNvSpPr>
          <p:nvPr/>
        </p:nvSpPr>
        <p:spPr>
          <a:xfrm>
            <a:off x="5692462" y="3034210"/>
            <a:ext cx="5343687" cy="3198055"/>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n-US" sz="4000" dirty="0"/>
              <a:t>Neon</a:t>
            </a:r>
          </a:p>
          <a:p>
            <a:pPr marL="0" indent="0">
              <a:buFont typeface="Arial" panose="020B0604020202020204" pitchFamily="34" charset="0"/>
              <a:buNone/>
            </a:pPr>
            <a:r>
              <a:rPr lang="en-US" sz="4000" dirty="0"/>
              <a:t>Kool Aid</a:t>
            </a:r>
          </a:p>
          <a:p>
            <a:pPr marL="0" indent="0">
              <a:buFont typeface="Arial" panose="020B0604020202020204" pitchFamily="34" charset="0"/>
              <a:buNone/>
            </a:pPr>
            <a:r>
              <a:rPr lang="en-US" sz="4000" dirty="0"/>
              <a:t>H2O</a:t>
            </a:r>
          </a:p>
          <a:p>
            <a:pPr marL="0" indent="0">
              <a:buFont typeface="Arial" panose="020B0604020202020204" pitchFamily="34" charset="0"/>
              <a:buNone/>
            </a:pPr>
            <a:r>
              <a:rPr lang="en-US" sz="4000" dirty="0"/>
              <a:t>Salad Dressing </a:t>
            </a:r>
          </a:p>
        </p:txBody>
      </p:sp>
    </p:spTree>
    <p:extLst>
      <p:ext uri="{BB962C8B-B14F-4D97-AF65-F5344CB8AC3E}">
        <p14:creationId xmlns:p14="http://schemas.microsoft.com/office/powerpoint/2010/main" val="391638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 calcmode="lin" valueType="num">
                                      <p:cBhvr additive="base">
                                        <p:cTn id="3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 calcmode="lin" valueType="num">
                                      <p:cBhvr additive="base">
                                        <p:cTn id="4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056" y="654288"/>
            <a:ext cx="11487955" cy="2340735"/>
          </a:xfrm>
        </p:spPr>
        <p:txBody>
          <a:bodyPr>
            <a:noAutofit/>
          </a:bodyPr>
          <a:lstStyle/>
          <a:p>
            <a:r>
              <a:rPr lang="en-US" sz="4000" dirty="0"/>
              <a:t>	</a:t>
            </a:r>
            <a:r>
              <a:rPr lang="en-US" sz="3600" u="sng" dirty="0"/>
              <a:t>Pure Substance</a:t>
            </a:r>
            <a:r>
              <a:rPr lang="en-US" sz="3200" dirty="0"/>
              <a:t>				</a:t>
            </a:r>
            <a:r>
              <a:rPr lang="en-US" sz="3200" u="sng" dirty="0"/>
              <a:t>Mixture</a:t>
            </a:r>
            <a:r>
              <a:rPr lang="en-US" sz="3200" dirty="0"/>
              <a:t/>
            </a:r>
            <a:br>
              <a:rPr lang="en-US" sz="3200" dirty="0"/>
            </a:br>
            <a:r>
              <a:rPr lang="en-US" sz="3200" dirty="0" smtClean="0"/>
              <a:t>Element</a:t>
            </a:r>
            <a:r>
              <a:rPr lang="en-US" sz="3200" dirty="0"/>
              <a:t>	</a:t>
            </a:r>
            <a:r>
              <a:rPr lang="en-US" sz="3200" dirty="0" smtClean="0"/>
              <a:t>   Pure </a:t>
            </a:r>
            <a:r>
              <a:rPr lang="en-US" sz="3200" dirty="0"/>
              <a:t>Comp	</a:t>
            </a:r>
            <a:r>
              <a:rPr lang="en-US" sz="3200" dirty="0" smtClean="0"/>
              <a:t>	Homogenous </a:t>
            </a:r>
            <a:r>
              <a:rPr lang="en-US" sz="3200" dirty="0"/>
              <a:t>	Heterogeneous</a:t>
            </a:r>
            <a:r>
              <a:rPr lang="en-US" sz="4000" dirty="0"/>
              <a:t/>
            </a:r>
            <a:br>
              <a:rPr lang="en-US" sz="4000" dirty="0"/>
            </a:br>
            <a:endParaRPr lang="en-US" sz="4000" dirty="0"/>
          </a:p>
        </p:txBody>
      </p:sp>
      <p:sp>
        <p:nvSpPr>
          <p:cNvPr id="3" name="Content Placeholder 2"/>
          <p:cNvSpPr>
            <a:spLocks noGrp="1"/>
          </p:cNvSpPr>
          <p:nvPr>
            <p:ph sz="quarter" idx="13"/>
          </p:nvPr>
        </p:nvSpPr>
        <p:spPr>
          <a:xfrm>
            <a:off x="167056" y="2582087"/>
            <a:ext cx="2355788" cy="3198055"/>
          </a:xfrm>
        </p:spPr>
        <p:txBody>
          <a:bodyPr>
            <a:normAutofit/>
          </a:bodyPr>
          <a:lstStyle/>
          <a:p>
            <a:pPr marL="0" indent="0">
              <a:buNone/>
            </a:pPr>
            <a:r>
              <a:rPr lang="en-US" sz="4000" dirty="0"/>
              <a:t>Calcium</a:t>
            </a:r>
          </a:p>
          <a:p>
            <a:pPr marL="0" indent="0">
              <a:buNone/>
            </a:pPr>
            <a:r>
              <a:rPr lang="en-US" sz="4000" dirty="0"/>
              <a:t>Neon</a:t>
            </a:r>
          </a:p>
        </p:txBody>
      </p:sp>
      <p:sp>
        <p:nvSpPr>
          <p:cNvPr id="4" name="Content Placeholder 2"/>
          <p:cNvSpPr txBox="1">
            <a:spLocks/>
          </p:cNvSpPr>
          <p:nvPr/>
        </p:nvSpPr>
        <p:spPr>
          <a:xfrm>
            <a:off x="8703909" y="2521131"/>
            <a:ext cx="2347267" cy="3842503"/>
          </a:xfrm>
          <a:prstGeom prst="rect">
            <a:avLst/>
          </a:prstGeom>
        </p:spPr>
        <p:txBody>
          <a:bodyPr vert="horz" lIns="91440" tIns="45720" rIns="91440" bIns="45720" rtlCol="0" anchor="ctr">
            <a:normAutofit fontScale="47500" lnSpcReduction="20000"/>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n-US" sz="6400" dirty="0"/>
              <a:t>Salad Dressing</a:t>
            </a:r>
          </a:p>
          <a:p>
            <a:pPr marL="0" indent="0">
              <a:buNone/>
            </a:pPr>
            <a:r>
              <a:rPr lang="en-US" sz="6400" dirty="0"/>
              <a:t>Cookies and Cream Ice cream</a:t>
            </a:r>
          </a:p>
          <a:p>
            <a:pPr marL="0" indent="0">
              <a:buFont typeface="Arial" panose="020B0604020202020204" pitchFamily="34" charset="0"/>
              <a:buNone/>
            </a:pPr>
            <a:r>
              <a:rPr lang="en-US" sz="4000" dirty="0"/>
              <a:t> </a:t>
            </a:r>
          </a:p>
        </p:txBody>
      </p:sp>
      <p:sp>
        <p:nvSpPr>
          <p:cNvPr id="5" name="Content Placeholder 2"/>
          <p:cNvSpPr txBox="1">
            <a:spLocks/>
          </p:cNvSpPr>
          <p:nvPr/>
        </p:nvSpPr>
        <p:spPr>
          <a:xfrm>
            <a:off x="6032067" y="2782950"/>
            <a:ext cx="2175484" cy="3198055"/>
          </a:xfrm>
          <a:prstGeom prst="rect">
            <a:avLst/>
          </a:prstGeom>
        </p:spPr>
        <p:txBody>
          <a:bodyPr vert="horz" lIns="91440" tIns="45720" rIns="91440" bIns="45720" rtlCol="0" anchor="ctr">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n-US" sz="4000" dirty="0"/>
              <a:t>Kool Aid</a:t>
            </a:r>
          </a:p>
          <a:p>
            <a:pPr marL="0" indent="0">
              <a:buNone/>
            </a:pPr>
            <a:r>
              <a:rPr lang="en-US" sz="4000" dirty="0"/>
              <a:t>Tap Water</a:t>
            </a:r>
          </a:p>
          <a:p>
            <a:pPr marL="0" indent="0">
              <a:buFont typeface="Arial" panose="020B0604020202020204" pitchFamily="34" charset="0"/>
              <a:buNone/>
            </a:pPr>
            <a:endParaRPr lang="en-US" sz="4000" dirty="0"/>
          </a:p>
        </p:txBody>
      </p:sp>
      <p:sp>
        <p:nvSpPr>
          <p:cNvPr id="6" name="Content Placeholder 2"/>
          <p:cNvSpPr txBox="1">
            <a:spLocks/>
          </p:cNvSpPr>
          <p:nvPr/>
        </p:nvSpPr>
        <p:spPr>
          <a:xfrm>
            <a:off x="2715235" y="2063524"/>
            <a:ext cx="2355788" cy="3198055"/>
          </a:xfrm>
          <a:prstGeom prst="rect">
            <a:avLst/>
          </a:prstGeom>
        </p:spPr>
        <p:txBody>
          <a:bodyPr vert="horz" lIns="91440" tIns="45720" rIns="91440" bIns="45720" rtlCol="0" anchor="ctr">
            <a:normAutofit fontScale="92500"/>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n-US" sz="4000" dirty="0"/>
              <a:t>H2O</a:t>
            </a:r>
          </a:p>
          <a:p>
            <a:pPr marL="0" indent="0">
              <a:buFont typeface="Arial" panose="020B0604020202020204" pitchFamily="34" charset="0"/>
              <a:buNone/>
            </a:pPr>
            <a:r>
              <a:rPr lang="en-US" sz="4000" dirty="0"/>
              <a:t>Carbon Dioxide</a:t>
            </a:r>
          </a:p>
        </p:txBody>
      </p:sp>
    </p:spTree>
    <p:extLst>
      <p:ext uri="{BB962C8B-B14F-4D97-AF65-F5344CB8AC3E}">
        <p14:creationId xmlns:p14="http://schemas.microsoft.com/office/powerpoint/2010/main" val="1174553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 calcmode="lin" valueType="num">
                                      <p:cBhvr additive="base">
                                        <p:cTn id="3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1" end="1"/>
                                            </p:txEl>
                                          </p:spTgt>
                                        </p:tgtEl>
                                        <p:attrNameLst>
                                          <p:attrName>style.visibility</p:attrName>
                                        </p:attrNameLst>
                                      </p:cBhvr>
                                      <p:to>
                                        <p:strVal val="visible"/>
                                      </p:to>
                                    </p:set>
                                    <p:anim calcmode="lin" valueType="num">
                                      <p:cBhvr additive="base">
                                        <p:cTn id="4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 calcmode="lin" valueType="num">
                                      <p:cBhvr additive="base">
                                        <p:cTn id="4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
                                            <p:txEl>
                                              <p:pRg st="0" end="0"/>
                                            </p:txEl>
                                          </p:spTgt>
                                        </p:tgtEl>
                                        <p:attrNameLst>
                                          <p:attrName>style.visibility</p:attrName>
                                        </p:attrNameLst>
                                      </p:cBhvr>
                                      <p:to>
                                        <p:strVal val="visible"/>
                                      </p:to>
                                    </p:set>
                                    <p:anim calcmode="lin" valueType="num">
                                      <p:cBhvr additive="base">
                                        <p:cTn id="5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1EEB2-8A63-472B-B744-2568AF68D4C8}"/>
              </a:ext>
            </a:extLst>
          </p:cNvPr>
          <p:cNvSpPr>
            <a:spLocks noGrp="1"/>
          </p:cNvSpPr>
          <p:nvPr>
            <p:ph type="title"/>
          </p:nvPr>
        </p:nvSpPr>
        <p:spPr>
          <a:xfrm>
            <a:off x="555172" y="1365526"/>
            <a:ext cx="10396882" cy="1933113"/>
          </a:xfrm>
        </p:spPr>
        <p:txBody>
          <a:bodyPr>
            <a:normAutofit fontScale="90000"/>
          </a:bodyPr>
          <a:lstStyle/>
          <a:p>
            <a:r>
              <a:rPr lang="en-US" b="1" dirty="0" smtClean="0">
                <a:solidFill>
                  <a:srgbClr val="FF0000"/>
                </a:solidFill>
              </a:rPr>
              <a:t>#21</a:t>
            </a:r>
            <a:r>
              <a:rPr lang="en-US" b="1" dirty="0" smtClean="0"/>
              <a:t> </a:t>
            </a:r>
            <a:r>
              <a:rPr lang="en-US" b="1" dirty="0"/>
              <a:t>- </a:t>
            </a:r>
            <a:r>
              <a:rPr lang="en-US" altLang="en-US" b="1" dirty="0" smtClean="0"/>
              <a:t>What </a:t>
            </a:r>
            <a:r>
              <a:rPr lang="en-US" altLang="en-US" b="1" dirty="0" smtClean="0"/>
              <a:t>is an alpha particle? Provide the symbol, mass, charge, and an example of an element undergoing an alpha decay.</a:t>
            </a: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F182F3AE-E6E3-4298-9D00-D242DB350473}"/>
              </a:ext>
            </a:extLst>
          </p:cNvPr>
          <p:cNvSpPr>
            <a:spLocks noGrp="1"/>
          </p:cNvSpPr>
          <p:nvPr>
            <p:ph sz="quarter" idx="13"/>
          </p:nvPr>
        </p:nvSpPr>
        <p:spPr>
          <a:xfrm>
            <a:off x="685801" y="3298639"/>
            <a:ext cx="10394707" cy="3311189"/>
          </a:xfrm>
        </p:spPr>
        <p:txBody>
          <a:bodyPr>
            <a:normAutofit lnSpcReduction="10000"/>
          </a:bodyPr>
          <a:lstStyle/>
          <a:p>
            <a:pPr marL="0" indent="0">
              <a:buNone/>
            </a:pPr>
            <a:r>
              <a:rPr lang="en-US" sz="4800" dirty="0" smtClean="0"/>
              <a:t>He</a:t>
            </a:r>
          </a:p>
          <a:p>
            <a:pPr marL="0" indent="0">
              <a:buNone/>
            </a:pPr>
            <a:r>
              <a:rPr lang="en-US" sz="4800" dirty="0" smtClean="0"/>
              <a:t>Mass: 4 </a:t>
            </a:r>
            <a:r>
              <a:rPr lang="en-US" sz="4800" dirty="0" err="1" smtClean="0"/>
              <a:t>amu</a:t>
            </a:r>
            <a:endParaRPr lang="en-US" sz="4800" dirty="0" smtClean="0"/>
          </a:p>
          <a:p>
            <a:pPr marL="0" indent="0">
              <a:buNone/>
            </a:pPr>
            <a:r>
              <a:rPr lang="en-US" sz="4800" dirty="0" smtClean="0"/>
              <a:t>Charge: 2+</a:t>
            </a:r>
          </a:p>
          <a:p>
            <a:pPr marL="0" indent="0">
              <a:buNone/>
            </a:pPr>
            <a:r>
              <a:rPr lang="en-US" sz="4800" dirty="0" smtClean="0"/>
              <a:t>Example:     U </a:t>
            </a:r>
            <a:r>
              <a:rPr lang="en-US" sz="4800" dirty="0" smtClean="0">
                <a:sym typeface="Wingdings" panose="05000000000000000000" pitchFamily="2" charset="2"/>
              </a:rPr>
              <a:t>   </a:t>
            </a:r>
            <a:r>
              <a:rPr lang="en-US" sz="4800" dirty="0" smtClean="0"/>
              <a:t>He +      </a:t>
            </a:r>
            <a:r>
              <a:rPr lang="en-US" sz="4800" dirty="0" err="1" smtClean="0"/>
              <a:t>Th</a:t>
            </a:r>
            <a:endParaRPr lang="en-US" sz="4800" dirty="0"/>
          </a:p>
          <a:p>
            <a:pPr marL="0" indent="0">
              <a:buNone/>
            </a:pPr>
            <a:endParaRPr lang="en-US" sz="4800" dirty="0" smtClean="0"/>
          </a:p>
        </p:txBody>
      </p:sp>
      <p:sp>
        <p:nvSpPr>
          <p:cNvPr id="4" name="TextBox 3"/>
          <p:cNvSpPr txBox="1"/>
          <p:nvPr/>
        </p:nvSpPr>
        <p:spPr>
          <a:xfrm>
            <a:off x="398418" y="3113973"/>
            <a:ext cx="287383" cy="523220"/>
          </a:xfrm>
          <a:prstGeom prst="rect">
            <a:avLst/>
          </a:prstGeom>
          <a:noFill/>
        </p:spPr>
        <p:txBody>
          <a:bodyPr wrap="square" rtlCol="0">
            <a:spAutoFit/>
          </a:bodyPr>
          <a:lstStyle/>
          <a:p>
            <a:r>
              <a:rPr lang="en-US" sz="2800" dirty="0" smtClean="0"/>
              <a:t>4</a:t>
            </a:r>
            <a:endParaRPr lang="en-US" sz="2800" dirty="0"/>
          </a:p>
        </p:txBody>
      </p:sp>
      <p:sp>
        <p:nvSpPr>
          <p:cNvPr id="5" name="TextBox 4"/>
          <p:cNvSpPr txBox="1"/>
          <p:nvPr/>
        </p:nvSpPr>
        <p:spPr>
          <a:xfrm>
            <a:off x="377738" y="3560249"/>
            <a:ext cx="287383" cy="523220"/>
          </a:xfrm>
          <a:prstGeom prst="rect">
            <a:avLst/>
          </a:prstGeom>
          <a:noFill/>
        </p:spPr>
        <p:txBody>
          <a:bodyPr wrap="square" rtlCol="0">
            <a:spAutoFit/>
          </a:bodyPr>
          <a:lstStyle/>
          <a:p>
            <a:r>
              <a:rPr lang="en-US" sz="2800" dirty="0"/>
              <a:t>2</a:t>
            </a:r>
          </a:p>
        </p:txBody>
      </p:sp>
      <p:sp>
        <p:nvSpPr>
          <p:cNvPr id="6" name="TextBox 5"/>
          <p:cNvSpPr txBox="1"/>
          <p:nvPr/>
        </p:nvSpPr>
        <p:spPr>
          <a:xfrm>
            <a:off x="3540034" y="5601860"/>
            <a:ext cx="953590" cy="523220"/>
          </a:xfrm>
          <a:prstGeom prst="rect">
            <a:avLst/>
          </a:prstGeom>
          <a:noFill/>
        </p:spPr>
        <p:txBody>
          <a:bodyPr wrap="square" rtlCol="0">
            <a:spAutoFit/>
          </a:bodyPr>
          <a:lstStyle/>
          <a:p>
            <a:r>
              <a:rPr lang="en-US" sz="2800" dirty="0" smtClean="0"/>
              <a:t>238</a:t>
            </a:r>
            <a:endParaRPr lang="en-US" sz="2800" dirty="0"/>
          </a:p>
        </p:txBody>
      </p:sp>
      <p:sp>
        <p:nvSpPr>
          <p:cNvPr id="7" name="TextBox 6"/>
          <p:cNvSpPr txBox="1"/>
          <p:nvPr/>
        </p:nvSpPr>
        <p:spPr>
          <a:xfrm>
            <a:off x="3831226" y="6125080"/>
            <a:ext cx="776155" cy="523220"/>
          </a:xfrm>
          <a:prstGeom prst="rect">
            <a:avLst/>
          </a:prstGeom>
          <a:noFill/>
        </p:spPr>
        <p:txBody>
          <a:bodyPr wrap="square" rtlCol="0">
            <a:spAutoFit/>
          </a:bodyPr>
          <a:lstStyle/>
          <a:p>
            <a:r>
              <a:rPr lang="en-US" sz="2800" dirty="0" smtClean="0"/>
              <a:t>92</a:t>
            </a:r>
            <a:endParaRPr lang="en-US" sz="2800" dirty="0"/>
          </a:p>
        </p:txBody>
      </p:sp>
      <p:sp>
        <p:nvSpPr>
          <p:cNvPr id="8" name="TextBox 7"/>
          <p:cNvSpPr txBox="1"/>
          <p:nvPr/>
        </p:nvSpPr>
        <p:spPr>
          <a:xfrm>
            <a:off x="7509883" y="5601860"/>
            <a:ext cx="953590" cy="523220"/>
          </a:xfrm>
          <a:prstGeom prst="rect">
            <a:avLst/>
          </a:prstGeom>
          <a:noFill/>
        </p:spPr>
        <p:txBody>
          <a:bodyPr wrap="square" rtlCol="0">
            <a:spAutoFit/>
          </a:bodyPr>
          <a:lstStyle/>
          <a:p>
            <a:r>
              <a:rPr lang="en-US" sz="2800" dirty="0" smtClean="0"/>
              <a:t>234</a:t>
            </a:r>
            <a:endParaRPr lang="en-US" sz="2800" dirty="0"/>
          </a:p>
        </p:txBody>
      </p:sp>
      <p:sp>
        <p:nvSpPr>
          <p:cNvPr id="9" name="TextBox 8"/>
          <p:cNvSpPr txBox="1"/>
          <p:nvPr/>
        </p:nvSpPr>
        <p:spPr>
          <a:xfrm>
            <a:off x="7801075" y="6125080"/>
            <a:ext cx="776155" cy="523220"/>
          </a:xfrm>
          <a:prstGeom prst="rect">
            <a:avLst/>
          </a:prstGeom>
          <a:noFill/>
        </p:spPr>
        <p:txBody>
          <a:bodyPr wrap="square" rtlCol="0">
            <a:spAutoFit/>
          </a:bodyPr>
          <a:lstStyle/>
          <a:p>
            <a:r>
              <a:rPr lang="en-US" sz="2800" dirty="0" smtClean="0"/>
              <a:t>90</a:t>
            </a:r>
            <a:endParaRPr lang="en-US" sz="2800" dirty="0"/>
          </a:p>
        </p:txBody>
      </p:sp>
      <p:sp>
        <p:nvSpPr>
          <p:cNvPr id="10" name="TextBox 9"/>
          <p:cNvSpPr txBox="1"/>
          <p:nvPr/>
        </p:nvSpPr>
        <p:spPr>
          <a:xfrm>
            <a:off x="5714172" y="5621096"/>
            <a:ext cx="287383" cy="523220"/>
          </a:xfrm>
          <a:prstGeom prst="rect">
            <a:avLst/>
          </a:prstGeom>
          <a:noFill/>
        </p:spPr>
        <p:txBody>
          <a:bodyPr wrap="square" rtlCol="0">
            <a:spAutoFit/>
          </a:bodyPr>
          <a:lstStyle/>
          <a:p>
            <a:r>
              <a:rPr lang="en-US" sz="2800" dirty="0" smtClean="0"/>
              <a:t>4</a:t>
            </a:r>
            <a:endParaRPr lang="en-US" sz="2800" dirty="0"/>
          </a:p>
        </p:txBody>
      </p:sp>
      <p:sp>
        <p:nvSpPr>
          <p:cNvPr id="11" name="TextBox 10"/>
          <p:cNvSpPr txBox="1"/>
          <p:nvPr/>
        </p:nvSpPr>
        <p:spPr>
          <a:xfrm>
            <a:off x="5693492" y="6067372"/>
            <a:ext cx="287383" cy="523220"/>
          </a:xfrm>
          <a:prstGeom prst="rect">
            <a:avLst/>
          </a:prstGeom>
          <a:noFill/>
        </p:spPr>
        <p:txBody>
          <a:bodyPr wrap="square" rtlCol="0">
            <a:spAutoFit/>
          </a:bodyPr>
          <a:lstStyle/>
          <a:p>
            <a:r>
              <a:rPr lang="en-US" sz="2800" dirty="0"/>
              <a:t>2</a:t>
            </a:r>
          </a:p>
        </p:txBody>
      </p:sp>
    </p:spTree>
    <p:extLst>
      <p:ext uri="{BB962C8B-B14F-4D97-AF65-F5344CB8AC3E}">
        <p14:creationId xmlns:p14="http://schemas.microsoft.com/office/powerpoint/2010/main" val="4018214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1EEB2-8A63-472B-B744-2568AF68D4C8}"/>
              </a:ext>
            </a:extLst>
          </p:cNvPr>
          <p:cNvSpPr>
            <a:spLocks noGrp="1"/>
          </p:cNvSpPr>
          <p:nvPr>
            <p:ph type="title"/>
          </p:nvPr>
        </p:nvSpPr>
        <p:spPr>
          <a:xfrm>
            <a:off x="685801" y="685800"/>
            <a:ext cx="10396882" cy="1933113"/>
          </a:xfrm>
        </p:spPr>
        <p:txBody>
          <a:bodyPr>
            <a:normAutofit/>
          </a:bodyPr>
          <a:lstStyle/>
          <a:p>
            <a:r>
              <a:rPr lang="en-US" b="1" dirty="0" smtClean="0">
                <a:solidFill>
                  <a:srgbClr val="FF0000"/>
                </a:solidFill>
              </a:rPr>
              <a:t>#22</a:t>
            </a:r>
            <a:r>
              <a:rPr lang="en-US" b="1" dirty="0" smtClean="0"/>
              <a:t> </a:t>
            </a:r>
            <a:r>
              <a:rPr lang="en-US" b="1" dirty="0"/>
              <a:t>- </a:t>
            </a:r>
            <a:r>
              <a:rPr lang="en-US" altLang="en-US" b="1" dirty="0" smtClean="0"/>
              <a:t>How </a:t>
            </a:r>
            <a:r>
              <a:rPr lang="en-US" altLang="en-US" b="1" dirty="0"/>
              <a:t>many orbitals in the </a:t>
            </a:r>
            <a:r>
              <a:rPr lang="en-US" altLang="en-US" b="1" dirty="0" err="1"/>
              <a:t>s,p,d,f</a:t>
            </a:r>
            <a:r>
              <a:rPr lang="en-US" altLang="en-US" b="1" dirty="0"/>
              <a:t> shapes?</a:t>
            </a:r>
            <a:br>
              <a:rPr lang="en-US" altLang="en-US" b="1" dirty="0"/>
            </a:br>
            <a:endParaRPr lang="en-US" dirty="0"/>
          </a:p>
        </p:txBody>
      </p:sp>
      <p:sp>
        <p:nvSpPr>
          <p:cNvPr id="3" name="Content Placeholder 2">
            <a:extLst>
              <a:ext uri="{FF2B5EF4-FFF2-40B4-BE49-F238E27FC236}">
                <a16:creationId xmlns:a16="http://schemas.microsoft.com/office/drawing/2014/main" id="{F182F3AE-E6E3-4298-9D00-D242DB350473}"/>
              </a:ext>
            </a:extLst>
          </p:cNvPr>
          <p:cNvSpPr>
            <a:spLocks noGrp="1"/>
          </p:cNvSpPr>
          <p:nvPr>
            <p:ph sz="quarter" idx="13"/>
          </p:nvPr>
        </p:nvSpPr>
        <p:spPr/>
        <p:txBody>
          <a:bodyPr/>
          <a:lstStyle/>
          <a:p>
            <a:pPr marL="0" indent="0">
              <a:buNone/>
            </a:pPr>
            <a:r>
              <a:rPr lang="en-US" altLang="en-US" sz="4000" b="1" dirty="0"/>
              <a:t>1,	3,	5,	7</a:t>
            </a:r>
          </a:p>
          <a:p>
            <a:endParaRPr lang="en-US" dirty="0"/>
          </a:p>
        </p:txBody>
      </p:sp>
    </p:spTree>
    <p:extLst>
      <p:ext uri="{BB962C8B-B14F-4D97-AF65-F5344CB8AC3E}">
        <p14:creationId xmlns:p14="http://schemas.microsoft.com/office/powerpoint/2010/main" val="7782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1E36B-2F61-4612-96FD-C17DBC7C2DA6}"/>
              </a:ext>
            </a:extLst>
          </p:cNvPr>
          <p:cNvSpPr>
            <a:spLocks noGrp="1"/>
          </p:cNvSpPr>
          <p:nvPr>
            <p:ph type="title"/>
          </p:nvPr>
        </p:nvSpPr>
        <p:spPr>
          <a:xfrm>
            <a:off x="685801" y="685800"/>
            <a:ext cx="10396882" cy="2217198"/>
          </a:xfrm>
        </p:spPr>
        <p:txBody>
          <a:bodyPr>
            <a:normAutofit fontScale="90000"/>
          </a:bodyPr>
          <a:lstStyle/>
          <a:p>
            <a:r>
              <a:rPr lang="en-US" b="1" dirty="0" smtClean="0">
                <a:solidFill>
                  <a:srgbClr val="FF0000"/>
                </a:solidFill>
              </a:rPr>
              <a:t>#23</a:t>
            </a:r>
            <a:r>
              <a:rPr lang="en-US" b="1" dirty="0" smtClean="0"/>
              <a:t> </a:t>
            </a:r>
            <a:r>
              <a:rPr lang="en-US" b="1" dirty="0"/>
              <a:t>- </a:t>
            </a:r>
            <a:r>
              <a:rPr lang="en-US" altLang="en-US" b="1" dirty="0" smtClean="0"/>
              <a:t>How </a:t>
            </a:r>
            <a:r>
              <a:rPr lang="en-US" altLang="en-US" b="1" dirty="0"/>
              <a:t>many valence electrons do the </a:t>
            </a:r>
            <a:r>
              <a:rPr lang="en-US" altLang="en-US" b="1" dirty="0" smtClean="0"/>
              <a:t>halogens have </a:t>
            </a:r>
            <a:r>
              <a:rPr lang="en-US" altLang="en-US" b="1" dirty="0"/>
              <a:t>and what is the charge of their ions?</a:t>
            </a:r>
            <a:br>
              <a:rPr lang="en-US" altLang="en-US" b="1" dirty="0"/>
            </a:br>
            <a:endParaRPr lang="en-US" dirty="0"/>
          </a:p>
        </p:txBody>
      </p:sp>
      <p:sp>
        <p:nvSpPr>
          <p:cNvPr id="3" name="Content Placeholder 2">
            <a:extLst>
              <a:ext uri="{FF2B5EF4-FFF2-40B4-BE49-F238E27FC236}">
                <a16:creationId xmlns:a16="http://schemas.microsoft.com/office/drawing/2014/main" id="{7AC8D4AC-B595-4CDD-A6D2-BCA9825EB666}"/>
              </a:ext>
            </a:extLst>
          </p:cNvPr>
          <p:cNvSpPr>
            <a:spLocks noGrp="1"/>
          </p:cNvSpPr>
          <p:nvPr>
            <p:ph sz="quarter" idx="13"/>
          </p:nvPr>
        </p:nvSpPr>
        <p:spPr>
          <a:xfrm>
            <a:off x="685800" y="2902998"/>
            <a:ext cx="10394707" cy="2471587"/>
          </a:xfrm>
        </p:spPr>
        <p:txBody>
          <a:bodyPr/>
          <a:lstStyle/>
          <a:p>
            <a:pPr marL="0" indent="0">
              <a:buNone/>
            </a:pPr>
            <a:r>
              <a:rPr lang="en-US" altLang="en-US" sz="4400" b="1" dirty="0"/>
              <a:t>7</a:t>
            </a:r>
            <a:r>
              <a:rPr lang="en-US" altLang="en-US" sz="4400" b="1" dirty="0" smtClean="0"/>
              <a:t>, 1-</a:t>
            </a:r>
            <a:endParaRPr lang="en-US" altLang="en-US" sz="4400" b="1" dirty="0"/>
          </a:p>
          <a:p>
            <a:endParaRPr lang="en-US" dirty="0"/>
          </a:p>
        </p:txBody>
      </p:sp>
    </p:spTree>
    <p:extLst>
      <p:ext uri="{BB962C8B-B14F-4D97-AF65-F5344CB8AC3E}">
        <p14:creationId xmlns:p14="http://schemas.microsoft.com/office/powerpoint/2010/main" val="385646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#24 </a:t>
            </a:r>
            <a:r>
              <a:rPr lang="en-US" sz="6000" b="1" dirty="0"/>
              <a:t>- </a:t>
            </a:r>
            <a:r>
              <a:rPr lang="en-US" sz="6000" dirty="0" smtClean="0"/>
              <a:t>What </a:t>
            </a:r>
            <a:r>
              <a:rPr lang="en-US" sz="6000" dirty="0"/>
              <a:t>radioactive emission changes a proton into a neutron?</a:t>
            </a:r>
            <a:endParaRPr lang="en-US" sz="6600" dirty="0"/>
          </a:p>
        </p:txBody>
      </p:sp>
      <p:sp>
        <p:nvSpPr>
          <p:cNvPr id="3" name="Content Placeholder 2"/>
          <p:cNvSpPr>
            <a:spLocks noGrp="1"/>
          </p:cNvSpPr>
          <p:nvPr>
            <p:ph sz="quarter" idx="13"/>
          </p:nvPr>
        </p:nvSpPr>
        <p:spPr>
          <a:xfrm>
            <a:off x="685800" y="2616200"/>
            <a:ext cx="10394707" cy="2758385"/>
          </a:xfrm>
        </p:spPr>
        <p:txBody>
          <a:bodyPr>
            <a:normAutofit/>
          </a:bodyPr>
          <a:lstStyle/>
          <a:p>
            <a:pPr marL="0" indent="0">
              <a:buNone/>
            </a:pPr>
            <a:r>
              <a:rPr lang="en-US" sz="4000" dirty="0"/>
              <a:t>Positron</a:t>
            </a:r>
            <a:endParaRPr lang="en-US" sz="4800" dirty="0"/>
          </a:p>
        </p:txBody>
      </p:sp>
    </p:spTree>
    <p:extLst>
      <p:ext uri="{BB962C8B-B14F-4D97-AF65-F5344CB8AC3E}">
        <p14:creationId xmlns:p14="http://schemas.microsoft.com/office/powerpoint/2010/main" val="405542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745" y="641225"/>
            <a:ext cx="10396882" cy="2340735"/>
          </a:xfrm>
        </p:spPr>
        <p:txBody>
          <a:bodyPr>
            <a:noAutofit/>
          </a:bodyPr>
          <a:lstStyle/>
          <a:p>
            <a:pPr algn="ctr"/>
            <a:r>
              <a:rPr lang="en-US" sz="4800" b="1" dirty="0" smtClean="0">
                <a:solidFill>
                  <a:srgbClr val="FF0000"/>
                </a:solidFill>
              </a:rPr>
              <a:t>#25</a:t>
            </a:r>
            <a:r>
              <a:rPr lang="en-US" sz="4800" b="1" dirty="0" smtClean="0"/>
              <a:t> </a:t>
            </a:r>
            <a:r>
              <a:rPr lang="en-US" sz="4800" b="1" dirty="0"/>
              <a:t>- </a:t>
            </a:r>
            <a:r>
              <a:rPr lang="en-US" sz="4800" dirty="0" smtClean="0"/>
              <a:t>The </a:t>
            </a:r>
            <a:r>
              <a:rPr lang="en-US" sz="4800" dirty="0"/>
              <a:t>half-life of thorium-227 is 18.72 days How many days are required for three-fourths of a given amount to decay?</a:t>
            </a:r>
            <a:endParaRPr lang="en-US" dirty="0"/>
          </a:p>
        </p:txBody>
      </p:sp>
      <p:sp>
        <p:nvSpPr>
          <p:cNvPr id="3" name="Content Placeholder 2"/>
          <p:cNvSpPr>
            <a:spLocks noGrp="1"/>
          </p:cNvSpPr>
          <p:nvPr>
            <p:ph sz="quarter" idx="13"/>
          </p:nvPr>
        </p:nvSpPr>
        <p:spPr>
          <a:xfrm>
            <a:off x="502920" y="3204029"/>
            <a:ext cx="10394707" cy="2758385"/>
          </a:xfrm>
        </p:spPr>
        <p:txBody>
          <a:bodyPr>
            <a:normAutofit/>
          </a:bodyPr>
          <a:lstStyle/>
          <a:p>
            <a:pPr marL="0" indent="0">
              <a:buNone/>
            </a:pPr>
            <a:r>
              <a:rPr lang="en-US" sz="4000" dirty="0"/>
              <a:t>37.44 days</a:t>
            </a:r>
            <a:endParaRPr lang="en-US" sz="4800" dirty="0"/>
          </a:p>
        </p:txBody>
      </p:sp>
    </p:spTree>
    <p:extLst>
      <p:ext uri="{BB962C8B-B14F-4D97-AF65-F5344CB8AC3E}">
        <p14:creationId xmlns:p14="http://schemas.microsoft.com/office/powerpoint/2010/main" val="416309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86189"/>
            <a:ext cx="10396882" cy="3661463"/>
          </a:xfrm>
        </p:spPr>
        <p:txBody>
          <a:bodyPr>
            <a:noAutofit/>
          </a:bodyPr>
          <a:lstStyle/>
          <a:p>
            <a:pPr marL="685800" indent="-685800">
              <a:spcBef>
                <a:spcPts val="930"/>
              </a:spcBef>
              <a:defRPr/>
            </a:pPr>
            <a:r>
              <a:rPr lang="en-US" altLang="en-US" sz="3200" b="1" dirty="0">
                <a:solidFill>
                  <a:schemeClr val="tx1"/>
                </a:solidFill>
                <a:latin typeface="AngsanaUPC" panose="02020603050405020304" pitchFamily="18" charset="-34"/>
                <a:cs typeface="AngsanaUPC" panose="02020603050405020304" pitchFamily="18" charset="-34"/>
              </a:rPr>
              <a:t/>
            </a:r>
            <a:br>
              <a:rPr lang="en-US" altLang="en-US" sz="32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Most </a:t>
            </a:r>
            <a:r>
              <a:rPr lang="en-US" altLang="en-US" sz="3600" b="1" dirty="0" err="1">
                <a:solidFill>
                  <a:schemeClr val="tx1"/>
                </a:solidFill>
                <a:latin typeface="AngsanaUPC" panose="02020603050405020304" pitchFamily="18" charset="-34"/>
                <a:cs typeface="AngsanaUPC" panose="02020603050405020304" pitchFamily="18" charset="-34"/>
              </a:rPr>
              <a:t>Xs</a:t>
            </a:r>
            <a:r>
              <a:rPr lang="en-US" altLang="en-US" sz="3600" b="1" dirty="0">
                <a:solidFill>
                  <a:schemeClr val="tx1"/>
                </a:solidFill>
                <a:latin typeface="AngsanaUPC" panose="02020603050405020304" pitchFamily="18" charset="-34"/>
                <a:cs typeface="AngsanaUPC" panose="02020603050405020304" pitchFamily="18" charset="-34"/>
              </a:rPr>
              <a:t> at the end of game wins.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If your team has no </a:t>
            </a:r>
            <a:r>
              <a:rPr lang="en-US" altLang="en-US" sz="3600" b="1" dirty="0" err="1">
                <a:solidFill>
                  <a:schemeClr val="tx1"/>
                </a:solidFill>
                <a:latin typeface="AngsanaUPC" panose="02020603050405020304" pitchFamily="18" charset="-34"/>
                <a:cs typeface="AngsanaUPC" panose="02020603050405020304" pitchFamily="18" charset="-34"/>
              </a:rPr>
              <a:t>Xs</a:t>
            </a:r>
            <a:r>
              <a:rPr lang="en-US" altLang="en-US" sz="3600" b="1" dirty="0">
                <a:solidFill>
                  <a:schemeClr val="tx1"/>
                </a:solidFill>
                <a:latin typeface="AngsanaUPC" panose="02020603050405020304" pitchFamily="18" charset="-34"/>
                <a:cs typeface="AngsanaUPC" panose="02020603050405020304" pitchFamily="18" charset="-34"/>
              </a:rPr>
              <a:t> left, can gain back </a:t>
            </a:r>
            <a:r>
              <a:rPr lang="en-US" altLang="en-US" sz="3600" b="1" dirty="0" err="1">
                <a:solidFill>
                  <a:schemeClr val="tx1"/>
                </a:solidFill>
                <a:latin typeface="AngsanaUPC" panose="02020603050405020304" pitchFamily="18" charset="-34"/>
                <a:cs typeface="AngsanaUPC" panose="02020603050405020304" pitchFamily="18" charset="-34"/>
              </a:rPr>
              <a:t>Xs</a:t>
            </a:r>
            <a:r>
              <a:rPr lang="en-US" altLang="en-US" sz="3600" b="1" dirty="0">
                <a:solidFill>
                  <a:schemeClr val="tx1"/>
                </a:solidFill>
                <a:latin typeface="AngsanaUPC" panose="02020603050405020304" pitchFamily="18" charset="-34"/>
                <a:cs typeface="AngsanaUPC" panose="02020603050405020304" pitchFamily="18" charset="-34"/>
              </a:rPr>
              <a:t> by answering the question correctly.</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If team gets incorrect answer, random choice gets to steal the Q, so BE READY</a:t>
            </a:r>
            <a:r>
              <a:rPr lang="en-US" altLang="en-US" sz="3600" b="1" dirty="0" smtClean="0">
                <a:solidFill>
                  <a:schemeClr val="tx1"/>
                </a:solidFill>
                <a:latin typeface="AngsanaUPC" panose="02020603050405020304" pitchFamily="18" charset="-34"/>
                <a:cs typeface="AngsanaUPC" panose="02020603050405020304" pitchFamily="18" charset="-34"/>
              </a:rPr>
              <a:t>!</a:t>
            </a:r>
            <a:endParaRPr lang="en-US" sz="8000" dirty="0"/>
          </a:p>
        </p:txBody>
      </p:sp>
      <p:sp>
        <p:nvSpPr>
          <p:cNvPr id="3" name="Title 1"/>
          <p:cNvSpPr txBox="1">
            <a:spLocks/>
          </p:cNvSpPr>
          <p:nvPr/>
        </p:nvSpPr>
        <p:spPr>
          <a:xfrm>
            <a:off x="595649" y="-154546"/>
            <a:ext cx="10396882" cy="23407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algn="ctr"/>
            <a:r>
              <a:rPr lang="en-US" sz="6000" dirty="0"/>
              <a:t>Grudge Ball Rules</a:t>
            </a:r>
            <a:endParaRPr lang="en-US" sz="6600" dirty="0"/>
          </a:p>
        </p:txBody>
      </p:sp>
    </p:spTree>
    <p:extLst>
      <p:ext uri="{BB962C8B-B14F-4D97-AF65-F5344CB8AC3E}">
        <p14:creationId xmlns:p14="http://schemas.microsoft.com/office/powerpoint/2010/main" val="33619222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#26</a:t>
            </a:r>
            <a:r>
              <a:rPr lang="en-US" sz="6000" b="1" dirty="0" smtClean="0"/>
              <a:t> </a:t>
            </a:r>
            <a:r>
              <a:rPr lang="en-US" sz="6000" b="1" dirty="0"/>
              <a:t>- </a:t>
            </a:r>
            <a:r>
              <a:rPr lang="en-US" sz="6000" dirty="0" smtClean="0"/>
              <a:t>What </a:t>
            </a:r>
            <a:r>
              <a:rPr lang="en-US" sz="6000" dirty="0"/>
              <a:t>radioactive emission changes a neutron into a proton?</a:t>
            </a:r>
            <a:endParaRPr lang="en-US" sz="6600" dirty="0"/>
          </a:p>
        </p:txBody>
      </p:sp>
      <p:sp>
        <p:nvSpPr>
          <p:cNvPr id="3" name="Content Placeholder 2"/>
          <p:cNvSpPr>
            <a:spLocks noGrp="1"/>
          </p:cNvSpPr>
          <p:nvPr>
            <p:ph sz="quarter" idx="13"/>
          </p:nvPr>
        </p:nvSpPr>
        <p:spPr>
          <a:xfrm>
            <a:off x="685800" y="2616200"/>
            <a:ext cx="10394707" cy="2758385"/>
          </a:xfrm>
        </p:spPr>
        <p:txBody>
          <a:bodyPr>
            <a:normAutofit/>
          </a:bodyPr>
          <a:lstStyle/>
          <a:p>
            <a:pPr marL="0" indent="0">
              <a:buNone/>
            </a:pPr>
            <a:r>
              <a:rPr lang="en-US" sz="4000" dirty="0"/>
              <a:t>Beta Emission</a:t>
            </a:r>
            <a:endParaRPr lang="en-US" sz="4800" dirty="0"/>
          </a:p>
        </p:txBody>
      </p:sp>
    </p:spTree>
    <p:extLst>
      <p:ext uri="{BB962C8B-B14F-4D97-AF65-F5344CB8AC3E}">
        <p14:creationId xmlns:p14="http://schemas.microsoft.com/office/powerpoint/2010/main" val="2049532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#27</a:t>
            </a:r>
            <a:r>
              <a:rPr lang="en-US" sz="6000" b="1" dirty="0" smtClean="0"/>
              <a:t> </a:t>
            </a:r>
            <a:r>
              <a:rPr lang="en-US" sz="6000" b="1" dirty="0"/>
              <a:t>- </a:t>
            </a:r>
            <a:r>
              <a:rPr lang="en-US" sz="6000" dirty="0" smtClean="0"/>
              <a:t>How </a:t>
            </a:r>
            <a:r>
              <a:rPr lang="en-US" sz="6000" dirty="0"/>
              <a:t>many protons and neutrons are in the nuclei of Tl-204 atoms?</a:t>
            </a:r>
            <a:endParaRPr lang="en-US" sz="6600" dirty="0"/>
          </a:p>
        </p:txBody>
      </p:sp>
      <p:sp>
        <p:nvSpPr>
          <p:cNvPr id="3" name="Content Placeholder 2"/>
          <p:cNvSpPr>
            <a:spLocks noGrp="1"/>
          </p:cNvSpPr>
          <p:nvPr>
            <p:ph sz="quarter" idx="13"/>
          </p:nvPr>
        </p:nvSpPr>
        <p:spPr>
          <a:xfrm>
            <a:off x="685800" y="2616200"/>
            <a:ext cx="10394707" cy="2758385"/>
          </a:xfrm>
        </p:spPr>
        <p:txBody>
          <a:bodyPr>
            <a:normAutofit/>
          </a:bodyPr>
          <a:lstStyle/>
          <a:p>
            <a:pPr marL="0" indent="0">
              <a:buNone/>
            </a:pPr>
            <a:r>
              <a:rPr lang="en-US" sz="4000" dirty="0"/>
              <a:t>81 protons and 123 neutrons</a:t>
            </a:r>
            <a:endParaRPr lang="en-US" sz="4800" dirty="0"/>
          </a:p>
        </p:txBody>
      </p:sp>
    </p:spTree>
    <p:extLst>
      <p:ext uri="{BB962C8B-B14F-4D97-AF65-F5344CB8AC3E}">
        <p14:creationId xmlns:p14="http://schemas.microsoft.com/office/powerpoint/2010/main" val="291651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#28</a:t>
            </a:r>
            <a:r>
              <a:rPr lang="en-US" sz="6000" b="1" dirty="0" smtClean="0"/>
              <a:t> </a:t>
            </a:r>
            <a:r>
              <a:rPr lang="en-US" sz="6000" b="1" dirty="0"/>
              <a:t>- </a:t>
            </a:r>
            <a:r>
              <a:rPr lang="en-US" sz="6000" dirty="0" smtClean="0"/>
              <a:t>What </a:t>
            </a:r>
            <a:r>
              <a:rPr lang="en-US" sz="6000" dirty="0"/>
              <a:t>does the Pauli Exclusion Principle say? </a:t>
            </a:r>
            <a:endParaRPr lang="en-US" sz="6600" dirty="0"/>
          </a:p>
        </p:txBody>
      </p:sp>
      <p:sp>
        <p:nvSpPr>
          <p:cNvPr id="3" name="Content Placeholder 2"/>
          <p:cNvSpPr>
            <a:spLocks noGrp="1"/>
          </p:cNvSpPr>
          <p:nvPr>
            <p:ph sz="quarter" idx="13"/>
          </p:nvPr>
        </p:nvSpPr>
        <p:spPr>
          <a:xfrm>
            <a:off x="685800" y="2616200"/>
            <a:ext cx="10394707" cy="2758385"/>
          </a:xfrm>
        </p:spPr>
        <p:txBody>
          <a:bodyPr>
            <a:normAutofit/>
          </a:bodyPr>
          <a:lstStyle/>
          <a:p>
            <a:pPr marL="0" indent="0">
              <a:buNone/>
            </a:pPr>
            <a:r>
              <a:rPr lang="en-US" sz="4000" dirty="0"/>
              <a:t>No two electrons can have the same set of quantum numbers – they can’t occupy the “same space” </a:t>
            </a:r>
            <a:endParaRPr lang="en-US" sz="4800" dirty="0"/>
          </a:p>
        </p:txBody>
      </p:sp>
    </p:spTree>
    <p:extLst>
      <p:ext uri="{BB962C8B-B14F-4D97-AF65-F5344CB8AC3E}">
        <p14:creationId xmlns:p14="http://schemas.microsoft.com/office/powerpoint/2010/main" val="4275527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685801" y="685800"/>
            <a:ext cx="10396882" cy="1542495"/>
          </a:xfrm>
        </p:spPr>
        <p:txBody>
          <a:bodyPr>
            <a:normAutofit fontScale="90000"/>
          </a:bodyPr>
          <a:lstStyle/>
          <a:p>
            <a:r>
              <a:rPr lang="en-US" b="1" dirty="0" smtClean="0">
                <a:solidFill>
                  <a:srgbClr val="FF0000"/>
                </a:solidFill>
              </a:rPr>
              <a:t>#29</a:t>
            </a:r>
            <a:r>
              <a:rPr lang="en-US" b="1" dirty="0" smtClean="0"/>
              <a:t> </a:t>
            </a:r>
            <a:r>
              <a:rPr lang="en-US" b="1" dirty="0"/>
              <a:t>- </a:t>
            </a:r>
            <a:r>
              <a:rPr lang="en-US" altLang="en-US" b="1" dirty="0" smtClean="0"/>
              <a:t>How </a:t>
            </a:r>
            <a:r>
              <a:rPr lang="en-US" altLang="en-US" b="1" dirty="0"/>
              <a:t>many unpaired electrons are in </a:t>
            </a:r>
            <a:r>
              <a:rPr lang="en-US" altLang="en-US" b="1" dirty="0" smtClean="0"/>
              <a:t>gold?</a:t>
            </a: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p:txBody>
          <a:bodyPr>
            <a:normAutofit/>
          </a:bodyPr>
          <a:lstStyle/>
          <a:p>
            <a:pPr marL="0" indent="0">
              <a:buNone/>
            </a:pPr>
            <a:r>
              <a:rPr lang="en-US" sz="4400" dirty="0" smtClean="0"/>
              <a:t>One</a:t>
            </a:r>
            <a:endParaRPr lang="en-US" sz="4400" dirty="0"/>
          </a:p>
        </p:txBody>
      </p:sp>
    </p:spTree>
    <p:extLst>
      <p:ext uri="{BB962C8B-B14F-4D97-AF65-F5344CB8AC3E}">
        <p14:creationId xmlns:p14="http://schemas.microsoft.com/office/powerpoint/2010/main" val="193455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31" y="1176803"/>
            <a:ext cx="10396882" cy="2340735"/>
          </a:xfrm>
        </p:spPr>
        <p:txBody>
          <a:bodyPr>
            <a:noAutofit/>
          </a:bodyPr>
          <a:lstStyle/>
          <a:p>
            <a:pPr algn="ctr"/>
            <a:r>
              <a:rPr lang="en-US" sz="4800" b="1" dirty="0" smtClean="0">
                <a:solidFill>
                  <a:srgbClr val="FF0000"/>
                </a:solidFill>
              </a:rPr>
              <a:t>#30</a:t>
            </a:r>
            <a:r>
              <a:rPr lang="en-US" sz="4800" b="1" dirty="0" smtClean="0"/>
              <a:t> </a:t>
            </a:r>
            <a:r>
              <a:rPr lang="en-US" sz="4800" b="1" dirty="0"/>
              <a:t>- </a:t>
            </a:r>
            <a:r>
              <a:rPr lang="en-US" sz="4800" dirty="0" smtClean="0"/>
              <a:t>Magnesium </a:t>
            </a:r>
            <a:r>
              <a:rPr lang="en-US" sz="4800" dirty="0" smtClean="0"/>
              <a:t>chloride reacts with sodium hydroxide. Predict the products, identify what type of reaction is taking </a:t>
            </a:r>
            <a:r>
              <a:rPr lang="en-US" dirty="0" smtClean="0"/>
              <a:t>place, and balance the reaction</a:t>
            </a:r>
            <a:r>
              <a:rPr lang="en-US" sz="4800" dirty="0" smtClean="0"/>
              <a:t>. </a:t>
            </a:r>
            <a:endParaRPr lang="en-US" sz="5400" dirty="0"/>
          </a:p>
        </p:txBody>
      </p:sp>
      <p:sp>
        <p:nvSpPr>
          <p:cNvPr id="3" name="Content Placeholder 2"/>
          <p:cNvSpPr>
            <a:spLocks noGrp="1"/>
          </p:cNvSpPr>
          <p:nvPr>
            <p:ph sz="quarter" idx="13"/>
          </p:nvPr>
        </p:nvSpPr>
        <p:spPr>
          <a:xfrm>
            <a:off x="222070" y="3651969"/>
            <a:ext cx="10788164" cy="2758385"/>
          </a:xfrm>
        </p:spPr>
        <p:txBody>
          <a:bodyPr>
            <a:normAutofit/>
          </a:bodyPr>
          <a:lstStyle/>
          <a:p>
            <a:pPr marL="0" indent="0">
              <a:buNone/>
            </a:pPr>
            <a:r>
              <a:rPr lang="en-US" sz="4800" dirty="0" smtClean="0"/>
              <a:t>Double displacement</a:t>
            </a:r>
          </a:p>
          <a:p>
            <a:pPr marL="0" indent="0">
              <a:buNone/>
            </a:pPr>
            <a:endParaRPr lang="en-US" sz="4800" dirty="0" smtClean="0"/>
          </a:p>
          <a:p>
            <a:pPr marL="0" indent="0" algn="ctr">
              <a:buNone/>
            </a:pPr>
            <a:r>
              <a:rPr lang="en-US" sz="4400" dirty="0" smtClean="0"/>
              <a:t>MgCl</a:t>
            </a:r>
            <a:r>
              <a:rPr lang="en-US" sz="4400" baseline="-25000" dirty="0" smtClean="0"/>
              <a:t>2</a:t>
            </a:r>
            <a:r>
              <a:rPr lang="en-US" sz="4400" dirty="0" smtClean="0"/>
              <a:t> + 2NaOH </a:t>
            </a:r>
            <a:r>
              <a:rPr lang="en-US" sz="4400" dirty="0" smtClean="0">
                <a:sym typeface="Wingdings" panose="05000000000000000000" pitchFamily="2" charset="2"/>
              </a:rPr>
              <a:t> 2NaCl + Mg(OH)</a:t>
            </a:r>
            <a:r>
              <a:rPr lang="en-US" sz="4400" baseline="-25000" dirty="0"/>
              <a:t> 2</a:t>
            </a:r>
            <a:endParaRPr lang="en-US" sz="4400" dirty="0"/>
          </a:p>
        </p:txBody>
      </p:sp>
    </p:spTree>
    <p:extLst>
      <p:ext uri="{BB962C8B-B14F-4D97-AF65-F5344CB8AC3E}">
        <p14:creationId xmlns:p14="http://schemas.microsoft.com/office/powerpoint/2010/main" val="240399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870" y="911866"/>
            <a:ext cx="10396882" cy="2340735"/>
          </a:xfrm>
        </p:spPr>
        <p:txBody>
          <a:bodyPr>
            <a:noAutofit/>
          </a:bodyPr>
          <a:lstStyle/>
          <a:p>
            <a:pPr algn="ctr"/>
            <a:r>
              <a:rPr lang="en-US" b="1" dirty="0" smtClean="0">
                <a:solidFill>
                  <a:srgbClr val="FF0000"/>
                </a:solidFill>
              </a:rPr>
              <a:t>#31</a:t>
            </a:r>
            <a:r>
              <a:rPr lang="en-US" b="1" dirty="0" smtClean="0"/>
              <a:t> </a:t>
            </a:r>
            <a:r>
              <a:rPr lang="en-US" b="1" dirty="0"/>
              <a:t>- </a:t>
            </a:r>
            <a:r>
              <a:rPr lang="en-US" sz="4400" dirty="0" smtClean="0"/>
              <a:t>Neutron </a:t>
            </a:r>
            <a:r>
              <a:rPr lang="en-US" sz="4400" dirty="0"/>
              <a:t>initiated fission of U-235 results in the release of 4 beta particles, the formation of Sr-90 and the release of another nucleus. What is the other nucleus?</a:t>
            </a:r>
            <a:endParaRPr lang="en-US" sz="4800" dirty="0"/>
          </a:p>
        </p:txBody>
      </p:sp>
      <p:sp>
        <p:nvSpPr>
          <p:cNvPr id="3" name="Content Placeholder 2"/>
          <p:cNvSpPr>
            <a:spLocks noGrp="1"/>
          </p:cNvSpPr>
          <p:nvPr>
            <p:ph sz="quarter" idx="13"/>
          </p:nvPr>
        </p:nvSpPr>
        <p:spPr>
          <a:xfrm>
            <a:off x="529045" y="3465286"/>
            <a:ext cx="10394707" cy="2758385"/>
          </a:xfrm>
        </p:spPr>
        <p:txBody>
          <a:bodyPr>
            <a:normAutofit/>
          </a:bodyPr>
          <a:lstStyle/>
          <a:p>
            <a:pPr marL="0" indent="0">
              <a:buNone/>
            </a:pPr>
            <a:r>
              <a:rPr lang="en-US" sz="4800" dirty="0"/>
              <a:t>Cerium - 146</a:t>
            </a:r>
          </a:p>
        </p:txBody>
      </p:sp>
    </p:spTree>
    <p:extLst>
      <p:ext uri="{BB962C8B-B14F-4D97-AF65-F5344CB8AC3E}">
        <p14:creationId xmlns:p14="http://schemas.microsoft.com/office/powerpoint/2010/main" val="313055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533043"/>
            <a:ext cx="10396882" cy="2340735"/>
          </a:xfrm>
        </p:spPr>
        <p:txBody>
          <a:bodyPr>
            <a:noAutofit/>
          </a:bodyPr>
          <a:lstStyle/>
          <a:p>
            <a:r>
              <a:rPr lang="en-US" b="1" dirty="0" smtClean="0">
                <a:solidFill>
                  <a:srgbClr val="FF0000"/>
                </a:solidFill>
              </a:rPr>
              <a:t>#32</a:t>
            </a:r>
            <a:r>
              <a:rPr lang="en-US" b="1" dirty="0" smtClean="0"/>
              <a:t> </a:t>
            </a:r>
            <a:r>
              <a:rPr lang="en-US" b="1" dirty="0"/>
              <a:t>- </a:t>
            </a:r>
            <a:r>
              <a:rPr lang="en-US" altLang="en-US" b="1" dirty="0" smtClean="0"/>
              <a:t>What </a:t>
            </a:r>
            <a:r>
              <a:rPr lang="en-US" altLang="en-US" b="1" dirty="0"/>
              <a:t>is the highest energy level in the electron configuration below.</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3p</a:t>
            </a:r>
            <a:r>
              <a:rPr lang="en-US" altLang="en-US" b="1" baseline="30000" dirty="0"/>
              <a:t>6</a:t>
            </a:r>
            <a:r>
              <a:rPr lang="en-US" altLang="en-US" b="1" dirty="0"/>
              <a:t> 4s</a:t>
            </a:r>
            <a:r>
              <a:rPr lang="en-US" altLang="en-US" b="1" baseline="30000" dirty="0"/>
              <a:t>2</a:t>
            </a:r>
            <a:r>
              <a:rPr lang="en-US" altLang="en-US" b="1" dirty="0"/>
              <a:t> 3d</a:t>
            </a:r>
            <a:r>
              <a:rPr lang="en-US" altLang="en-US" b="1" baseline="30000" dirty="0"/>
              <a:t>10</a:t>
            </a:r>
            <a:r>
              <a:rPr lang="en-US" altLang="en-US" b="1" dirty="0"/>
              <a:t> 4p</a:t>
            </a:r>
            <a:r>
              <a:rPr lang="en-US" altLang="en-US" b="1" baseline="30000" dirty="0"/>
              <a:t>6</a:t>
            </a:r>
          </a:p>
        </p:txBody>
      </p:sp>
      <p:sp>
        <p:nvSpPr>
          <p:cNvPr id="3" name="Content Placeholder 2"/>
          <p:cNvSpPr>
            <a:spLocks noGrp="1"/>
          </p:cNvSpPr>
          <p:nvPr>
            <p:ph sz="quarter" idx="13"/>
          </p:nvPr>
        </p:nvSpPr>
        <p:spPr>
          <a:xfrm>
            <a:off x="683625" y="3429000"/>
            <a:ext cx="10394707" cy="2758385"/>
          </a:xfrm>
        </p:spPr>
        <p:txBody>
          <a:bodyPr>
            <a:normAutofit/>
          </a:bodyPr>
          <a:lstStyle/>
          <a:p>
            <a:pPr marL="0" indent="0">
              <a:buNone/>
            </a:pPr>
            <a:r>
              <a:rPr lang="en-US" sz="4800" dirty="0"/>
              <a:t>Fourth energy level </a:t>
            </a:r>
          </a:p>
        </p:txBody>
      </p:sp>
    </p:spTree>
    <p:extLst>
      <p:ext uri="{BB962C8B-B14F-4D97-AF65-F5344CB8AC3E}">
        <p14:creationId xmlns:p14="http://schemas.microsoft.com/office/powerpoint/2010/main" val="138930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670" y="1436914"/>
            <a:ext cx="10953206" cy="2110060"/>
          </a:xfrm>
        </p:spPr>
        <p:txBody>
          <a:bodyPr>
            <a:noAutofit/>
          </a:bodyPr>
          <a:lstStyle/>
          <a:p>
            <a:pPr algn="ctr"/>
            <a:r>
              <a:rPr lang="en-US" b="1" dirty="0" smtClean="0">
                <a:solidFill>
                  <a:srgbClr val="FF0000"/>
                </a:solidFill>
              </a:rPr>
              <a:t>#33</a:t>
            </a:r>
            <a:r>
              <a:rPr lang="en-US" b="1" dirty="0" smtClean="0"/>
              <a:t> </a:t>
            </a:r>
            <a:r>
              <a:rPr lang="en-US" b="1" dirty="0"/>
              <a:t>- </a:t>
            </a:r>
            <a:r>
              <a:rPr lang="en-US" dirty="0" smtClean="0"/>
              <a:t>2.5 </a:t>
            </a:r>
            <a:r>
              <a:rPr lang="en-US" dirty="0" smtClean="0"/>
              <a:t>grams of MgCl</a:t>
            </a:r>
            <a:r>
              <a:rPr lang="en-US" baseline="-25000" dirty="0" smtClean="0"/>
              <a:t>2</a:t>
            </a:r>
            <a:r>
              <a:rPr lang="en-US" dirty="0" smtClean="0"/>
              <a:t> is used in the following reaction. How many grams of sodium chloride can you make?</a:t>
            </a:r>
            <a:br>
              <a:rPr lang="en-US" dirty="0" smtClean="0"/>
            </a:br>
            <a:r>
              <a:rPr lang="en-US" sz="4800" dirty="0"/>
              <a:t>MgCl</a:t>
            </a:r>
            <a:r>
              <a:rPr lang="en-US" sz="4800" baseline="-25000" dirty="0"/>
              <a:t>2</a:t>
            </a:r>
            <a:r>
              <a:rPr lang="en-US" sz="4800" dirty="0"/>
              <a:t> + 2NaOH </a:t>
            </a:r>
            <a:r>
              <a:rPr lang="en-US" sz="4800" dirty="0">
                <a:sym typeface="Wingdings" panose="05000000000000000000" pitchFamily="2" charset="2"/>
              </a:rPr>
              <a:t> 2NaCl + Mg(OH)</a:t>
            </a:r>
            <a:r>
              <a:rPr lang="en-US" sz="4800" baseline="-25000" dirty="0"/>
              <a:t> 2</a:t>
            </a:r>
            <a:r>
              <a:rPr lang="en-US" sz="4800" dirty="0"/>
              <a:t/>
            </a:r>
            <a:br>
              <a:rPr lang="en-US" sz="4800" dirty="0"/>
            </a:br>
            <a:endParaRPr lang="en-US" sz="4800" dirty="0"/>
          </a:p>
        </p:txBody>
      </p:sp>
      <p:sp>
        <p:nvSpPr>
          <p:cNvPr id="3" name="Content Placeholder 2"/>
          <p:cNvSpPr>
            <a:spLocks noGrp="1"/>
          </p:cNvSpPr>
          <p:nvPr>
            <p:ph sz="quarter" idx="13"/>
          </p:nvPr>
        </p:nvSpPr>
        <p:spPr>
          <a:xfrm>
            <a:off x="502920" y="3925797"/>
            <a:ext cx="10394707" cy="2758385"/>
          </a:xfrm>
        </p:spPr>
        <p:txBody>
          <a:bodyPr>
            <a:normAutofit/>
          </a:bodyPr>
          <a:lstStyle/>
          <a:p>
            <a:pPr marL="0" indent="0">
              <a:buNone/>
            </a:pPr>
            <a:r>
              <a:rPr lang="en-US" sz="4000" dirty="0" smtClean="0"/>
              <a:t>3.07g </a:t>
            </a:r>
            <a:r>
              <a:rPr lang="en-US" sz="4000" dirty="0" err="1" smtClean="0"/>
              <a:t>NaCl</a:t>
            </a:r>
            <a:endParaRPr lang="en-US" sz="4800" dirty="0"/>
          </a:p>
        </p:txBody>
      </p:sp>
    </p:spTree>
    <p:extLst>
      <p:ext uri="{BB962C8B-B14F-4D97-AF65-F5344CB8AC3E}">
        <p14:creationId xmlns:p14="http://schemas.microsoft.com/office/powerpoint/2010/main" val="133777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7081" y="0"/>
            <a:ext cx="9692640" cy="1325562"/>
          </a:xfrm>
        </p:spPr>
        <p:txBody>
          <a:bodyPr/>
          <a:lstStyle/>
          <a:p>
            <a:r>
              <a:rPr lang="en-US" b="1" dirty="0" smtClean="0">
                <a:solidFill>
                  <a:srgbClr val="FF0000"/>
                </a:solidFill>
              </a:rPr>
              <a:t>#34</a:t>
            </a:r>
            <a:r>
              <a:rPr lang="en-US" b="1" dirty="0" smtClean="0"/>
              <a:t> </a:t>
            </a:r>
            <a:r>
              <a:rPr lang="en-US" b="1" dirty="0"/>
              <a:t>- </a:t>
            </a:r>
            <a:r>
              <a:rPr lang="en-US" dirty="0" smtClean="0"/>
              <a:t>What </a:t>
            </a:r>
            <a:r>
              <a:rPr lang="en-US" dirty="0"/>
              <a:t>is nuclear fission?</a:t>
            </a:r>
          </a:p>
        </p:txBody>
      </p:sp>
      <p:sp>
        <p:nvSpPr>
          <p:cNvPr id="3" name="Content Placeholder 2"/>
          <p:cNvSpPr>
            <a:spLocks noGrp="1"/>
          </p:cNvSpPr>
          <p:nvPr>
            <p:ph sz="quarter" idx="13"/>
          </p:nvPr>
        </p:nvSpPr>
        <p:spPr>
          <a:xfrm>
            <a:off x="565014" y="1507604"/>
            <a:ext cx="10394707" cy="3311189"/>
          </a:xfrm>
        </p:spPr>
        <p:txBody>
          <a:bodyPr>
            <a:normAutofit/>
          </a:bodyPr>
          <a:lstStyle/>
          <a:p>
            <a:pPr marL="0" indent="0">
              <a:buNone/>
            </a:pPr>
            <a:r>
              <a:rPr lang="en-US" sz="2800" dirty="0"/>
              <a:t>A large, unstable nucleus breaking apart into smaller more stable nuclei. Usually initiated by a neutron and results in three additional neutrons being released, sometimes the result is a chain reaction. </a:t>
            </a:r>
          </a:p>
        </p:txBody>
      </p:sp>
      <p:pic>
        <p:nvPicPr>
          <p:cNvPr id="1026" name="Picture 2" descr="Image result for chain reaction nucle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2420" y="3122023"/>
            <a:ext cx="5626653" cy="3735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665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450670" y="1587138"/>
            <a:ext cx="10396882" cy="1542495"/>
          </a:xfrm>
        </p:spPr>
        <p:txBody>
          <a:bodyPr>
            <a:normAutofit fontScale="90000"/>
          </a:bodyPr>
          <a:lstStyle/>
          <a:p>
            <a:r>
              <a:rPr lang="en-US" b="1" dirty="0" smtClean="0">
                <a:solidFill>
                  <a:srgbClr val="FF0000"/>
                </a:solidFill>
              </a:rPr>
              <a:t>#35</a:t>
            </a:r>
            <a:r>
              <a:rPr lang="en-US" b="1" dirty="0" smtClean="0"/>
              <a:t> </a:t>
            </a:r>
            <a:r>
              <a:rPr lang="en-US" b="1" dirty="0"/>
              <a:t>- </a:t>
            </a:r>
            <a:r>
              <a:rPr lang="en-US" altLang="en-US" b="1" dirty="0" smtClean="0"/>
              <a:t>A </a:t>
            </a:r>
            <a:r>
              <a:rPr lang="en-US" altLang="en-US" b="1" dirty="0"/>
              <a:t>substance is known to have a density of 1.39g/ml. If you have 10g of this substance, what volume in L would you have? </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a:xfrm>
            <a:off x="450670" y="2912481"/>
            <a:ext cx="10394707" cy="3311189"/>
          </a:xfrm>
        </p:spPr>
        <p:txBody>
          <a:bodyPr>
            <a:normAutofit/>
          </a:bodyPr>
          <a:lstStyle/>
          <a:p>
            <a:pPr marL="0" indent="0">
              <a:buNone/>
            </a:pPr>
            <a:r>
              <a:rPr lang="en-US" sz="4400" dirty="0"/>
              <a:t>7.2x10</a:t>
            </a:r>
            <a:r>
              <a:rPr lang="en-US" sz="4400" baseline="30000" dirty="0"/>
              <a:t>-3</a:t>
            </a:r>
            <a:r>
              <a:rPr lang="en-US" sz="4400" dirty="0"/>
              <a:t> L</a:t>
            </a:r>
            <a:endParaRPr lang="en-US" sz="4400" baseline="30000" dirty="0"/>
          </a:p>
        </p:txBody>
      </p:sp>
    </p:spTree>
    <p:extLst>
      <p:ext uri="{BB962C8B-B14F-4D97-AF65-F5344CB8AC3E}">
        <p14:creationId xmlns:p14="http://schemas.microsoft.com/office/powerpoint/2010/main" val="124625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2340735"/>
          </a:xfrm>
        </p:spPr>
        <p:txBody>
          <a:bodyPr>
            <a:noAutofit/>
          </a:bodyPr>
          <a:lstStyle/>
          <a:p>
            <a:pPr algn="ctr"/>
            <a:r>
              <a:rPr lang="en-US" sz="6000" b="1" dirty="0" smtClean="0">
                <a:solidFill>
                  <a:srgbClr val="FF0000"/>
                </a:solidFill>
              </a:rPr>
              <a:t>#1 </a:t>
            </a:r>
            <a:r>
              <a:rPr lang="en-US" sz="6000" b="1" dirty="0" smtClean="0"/>
              <a:t>- </a:t>
            </a:r>
            <a:r>
              <a:rPr lang="en-US" sz="6000" dirty="0" smtClean="0"/>
              <a:t>How </a:t>
            </a:r>
            <a:r>
              <a:rPr lang="en-US" sz="6000" dirty="0"/>
              <a:t>many atoms are in one molecule of </a:t>
            </a:r>
            <a:br>
              <a:rPr lang="en-US" sz="6000" dirty="0"/>
            </a:br>
            <a:r>
              <a:rPr lang="en-US" sz="6000" dirty="0" smtClean="0"/>
              <a:t>Mg</a:t>
            </a:r>
            <a:r>
              <a:rPr lang="en-US" sz="6000" baseline="-25000" dirty="0" smtClean="0"/>
              <a:t>3</a:t>
            </a:r>
            <a:r>
              <a:rPr lang="en-US" sz="6000" dirty="0" smtClean="0"/>
              <a:t>(PO</a:t>
            </a:r>
            <a:r>
              <a:rPr lang="en-US" sz="6000" baseline="-25000" dirty="0" smtClean="0"/>
              <a:t>4</a:t>
            </a:r>
            <a:r>
              <a:rPr lang="en-US" sz="6000" dirty="0" smtClean="0"/>
              <a:t>)</a:t>
            </a:r>
            <a:r>
              <a:rPr lang="en-US" sz="3600" dirty="0"/>
              <a:t>2</a:t>
            </a:r>
            <a:r>
              <a:rPr lang="en-US" sz="3600" dirty="0" smtClean="0"/>
              <a:t> </a:t>
            </a:r>
            <a:r>
              <a:rPr lang="en-US" sz="6600" dirty="0"/>
              <a:t>?</a:t>
            </a:r>
          </a:p>
        </p:txBody>
      </p:sp>
      <p:sp>
        <p:nvSpPr>
          <p:cNvPr id="3" name="Content Placeholder 2"/>
          <p:cNvSpPr>
            <a:spLocks noGrp="1"/>
          </p:cNvSpPr>
          <p:nvPr>
            <p:ph sz="quarter" idx="13"/>
          </p:nvPr>
        </p:nvSpPr>
        <p:spPr>
          <a:xfrm>
            <a:off x="685800" y="3515932"/>
            <a:ext cx="10394707" cy="1858653"/>
          </a:xfrm>
        </p:spPr>
        <p:txBody>
          <a:bodyPr>
            <a:normAutofit/>
          </a:bodyPr>
          <a:lstStyle/>
          <a:p>
            <a:pPr marL="0" indent="0">
              <a:buNone/>
            </a:pPr>
            <a:r>
              <a:rPr lang="en-US" sz="4800" dirty="0" smtClean="0"/>
              <a:t>Thirteen (13)</a:t>
            </a:r>
            <a:endParaRPr lang="en-US" sz="4800" dirty="0"/>
          </a:p>
        </p:txBody>
      </p:sp>
    </p:spTree>
    <p:extLst>
      <p:ext uri="{BB962C8B-B14F-4D97-AF65-F5344CB8AC3E}">
        <p14:creationId xmlns:p14="http://schemas.microsoft.com/office/powerpoint/2010/main" val="3040418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568234" y="1713181"/>
            <a:ext cx="10396882" cy="1542495"/>
          </a:xfrm>
        </p:spPr>
        <p:txBody>
          <a:bodyPr>
            <a:normAutofit fontScale="90000"/>
          </a:bodyPr>
          <a:lstStyle/>
          <a:p>
            <a:r>
              <a:rPr lang="en-US" b="1" dirty="0" smtClean="0">
                <a:solidFill>
                  <a:srgbClr val="FF0000"/>
                </a:solidFill>
              </a:rPr>
              <a:t>#36 </a:t>
            </a:r>
            <a:r>
              <a:rPr lang="en-US" b="1" dirty="0"/>
              <a:t>- </a:t>
            </a:r>
            <a:r>
              <a:rPr lang="en-US" altLang="en-US" b="1" dirty="0" smtClean="0"/>
              <a:t>Which </a:t>
            </a:r>
            <a:r>
              <a:rPr lang="en-US" altLang="en-US" b="1" dirty="0"/>
              <a:t>element might form a ion by losing electrons from the s and d orbitals	F, S, Li, </a:t>
            </a:r>
            <a:r>
              <a:rPr lang="en-US" altLang="en-US" b="1" dirty="0" err="1"/>
              <a:t>Ti</a:t>
            </a:r>
            <a:r>
              <a:rPr lang="en-US" altLang="en-US" b="1" dirty="0"/>
              <a:t/>
            </a:r>
            <a:br>
              <a:rPr lang="en-US" altLang="en-US" b="1" dirty="0"/>
            </a:b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a:xfrm>
            <a:off x="685800" y="3546811"/>
            <a:ext cx="10394707" cy="3311189"/>
          </a:xfrm>
        </p:spPr>
        <p:txBody>
          <a:bodyPr>
            <a:normAutofit/>
          </a:bodyPr>
          <a:lstStyle/>
          <a:p>
            <a:pPr marL="0" indent="0">
              <a:buNone/>
            </a:pPr>
            <a:r>
              <a:rPr lang="en-US" sz="4400" dirty="0" err="1"/>
              <a:t>Ti</a:t>
            </a:r>
            <a:endParaRPr lang="en-US" sz="4400" baseline="30000" dirty="0"/>
          </a:p>
        </p:txBody>
      </p:sp>
    </p:spTree>
    <p:extLst>
      <p:ext uri="{BB962C8B-B14F-4D97-AF65-F5344CB8AC3E}">
        <p14:creationId xmlns:p14="http://schemas.microsoft.com/office/powerpoint/2010/main" val="3595752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354842" y="685800"/>
            <a:ext cx="10727841" cy="1542495"/>
          </a:xfrm>
        </p:spPr>
        <p:txBody>
          <a:bodyPr>
            <a:normAutofit fontScale="90000"/>
          </a:bodyPr>
          <a:lstStyle/>
          <a:p>
            <a:r>
              <a:rPr lang="en-US" b="1" dirty="0" smtClean="0">
                <a:solidFill>
                  <a:srgbClr val="FF0000"/>
                </a:solidFill>
              </a:rPr>
              <a:t>#37 </a:t>
            </a:r>
            <a:r>
              <a:rPr lang="en-US" b="1" dirty="0"/>
              <a:t>- </a:t>
            </a:r>
            <a:r>
              <a:rPr lang="en-US" altLang="en-US" b="1" dirty="0" smtClean="0"/>
              <a:t>How </a:t>
            </a:r>
            <a:r>
              <a:rPr lang="en-US" altLang="en-US" b="1" dirty="0"/>
              <a:t>many decigrams are in 437 kg? </a:t>
            </a:r>
            <a:br>
              <a:rPr lang="en-US" altLang="en-US" b="1" dirty="0"/>
            </a:br>
            <a:r>
              <a:rPr lang="en-US" altLang="en-US" b="1" dirty="0"/>
              <a:t>Write in scientific notation!</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p:txBody>
          <a:bodyPr>
            <a:normAutofit/>
          </a:bodyPr>
          <a:lstStyle/>
          <a:p>
            <a:r>
              <a:rPr lang="en-US" sz="4400" dirty="0"/>
              <a:t>4.37x10</a:t>
            </a:r>
            <a:r>
              <a:rPr lang="en-US" sz="4400" baseline="30000" dirty="0"/>
              <a:t>6</a:t>
            </a:r>
            <a:r>
              <a:rPr lang="en-US" sz="4400" dirty="0"/>
              <a:t> dg</a:t>
            </a:r>
            <a:endParaRPr lang="en-US" sz="4400" baseline="30000" dirty="0"/>
          </a:p>
        </p:txBody>
      </p:sp>
    </p:spTree>
    <p:extLst>
      <p:ext uri="{BB962C8B-B14F-4D97-AF65-F5344CB8AC3E}">
        <p14:creationId xmlns:p14="http://schemas.microsoft.com/office/powerpoint/2010/main" val="142470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394867" y="2578548"/>
            <a:ext cx="10396882" cy="1542495"/>
          </a:xfrm>
        </p:spPr>
        <p:txBody>
          <a:bodyPr>
            <a:normAutofit fontScale="90000"/>
          </a:bodyPr>
          <a:lstStyle/>
          <a:p>
            <a:r>
              <a:rPr lang="en-US" b="1" dirty="0" smtClean="0">
                <a:solidFill>
                  <a:srgbClr val="FF0000"/>
                </a:solidFill>
              </a:rPr>
              <a:t>#38 </a:t>
            </a:r>
            <a:r>
              <a:rPr lang="en-US" b="1" dirty="0"/>
              <a:t>- </a:t>
            </a:r>
            <a:r>
              <a:rPr lang="en-US" altLang="en-US" b="1" dirty="0" smtClean="0"/>
              <a:t>How </a:t>
            </a:r>
            <a:r>
              <a:rPr lang="en-US" altLang="en-US" b="1" dirty="0"/>
              <a:t>many significant figures are in the following values?</a:t>
            </a:r>
            <a:br>
              <a:rPr lang="en-US" altLang="en-US" b="1" dirty="0"/>
            </a:br>
            <a:r>
              <a:rPr lang="en-US" altLang="en-US" b="1" dirty="0"/>
              <a:t/>
            </a:r>
            <a:br>
              <a:rPr lang="en-US" altLang="en-US" b="1" dirty="0"/>
            </a:br>
            <a:r>
              <a:rPr lang="en-US" altLang="en-US" b="1" dirty="0"/>
              <a:t>612 kg</a:t>
            </a:r>
            <a:br>
              <a:rPr lang="en-US" altLang="en-US" b="1" dirty="0"/>
            </a:br>
            <a:r>
              <a:rPr lang="en-US" altLang="en-US" b="1" dirty="0"/>
              <a:t>0.00067 ml</a:t>
            </a:r>
            <a:br>
              <a:rPr lang="en-US" altLang="en-US" b="1" dirty="0"/>
            </a:br>
            <a:r>
              <a:rPr lang="en-US" altLang="en-US" b="1" dirty="0"/>
              <a:t>309.4 g</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a:xfrm>
            <a:off x="499369" y="3909393"/>
            <a:ext cx="10394707" cy="2856300"/>
          </a:xfrm>
        </p:spPr>
        <p:txBody>
          <a:bodyPr>
            <a:normAutofit/>
          </a:bodyPr>
          <a:lstStyle/>
          <a:p>
            <a:pPr marL="0" indent="0">
              <a:buNone/>
            </a:pPr>
            <a:r>
              <a:rPr lang="en-US" altLang="en-US" sz="4400" b="1" dirty="0"/>
              <a:t>612 kg – 3 </a:t>
            </a:r>
            <a:r>
              <a:rPr lang="en-US" altLang="en-US" sz="4400" b="1" dirty="0" err="1"/>
              <a:t>s.f.</a:t>
            </a:r>
            <a:r>
              <a:rPr lang="en-US" altLang="en-US" sz="4400" b="1" dirty="0"/>
              <a:t/>
            </a:r>
            <a:br>
              <a:rPr lang="en-US" altLang="en-US" sz="4400" b="1" dirty="0"/>
            </a:br>
            <a:r>
              <a:rPr lang="en-US" altLang="en-US" sz="4400" b="1" dirty="0"/>
              <a:t>0.00067 ml 2 </a:t>
            </a:r>
            <a:r>
              <a:rPr lang="en-US" altLang="en-US" sz="4400" b="1" dirty="0" err="1"/>
              <a:t>s.f.</a:t>
            </a:r>
            <a:r>
              <a:rPr lang="en-US" altLang="en-US" sz="4400" b="1" dirty="0"/>
              <a:t/>
            </a:r>
            <a:br>
              <a:rPr lang="en-US" altLang="en-US" sz="4400" b="1" dirty="0"/>
            </a:br>
            <a:r>
              <a:rPr lang="en-US" altLang="en-US" sz="4400" b="1" dirty="0"/>
              <a:t>309.4 g 4 </a:t>
            </a:r>
            <a:r>
              <a:rPr lang="en-US" altLang="en-US" sz="4400" b="1" dirty="0" err="1"/>
              <a:t>s.f.</a:t>
            </a:r>
            <a:r>
              <a:rPr lang="en-US" altLang="en-US" sz="4400" b="1" dirty="0"/>
              <a:t/>
            </a:r>
            <a:br>
              <a:rPr lang="en-US" altLang="en-US" sz="4400" b="1" dirty="0"/>
            </a:br>
            <a:endParaRPr lang="en-US" sz="4400" baseline="30000" dirty="0"/>
          </a:p>
        </p:txBody>
      </p:sp>
    </p:spTree>
    <p:extLst>
      <p:ext uri="{BB962C8B-B14F-4D97-AF65-F5344CB8AC3E}">
        <p14:creationId xmlns:p14="http://schemas.microsoft.com/office/powerpoint/2010/main" val="3258799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594361" y="1286691"/>
            <a:ext cx="10396882" cy="1542495"/>
          </a:xfrm>
        </p:spPr>
        <p:txBody>
          <a:bodyPr>
            <a:normAutofit fontScale="90000"/>
          </a:bodyPr>
          <a:lstStyle/>
          <a:p>
            <a:r>
              <a:rPr lang="en-US" b="1" dirty="0" smtClean="0">
                <a:solidFill>
                  <a:srgbClr val="FF0000"/>
                </a:solidFill>
              </a:rPr>
              <a:t>#39 </a:t>
            </a:r>
            <a:r>
              <a:rPr lang="en-US" b="1" dirty="0"/>
              <a:t>- </a:t>
            </a:r>
            <a:r>
              <a:rPr lang="en-US" altLang="en-US" b="1" dirty="0" smtClean="0"/>
              <a:t>What </a:t>
            </a:r>
            <a:r>
              <a:rPr lang="en-US" altLang="en-US" b="1" dirty="0"/>
              <a:t>is the atomic radius and its trend on the periodic table? Explain</a:t>
            </a:r>
            <a:br>
              <a:rPr lang="en-US" altLang="en-US" b="1" dirty="0"/>
            </a:b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a:xfrm>
            <a:off x="450668" y="3095362"/>
            <a:ext cx="10394707" cy="3311189"/>
          </a:xfrm>
        </p:spPr>
        <p:txBody>
          <a:bodyPr>
            <a:normAutofit/>
          </a:bodyPr>
          <a:lstStyle/>
          <a:p>
            <a:r>
              <a:rPr lang="en-US" altLang="en-US" sz="4400" b="1" dirty="0"/>
              <a:t>Measure of the distance from the center nucleus to the outer electron. Smaller left to right larger top to bottom nuclear charge and outer energy levels.</a:t>
            </a:r>
          </a:p>
        </p:txBody>
      </p:sp>
    </p:spTree>
    <p:extLst>
      <p:ext uri="{BB962C8B-B14F-4D97-AF65-F5344CB8AC3E}">
        <p14:creationId xmlns:p14="http://schemas.microsoft.com/office/powerpoint/2010/main" val="312368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476794" y="2350239"/>
            <a:ext cx="10396882" cy="1542495"/>
          </a:xfrm>
        </p:spPr>
        <p:txBody>
          <a:bodyPr>
            <a:normAutofit fontScale="90000"/>
          </a:bodyPr>
          <a:lstStyle/>
          <a:p>
            <a:r>
              <a:rPr lang="en-US" b="1" dirty="0" smtClean="0">
                <a:solidFill>
                  <a:srgbClr val="FF0000"/>
                </a:solidFill>
              </a:rPr>
              <a:t>#40 </a:t>
            </a:r>
            <a:r>
              <a:rPr lang="en-US" b="1" dirty="0" smtClean="0"/>
              <a:t>- </a:t>
            </a:r>
            <a:r>
              <a:rPr lang="en-US" altLang="en-US" b="1" dirty="0" smtClean="0"/>
              <a:t>Order </a:t>
            </a:r>
            <a:r>
              <a:rPr lang="en-US" altLang="en-US" b="1" dirty="0"/>
              <a:t>these elements from smallest to largest?</a:t>
            </a:r>
            <a:br>
              <a:rPr lang="en-US" altLang="en-US" b="1" dirty="0"/>
            </a:br>
            <a:r>
              <a:rPr lang="en-US" altLang="en-US" b="1" dirty="0"/>
              <a:t>Se,		S,		Cl		Na</a:t>
            </a:r>
            <a:br>
              <a:rPr lang="en-US" altLang="en-US" b="1" dirty="0"/>
            </a:br>
            <a:r>
              <a:rPr lang="en-US" altLang="en-US" b="1" dirty="0"/>
              <a:t/>
            </a:r>
            <a:br>
              <a:rPr lang="en-US" altLang="en-US" b="1" dirty="0"/>
            </a:b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a:xfrm>
            <a:off x="385354" y="3546811"/>
            <a:ext cx="10394707" cy="3311189"/>
          </a:xfrm>
        </p:spPr>
        <p:txBody>
          <a:bodyPr>
            <a:normAutofit/>
          </a:bodyPr>
          <a:lstStyle/>
          <a:p>
            <a:pPr marL="0" indent="0">
              <a:buNone/>
            </a:pPr>
            <a:r>
              <a:rPr lang="en-US" altLang="en-US" sz="4400" b="1" dirty="0"/>
              <a:t>Cl, S, Se, Na</a:t>
            </a:r>
          </a:p>
        </p:txBody>
      </p:sp>
    </p:spTree>
    <p:extLst>
      <p:ext uri="{BB962C8B-B14F-4D97-AF65-F5344CB8AC3E}">
        <p14:creationId xmlns:p14="http://schemas.microsoft.com/office/powerpoint/2010/main" val="104639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542109" y="2624559"/>
            <a:ext cx="10396882" cy="1542495"/>
          </a:xfrm>
        </p:spPr>
        <p:txBody>
          <a:bodyPr>
            <a:normAutofit fontScale="90000"/>
          </a:bodyPr>
          <a:lstStyle/>
          <a:p>
            <a:r>
              <a:rPr lang="en-US" b="1" dirty="0" smtClean="0">
                <a:solidFill>
                  <a:srgbClr val="FF0000"/>
                </a:solidFill>
              </a:rPr>
              <a:t>#41 </a:t>
            </a:r>
            <a:r>
              <a:rPr lang="en-US" altLang="en-US" b="1" dirty="0" smtClean="0"/>
              <a:t>- Of </a:t>
            </a:r>
            <a:r>
              <a:rPr lang="en-US" altLang="en-US" b="1" dirty="0"/>
              <a:t>the elements in the alkaline earth metals which has the highest electronegativity</a:t>
            </a:r>
            <a:br>
              <a:rPr lang="en-US" altLang="en-US" b="1" dirty="0"/>
            </a:br>
            <a:r>
              <a:rPr lang="en-US" altLang="en-US" b="1" dirty="0"/>
              <a:t/>
            </a:r>
            <a:br>
              <a:rPr lang="en-US" altLang="en-US" b="1" dirty="0"/>
            </a:br>
            <a:r>
              <a:rPr lang="en-US" altLang="en-US" b="1" dirty="0"/>
              <a:t/>
            </a:r>
            <a:br>
              <a:rPr lang="en-US" altLang="en-US" b="1" dirty="0"/>
            </a:b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a:xfrm>
            <a:off x="544284" y="3056173"/>
            <a:ext cx="10394707" cy="3311189"/>
          </a:xfrm>
        </p:spPr>
        <p:txBody>
          <a:bodyPr>
            <a:normAutofit/>
          </a:bodyPr>
          <a:lstStyle/>
          <a:p>
            <a:pPr marL="0" indent="0">
              <a:buNone/>
            </a:pPr>
            <a:r>
              <a:rPr lang="en-US" altLang="en-US" sz="4400" b="1" dirty="0"/>
              <a:t>Beryllium</a:t>
            </a:r>
          </a:p>
        </p:txBody>
      </p:sp>
    </p:spTree>
    <p:extLst>
      <p:ext uri="{BB962C8B-B14F-4D97-AF65-F5344CB8AC3E}">
        <p14:creationId xmlns:p14="http://schemas.microsoft.com/office/powerpoint/2010/main" val="2416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202474" y="1670432"/>
            <a:ext cx="11247998" cy="1542495"/>
          </a:xfrm>
        </p:spPr>
        <p:txBody>
          <a:bodyPr>
            <a:normAutofit fontScale="90000"/>
          </a:bodyPr>
          <a:lstStyle/>
          <a:p>
            <a:r>
              <a:rPr lang="en-US" b="1" dirty="0">
                <a:solidFill>
                  <a:srgbClr val="FF0000"/>
                </a:solidFill>
              </a:rPr>
              <a:t>#</a:t>
            </a:r>
            <a:r>
              <a:rPr lang="en-US" b="1" dirty="0" smtClean="0">
                <a:solidFill>
                  <a:srgbClr val="FF0000"/>
                </a:solidFill>
              </a:rPr>
              <a:t>42 </a:t>
            </a:r>
            <a:r>
              <a:rPr lang="en-US" altLang="en-US" b="1" dirty="0"/>
              <a:t>- Why </a:t>
            </a:r>
            <a:r>
              <a:rPr lang="en-US" altLang="en-US" b="1" dirty="0"/>
              <a:t>does it take less energy to remove an electron as you move down a group?</a:t>
            </a:r>
            <a:br>
              <a:rPr lang="en-US" altLang="en-US" b="1" dirty="0"/>
            </a:br>
            <a:r>
              <a:rPr lang="en-US" altLang="en-US" b="1" dirty="0"/>
              <a:t/>
            </a:r>
            <a:br>
              <a:rPr lang="en-US" altLang="en-US" b="1" dirty="0"/>
            </a:br>
            <a:endParaRPr lang="en-US" dirty="0"/>
          </a:p>
        </p:txBody>
      </p:sp>
      <p:sp>
        <p:nvSpPr>
          <p:cNvPr id="3" name="Content Placeholder 2">
            <a:extLst>
              <a:ext uri="{FF2B5EF4-FFF2-40B4-BE49-F238E27FC236}">
                <a16:creationId xmlns:a16="http://schemas.microsoft.com/office/drawing/2014/main" id="{8AFF8944-07E4-4B96-A9A2-041A4090DA3B}"/>
              </a:ext>
            </a:extLst>
          </p:cNvPr>
          <p:cNvSpPr>
            <a:spLocks noGrp="1"/>
          </p:cNvSpPr>
          <p:nvPr>
            <p:ph sz="quarter" idx="13"/>
          </p:nvPr>
        </p:nvSpPr>
        <p:spPr>
          <a:xfrm>
            <a:off x="202474" y="3212927"/>
            <a:ext cx="10394707" cy="3311189"/>
          </a:xfrm>
        </p:spPr>
        <p:txBody>
          <a:bodyPr>
            <a:normAutofit/>
          </a:bodyPr>
          <a:lstStyle/>
          <a:p>
            <a:pPr marL="0" indent="0">
              <a:buNone/>
            </a:pPr>
            <a:r>
              <a:rPr lang="en-US" altLang="en-US" sz="4400" b="1" dirty="0"/>
              <a:t>More energy levels, so electron is further from the nucleus, which means the nucleus isn’t able to attract as well.</a:t>
            </a:r>
          </a:p>
        </p:txBody>
      </p:sp>
    </p:spTree>
    <p:extLst>
      <p:ext uri="{BB962C8B-B14F-4D97-AF65-F5344CB8AC3E}">
        <p14:creationId xmlns:p14="http://schemas.microsoft.com/office/powerpoint/2010/main" val="352911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p:txBody>
          <a:bodyPr>
            <a:normAutofit fontScale="90000"/>
          </a:bodyPr>
          <a:lstStyle/>
          <a:p>
            <a:r>
              <a:rPr lang="en-US" b="1" dirty="0">
                <a:solidFill>
                  <a:srgbClr val="FF0000"/>
                </a:solidFill>
              </a:rPr>
              <a:t>#</a:t>
            </a:r>
            <a:r>
              <a:rPr lang="en-US" b="1" dirty="0" smtClean="0">
                <a:solidFill>
                  <a:srgbClr val="FF0000"/>
                </a:solidFill>
              </a:rPr>
              <a:t>43 </a:t>
            </a:r>
            <a:r>
              <a:rPr lang="en-US" altLang="en-US" b="1" dirty="0"/>
              <a:t>- </a:t>
            </a:r>
            <a:r>
              <a:rPr lang="en-US" dirty="0" smtClean="0"/>
              <a:t>Describe </a:t>
            </a:r>
            <a:r>
              <a:rPr lang="en-US" dirty="0"/>
              <a:t>the trend for reactivity of halogens.</a:t>
            </a:r>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800" y="2063396"/>
            <a:ext cx="10394707" cy="33111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4400" b="1" dirty="0"/>
              <a:t>Reactivity increases as you move UP the periodic table. </a:t>
            </a:r>
          </a:p>
        </p:txBody>
      </p:sp>
    </p:spTree>
    <p:extLst>
      <p:ext uri="{BB962C8B-B14F-4D97-AF65-F5344CB8AC3E}">
        <p14:creationId xmlns:p14="http://schemas.microsoft.com/office/powerpoint/2010/main" val="3832493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4"/>
            <a:ext cx="10972800" cy="1143000"/>
          </a:xfrm>
        </p:spPr>
        <p:txBody>
          <a:bodyPr>
            <a:normAutofit fontScale="90000"/>
          </a:bodyPr>
          <a:lstStyle/>
          <a:p>
            <a:r>
              <a:rPr lang="en-US" b="1" dirty="0">
                <a:solidFill>
                  <a:srgbClr val="FF0000"/>
                </a:solidFill>
              </a:rPr>
              <a:t>#</a:t>
            </a:r>
            <a:r>
              <a:rPr lang="en-US" b="1" dirty="0" smtClean="0">
                <a:solidFill>
                  <a:srgbClr val="FF0000"/>
                </a:solidFill>
              </a:rPr>
              <a:t>44 </a:t>
            </a:r>
            <a:r>
              <a:rPr lang="en-US" altLang="en-US" b="1" dirty="0"/>
              <a:t>- </a:t>
            </a:r>
            <a:r>
              <a:rPr lang="en-US" dirty="0" smtClean="0"/>
              <a:t>What </a:t>
            </a:r>
            <a:r>
              <a:rPr lang="en-US" dirty="0"/>
              <a:t>is the sum of the charges from the following atoms when they form ions?</a:t>
            </a:r>
            <a:br>
              <a:rPr lang="en-US" dirty="0"/>
            </a:br>
            <a:r>
              <a:rPr lang="en-US" dirty="0"/>
              <a:t>Calcium, nitrogen, and strontium</a:t>
            </a:r>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2570747"/>
            <a:ext cx="10394707" cy="33111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b="1" dirty="0"/>
              <a:t>1</a:t>
            </a:r>
          </a:p>
          <a:p>
            <a:pPr marL="0" indent="0">
              <a:buNone/>
            </a:pPr>
            <a:endParaRPr lang="en-US" altLang="en-US" sz="4400" b="1" dirty="0"/>
          </a:p>
          <a:p>
            <a:pPr marL="0" indent="0">
              <a:buNone/>
            </a:pPr>
            <a:r>
              <a:rPr lang="en-US" altLang="en-US" sz="4400" b="1" dirty="0"/>
              <a:t>2+(-3)+2 =1</a:t>
            </a:r>
          </a:p>
        </p:txBody>
      </p:sp>
    </p:spTree>
    <p:extLst>
      <p:ext uri="{BB962C8B-B14F-4D97-AF65-F5344CB8AC3E}">
        <p14:creationId xmlns:p14="http://schemas.microsoft.com/office/powerpoint/2010/main" val="2854139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a:solidFill>
                  <a:srgbClr val="FF0000"/>
                </a:solidFill>
              </a:rPr>
              <a:t>#</a:t>
            </a:r>
            <a:r>
              <a:rPr lang="en-US" b="1" dirty="0" smtClean="0">
                <a:solidFill>
                  <a:srgbClr val="FF0000"/>
                </a:solidFill>
              </a:rPr>
              <a:t>45 </a:t>
            </a:r>
            <a:r>
              <a:rPr lang="en-US" altLang="en-US" b="1" dirty="0"/>
              <a:t>- </a:t>
            </a:r>
            <a:r>
              <a:rPr lang="en-US" dirty="0" smtClean="0"/>
              <a:t>What </a:t>
            </a:r>
            <a:r>
              <a:rPr lang="en-US" dirty="0"/>
              <a:t>is the molar mass for the hydrocarbon </a:t>
            </a:r>
            <a:br>
              <a:rPr lang="en-US" dirty="0"/>
            </a:br>
            <a:r>
              <a:rPr lang="en-US" dirty="0"/>
              <a:t>C</a:t>
            </a:r>
            <a:r>
              <a:rPr lang="en-US" baseline="-25000" dirty="0"/>
              <a:t>24</a:t>
            </a:r>
            <a:r>
              <a:rPr lang="en-US" dirty="0"/>
              <a:t>H</a:t>
            </a:r>
            <a:r>
              <a:rPr lang="en-US" baseline="-25000" dirty="0"/>
              <a:t>37</a:t>
            </a:r>
            <a:r>
              <a:rPr lang="en-US" dirty="0"/>
              <a:t>O</a:t>
            </a:r>
            <a:r>
              <a:rPr lang="en-US" baseline="-25000" dirty="0"/>
              <a:t>6</a:t>
            </a:r>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513909"/>
            <a:ext cx="10394707" cy="23680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b="1" dirty="0"/>
              <a:t>421.61 g/mol</a:t>
            </a:r>
          </a:p>
        </p:txBody>
      </p:sp>
    </p:spTree>
    <p:extLst>
      <p:ext uri="{BB962C8B-B14F-4D97-AF65-F5344CB8AC3E}">
        <p14:creationId xmlns:p14="http://schemas.microsoft.com/office/powerpoint/2010/main" val="4281431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660" y="685800"/>
            <a:ext cx="10837023" cy="2340735"/>
          </a:xfrm>
        </p:spPr>
        <p:txBody>
          <a:bodyPr>
            <a:noAutofit/>
          </a:bodyPr>
          <a:lstStyle/>
          <a:p>
            <a:pPr algn="ctr"/>
            <a:r>
              <a:rPr lang="en-US" sz="6000" b="1" dirty="0" smtClean="0">
                <a:solidFill>
                  <a:srgbClr val="FF0000"/>
                </a:solidFill>
              </a:rPr>
              <a:t>#2 </a:t>
            </a:r>
            <a:r>
              <a:rPr lang="en-US" sz="6000" b="1" dirty="0"/>
              <a:t>- </a:t>
            </a:r>
            <a:r>
              <a:rPr lang="en-US" sz="6000" dirty="0" smtClean="0"/>
              <a:t>What </a:t>
            </a:r>
            <a:r>
              <a:rPr lang="en-US" sz="6000" dirty="0"/>
              <a:t>particle did Thompson discover and </a:t>
            </a:r>
            <a:r>
              <a:rPr lang="en-US" sz="6000" dirty="0" smtClean="0"/>
              <a:t>name </a:t>
            </a:r>
            <a:r>
              <a:rPr lang="en-US" sz="6000" dirty="0"/>
              <a:t>his experiment that proved it.</a:t>
            </a:r>
            <a:endParaRPr lang="en-US" sz="6600" dirty="0"/>
          </a:p>
        </p:txBody>
      </p:sp>
      <p:sp>
        <p:nvSpPr>
          <p:cNvPr id="3" name="Content Placeholder 2"/>
          <p:cNvSpPr>
            <a:spLocks noGrp="1"/>
          </p:cNvSpPr>
          <p:nvPr>
            <p:ph sz="quarter" idx="13"/>
          </p:nvPr>
        </p:nvSpPr>
        <p:spPr>
          <a:xfrm>
            <a:off x="685800" y="3515932"/>
            <a:ext cx="10394707" cy="1858653"/>
          </a:xfrm>
        </p:spPr>
        <p:txBody>
          <a:bodyPr>
            <a:normAutofit/>
          </a:bodyPr>
          <a:lstStyle/>
          <a:p>
            <a:pPr marL="0" indent="0">
              <a:buNone/>
            </a:pPr>
            <a:r>
              <a:rPr lang="en-US" sz="4800" dirty="0"/>
              <a:t>Electron </a:t>
            </a:r>
            <a:r>
              <a:rPr lang="en-US" sz="4800" dirty="0">
                <a:sym typeface="Wingdings" panose="05000000000000000000" pitchFamily="2" charset="2"/>
              </a:rPr>
              <a:t> Cathode Ray Tube Experiment</a:t>
            </a:r>
            <a:endParaRPr lang="en-US" sz="4800" dirty="0"/>
          </a:p>
        </p:txBody>
      </p:sp>
    </p:spTree>
    <p:extLst>
      <p:ext uri="{BB962C8B-B14F-4D97-AF65-F5344CB8AC3E}">
        <p14:creationId xmlns:p14="http://schemas.microsoft.com/office/powerpoint/2010/main" val="82328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a:solidFill>
                  <a:srgbClr val="FF0000"/>
                </a:solidFill>
              </a:rPr>
              <a:t>#</a:t>
            </a:r>
            <a:r>
              <a:rPr lang="en-US" b="1" dirty="0" smtClean="0">
                <a:solidFill>
                  <a:srgbClr val="FF0000"/>
                </a:solidFill>
              </a:rPr>
              <a:t>46 </a:t>
            </a:r>
            <a:r>
              <a:rPr lang="en-US" altLang="en-US" b="1" dirty="0"/>
              <a:t>- </a:t>
            </a:r>
            <a:r>
              <a:rPr lang="en-US" dirty="0" smtClean="0"/>
              <a:t>Which </a:t>
            </a:r>
            <a:r>
              <a:rPr lang="en-US" dirty="0"/>
              <a:t>molecule has covalent bonding and does not require a double or triple bond?</a:t>
            </a:r>
            <a:br>
              <a:rPr lang="en-US" dirty="0"/>
            </a:br>
            <a:r>
              <a:rPr lang="en-US" dirty="0"/>
              <a:t>CO</a:t>
            </a:r>
            <a:r>
              <a:rPr lang="en-US" baseline="-25000" dirty="0"/>
              <a:t>2</a:t>
            </a:r>
            <a:r>
              <a:rPr lang="en-US" dirty="0"/>
              <a:t>, CO, N</a:t>
            </a:r>
            <a:r>
              <a:rPr lang="en-US" baseline="-25000" dirty="0"/>
              <a:t>2</a:t>
            </a:r>
            <a:r>
              <a:rPr lang="en-US" dirty="0"/>
              <a:t>, CI</a:t>
            </a:r>
            <a:r>
              <a:rPr lang="en-US" baseline="-25000" dirty="0"/>
              <a:t>2</a:t>
            </a:r>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t>CI</a:t>
            </a:r>
            <a:r>
              <a:rPr lang="en-US" sz="4400" baseline="-25000" dirty="0"/>
              <a:t>2</a:t>
            </a:r>
            <a:endParaRPr lang="en-US" altLang="en-US" sz="4400" b="1" dirty="0"/>
          </a:p>
        </p:txBody>
      </p:sp>
    </p:spTree>
    <p:extLst>
      <p:ext uri="{BB962C8B-B14F-4D97-AF65-F5344CB8AC3E}">
        <p14:creationId xmlns:p14="http://schemas.microsoft.com/office/powerpoint/2010/main" val="3109897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a:solidFill>
                  <a:srgbClr val="FF0000"/>
                </a:solidFill>
              </a:rPr>
              <a:t>#</a:t>
            </a:r>
            <a:r>
              <a:rPr lang="en-US" b="1" dirty="0" smtClean="0">
                <a:solidFill>
                  <a:srgbClr val="FF0000"/>
                </a:solidFill>
              </a:rPr>
              <a:t>47 </a:t>
            </a:r>
            <a:r>
              <a:rPr lang="en-US" altLang="en-US" b="1" dirty="0"/>
              <a:t>- </a:t>
            </a:r>
            <a:r>
              <a:rPr lang="en-US" dirty="0" smtClean="0"/>
              <a:t>What </a:t>
            </a:r>
            <a:r>
              <a:rPr lang="en-US" dirty="0"/>
              <a:t>is the formula for copper (IV) sulfate?</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a:t>Cu(SO</a:t>
            </a:r>
            <a:r>
              <a:rPr lang="en-US" altLang="en-US" sz="4400" baseline="-25000" dirty="0"/>
              <a:t>4</a:t>
            </a:r>
            <a:r>
              <a:rPr lang="en-US" altLang="en-US" sz="4400" dirty="0"/>
              <a:t>)</a:t>
            </a:r>
            <a:r>
              <a:rPr lang="en-US" altLang="en-US" sz="4400" baseline="-25000" dirty="0"/>
              <a:t>2</a:t>
            </a:r>
            <a:endParaRPr lang="en-US" altLang="en-US" sz="4400" b="1" baseline="-25000" dirty="0"/>
          </a:p>
        </p:txBody>
      </p:sp>
    </p:spTree>
    <p:extLst>
      <p:ext uri="{BB962C8B-B14F-4D97-AF65-F5344CB8AC3E}">
        <p14:creationId xmlns:p14="http://schemas.microsoft.com/office/powerpoint/2010/main" val="106617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a:solidFill>
                  <a:srgbClr val="FF0000"/>
                </a:solidFill>
              </a:rPr>
              <a:t>#</a:t>
            </a:r>
            <a:r>
              <a:rPr lang="en-US" b="1" dirty="0" smtClean="0">
                <a:solidFill>
                  <a:srgbClr val="FF0000"/>
                </a:solidFill>
              </a:rPr>
              <a:t>48 </a:t>
            </a:r>
            <a:r>
              <a:rPr lang="en-US" altLang="en-US" b="1" dirty="0"/>
              <a:t>- </a:t>
            </a:r>
            <a:r>
              <a:rPr lang="en-US" dirty="0" smtClean="0"/>
              <a:t>What </a:t>
            </a:r>
            <a:r>
              <a:rPr lang="en-US" dirty="0"/>
              <a:t>is the name of the compound </a:t>
            </a:r>
            <a:r>
              <a:rPr lang="en-US" dirty="0" err="1"/>
              <a:t>SrO</a:t>
            </a:r>
            <a:r>
              <a:rPr lang="en-US" dirty="0"/>
              <a:t>?</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a:t>Strontium oxide </a:t>
            </a:r>
            <a:endParaRPr lang="en-US" altLang="en-US" sz="4400" b="1" dirty="0"/>
          </a:p>
        </p:txBody>
      </p:sp>
    </p:spTree>
    <p:extLst>
      <p:ext uri="{BB962C8B-B14F-4D97-AF65-F5344CB8AC3E}">
        <p14:creationId xmlns:p14="http://schemas.microsoft.com/office/powerpoint/2010/main" val="90945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a:solidFill>
                  <a:srgbClr val="FF0000"/>
                </a:solidFill>
              </a:rPr>
              <a:t>#</a:t>
            </a:r>
            <a:r>
              <a:rPr lang="en-US" b="1" dirty="0" smtClean="0">
                <a:solidFill>
                  <a:srgbClr val="FF0000"/>
                </a:solidFill>
              </a:rPr>
              <a:t>49 </a:t>
            </a:r>
            <a:r>
              <a:rPr lang="en-US" altLang="en-US" b="1" dirty="0"/>
              <a:t>- </a:t>
            </a:r>
            <a:r>
              <a:rPr lang="en-US" dirty="0" smtClean="0"/>
              <a:t>What </a:t>
            </a:r>
            <a:r>
              <a:rPr lang="en-US" dirty="0"/>
              <a:t>type of bond forms between two non metals share electrons?</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a:t>Covalent bond </a:t>
            </a:r>
            <a:endParaRPr lang="en-US" altLang="en-US" sz="4400" b="1" dirty="0"/>
          </a:p>
        </p:txBody>
      </p:sp>
    </p:spTree>
    <p:extLst>
      <p:ext uri="{BB962C8B-B14F-4D97-AF65-F5344CB8AC3E}">
        <p14:creationId xmlns:p14="http://schemas.microsoft.com/office/powerpoint/2010/main" val="17203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smtClean="0">
                <a:solidFill>
                  <a:srgbClr val="FF0000"/>
                </a:solidFill>
              </a:rPr>
              <a:t>#50 </a:t>
            </a:r>
            <a:r>
              <a:rPr lang="en-US" altLang="en-US" b="1" dirty="0"/>
              <a:t>- </a:t>
            </a:r>
            <a:r>
              <a:rPr lang="en-US" dirty="0" smtClean="0"/>
              <a:t>What </a:t>
            </a:r>
            <a:r>
              <a:rPr lang="en-US" dirty="0"/>
              <a:t>happens to the electrons during a metallic bond?</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a:t>Sea of electrons, delocalized electrons etc. </a:t>
            </a:r>
            <a:endParaRPr lang="en-US" altLang="en-US" sz="4400" b="1" dirty="0"/>
          </a:p>
        </p:txBody>
      </p:sp>
    </p:spTree>
    <p:extLst>
      <p:ext uri="{BB962C8B-B14F-4D97-AF65-F5344CB8AC3E}">
        <p14:creationId xmlns:p14="http://schemas.microsoft.com/office/powerpoint/2010/main" val="1348023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smtClean="0">
                <a:solidFill>
                  <a:srgbClr val="FF0000"/>
                </a:solidFill>
              </a:rPr>
              <a:t>#51 </a:t>
            </a:r>
            <a:r>
              <a:rPr lang="en-US" altLang="en-US" b="1" dirty="0"/>
              <a:t>- </a:t>
            </a:r>
            <a:r>
              <a:rPr lang="en-US" dirty="0" smtClean="0"/>
              <a:t>Draw </a:t>
            </a:r>
            <a:r>
              <a:rPr lang="en-US" dirty="0"/>
              <a:t>the Lewis dot structure for BrO</a:t>
            </a:r>
            <a:r>
              <a:rPr lang="en-US" baseline="-25000" dirty="0"/>
              <a:t>3</a:t>
            </a:r>
            <a:r>
              <a:rPr lang="en-US" baseline="30000" dirty="0"/>
              <a:t>-</a:t>
            </a:r>
          </a:p>
        </p:txBody>
      </p:sp>
      <p:pic>
        <p:nvPicPr>
          <p:cNvPr id="1026" name="Picture 2" descr="Image result for bro3- lewis">
            <a:extLst>
              <a:ext uri="{FF2B5EF4-FFF2-40B4-BE49-F238E27FC236}">
                <a16:creationId xmlns:a16="http://schemas.microsoft.com/office/drawing/2014/main" id="{0D79A375-60C9-4306-B7E2-3A52864C22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7484" y="2865771"/>
            <a:ext cx="5203327" cy="3016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987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smtClean="0">
                <a:solidFill>
                  <a:srgbClr val="FF0000"/>
                </a:solidFill>
              </a:rPr>
              <a:t>#52 </a:t>
            </a:r>
            <a:r>
              <a:rPr lang="en-US" altLang="en-US" b="1" dirty="0"/>
              <a:t>- </a:t>
            </a:r>
            <a:r>
              <a:rPr lang="en-US" dirty="0" smtClean="0"/>
              <a:t>Draw </a:t>
            </a:r>
            <a:r>
              <a:rPr lang="en-US" dirty="0"/>
              <a:t>the Lewis dot structure for C</a:t>
            </a:r>
            <a:r>
              <a:rPr lang="en-US" dirty="0" smtClean="0"/>
              <a:t>H</a:t>
            </a:r>
            <a:r>
              <a:rPr lang="en-US" baseline="-25000" dirty="0" smtClean="0"/>
              <a:t>4</a:t>
            </a:r>
            <a:endParaRPr lang="en-US" baseline="30000" dirty="0"/>
          </a:p>
        </p:txBody>
      </p:sp>
      <p:pic>
        <p:nvPicPr>
          <p:cNvPr id="1028" name="Picture 4" descr="Image result for methane lewis stru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3621" y="3286515"/>
            <a:ext cx="2692128" cy="3040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22853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#53 </a:t>
            </a:r>
            <a:r>
              <a:rPr lang="en-US" altLang="en-US" b="1" dirty="0"/>
              <a:t>- </a:t>
            </a:r>
            <a:r>
              <a:rPr lang="en-US" dirty="0" smtClean="0"/>
              <a:t>What </a:t>
            </a:r>
            <a:r>
              <a:rPr lang="en-US" dirty="0" smtClean="0"/>
              <a:t>pathway must you take in order to convert grams of substance A to moles of substance B?</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smtClean="0"/>
              <a:t>Grams </a:t>
            </a:r>
            <a:r>
              <a:rPr lang="en-US" altLang="en-US" sz="4400" dirty="0" smtClean="0">
                <a:sym typeface="Wingdings" panose="05000000000000000000" pitchFamily="2" charset="2"/>
              </a:rPr>
              <a:t> moles A  moles B</a:t>
            </a:r>
            <a:endParaRPr lang="en-US" altLang="en-US" sz="4400" b="1" dirty="0"/>
          </a:p>
        </p:txBody>
      </p:sp>
      <p:sp>
        <p:nvSpPr>
          <p:cNvPr id="3" name="TextBox 2"/>
          <p:cNvSpPr txBox="1"/>
          <p:nvPr/>
        </p:nvSpPr>
        <p:spPr>
          <a:xfrm>
            <a:off x="1972492" y="4023360"/>
            <a:ext cx="2116183" cy="400110"/>
          </a:xfrm>
          <a:prstGeom prst="rect">
            <a:avLst/>
          </a:prstGeom>
          <a:noFill/>
        </p:spPr>
        <p:txBody>
          <a:bodyPr wrap="square" rtlCol="0">
            <a:spAutoFit/>
          </a:bodyPr>
          <a:lstStyle/>
          <a:p>
            <a:r>
              <a:rPr lang="en-US" sz="2000" dirty="0" smtClean="0"/>
              <a:t>Molar Mass of A</a:t>
            </a:r>
            <a:endParaRPr lang="en-US" sz="2000" dirty="0"/>
          </a:p>
        </p:txBody>
      </p:sp>
      <p:sp>
        <p:nvSpPr>
          <p:cNvPr id="5" name="TextBox 4"/>
          <p:cNvSpPr txBox="1"/>
          <p:nvPr/>
        </p:nvSpPr>
        <p:spPr>
          <a:xfrm>
            <a:off x="5142412" y="4023360"/>
            <a:ext cx="1846217" cy="400110"/>
          </a:xfrm>
          <a:prstGeom prst="rect">
            <a:avLst/>
          </a:prstGeom>
          <a:noFill/>
        </p:spPr>
        <p:txBody>
          <a:bodyPr wrap="square" rtlCol="0">
            <a:spAutoFit/>
          </a:bodyPr>
          <a:lstStyle/>
          <a:p>
            <a:r>
              <a:rPr lang="en-US" sz="2000" dirty="0" smtClean="0"/>
              <a:t>Mole Ratio</a:t>
            </a:r>
            <a:endParaRPr lang="en-US" sz="2000" dirty="0"/>
          </a:p>
        </p:txBody>
      </p:sp>
    </p:spTree>
    <p:extLst>
      <p:ext uri="{BB962C8B-B14F-4D97-AF65-F5344CB8AC3E}">
        <p14:creationId xmlns:p14="http://schemas.microsoft.com/office/powerpoint/2010/main" val="19280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#54 </a:t>
            </a:r>
            <a:r>
              <a:rPr lang="en-US" altLang="en-US" b="1" dirty="0"/>
              <a:t>- </a:t>
            </a:r>
            <a:r>
              <a:rPr lang="en-US" dirty="0" smtClean="0"/>
              <a:t>What </a:t>
            </a:r>
            <a:r>
              <a:rPr lang="en-US" dirty="0" smtClean="0"/>
              <a:t>kind of reaction is taking place below? </a:t>
            </a:r>
            <a:br>
              <a:rPr lang="en-US" dirty="0" smtClean="0"/>
            </a:br>
            <a:r>
              <a:rPr lang="en-US" dirty="0" smtClean="0"/>
              <a:t>Zn + CuCl</a:t>
            </a:r>
            <a:r>
              <a:rPr lang="en-US" baseline="-25000" dirty="0" smtClean="0"/>
              <a:t>2</a:t>
            </a:r>
            <a:r>
              <a:rPr lang="en-US" dirty="0" smtClean="0"/>
              <a:t> </a:t>
            </a:r>
            <a:r>
              <a:rPr lang="en-US" dirty="0" smtClean="0">
                <a:sym typeface="Wingdings" panose="05000000000000000000" pitchFamily="2" charset="2"/>
              </a:rPr>
              <a:t> ZnCl</a:t>
            </a:r>
            <a:r>
              <a:rPr lang="en-US" baseline="-25000" dirty="0" smtClean="0">
                <a:sym typeface="Wingdings" panose="05000000000000000000" pitchFamily="2" charset="2"/>
              </a:rPr>
              <a:t>2</a:t>
            </a:r>
            <a:r>
              <a:rPr lang="en-US" dirty="0" smtClean="0">
                <a:sym typeface="Wingdings" panose="05000000000000000000" pitchFamily="2" charset="2"/>
              </a:rPr>
              <a:t> + Cu</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smtClean="0"/>
              <a:t>Single replacement</a:t>
            </a:r>
            <a:endParaRPr lang="en-US" altLang="en-US" sz="4400" b="1" dirty="0"/>
          </a:p>
        </p:txBody>
      </p:sp>
    </p:spTree>
    <p:extLst>
      <p:ext uri="{BB962C8B-B14F-4D97-AF65-F5344CB8AC3E}">
        <p14:creationId xmlns:p14="http://schemas.microsoft.com/office/powerpoint/2010/main" val="39303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#55 </a:t>
            </a:r>
            <a:r>
              <a:rPr lang="en-US" altLang="en-US" b="1" dirty="0"/>
              <a:t>- </a:t>
            </a:r>
            <a:r>
              <a:rPr lang="en-US" dirty="0" smtClean="0"/>
              <a:t>Sodium </a:t>
            </a:r>
            <a:r>
              <a:rPr lang="en-US" dirty="0" smtClean="0"/>
              <a:t>chloride comes apart. Name the type of reaction, predict the products, and balance the reaction.</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smtClean="0"/>
              <a:t>2NaCl </a:t>
            </a:r>
            <a:r>
              <a:rPr lang="en-US" altLang="en-US" sz="4400" dirty="0" smtClean="0">
                <a:sym typeface="Wingdings" panose="05000000000000000000" pitchFamily="2" charset="2"/>
              </a:rPr>
              <a:t> 2Na + Cl</a:t>
            </a:r>
            <a:r>
              <a:rPr lang="en-US" altLang="en-US" sz="4400" baseline="-25000" dirty="0" smtClean="0">
                <a:sym typeface="Wingdings" panose="05000000000000000000" pitchFamily="2" charset="2"/>
              </a:rPr>
              <a:t>2</a:t>
            </a:r>
          </a:p>
          <a:p>
            <a:pPr marL="0" indent="0">
              <a:buNone/>
            </a:pPr>
            <a:endParaRPr lang="en-US" altLang="en-US" sz="4400" b="1" baseline="-25000" dirty="0">
              <a:sym typeface="Wingdings" panose="05000000000000000000" pitchFamily="2" charset="2"/>
            </a:endParaRPr>
          </a:p>
          <a:p>
            <a:pPr marL="0" indent="0">
              <a:buNone/>
            </a:pPr>
            <a:r>
              <a:rPr lang="en-US" altLang="en-US" sz="4400" b="1" baseline="-25000" dirty="0" smtClean="0">
                <a:sym typeface="Wingdings" panose="05000000000000000000" pitchFamily="2" charset="2"/>
              </a:rPr>
              <a:t>Decomposition</a:t>
            </a:r>
            <a:endParaRPr lang="en-US" altLang="en-US" sz="4400" b="1" baseline="-25000" dirty="0"/>
          </a:p>
        </p:txBody>
      </p:sp>
    </p:spTree>
    <p:extLst>
      <p:ext uri="{BB962C8B-B14F-4D97-AF65-F5344CB8AC3E}">
        <p14:creationId xmlns:p14="http://schemas.microsoft.com/office/powerpoint/2010/main" val="397713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313"/>
            <a:ext cx="10396882" cy="2561516"/>
          </a:xfrm>
        </p:spPr>
        <p:txBody>
          <a:bodyPr>
            <a:noAutofit/>
          </a:bodyPr>
          <a:lstStyle/>
          <a:p>
            <a:pPr algn="ctr"/>
            <a:r>
              <a:rPr lang="en-US" sz="6000" b="1" dirty="0" smtClean="0">
                <a:solidFill>
                  <a:srgbClr val="FF0000"/>
                </a:solidFill>
              </a:rPr>
              <a:t>#3 </a:t>
            </a:r>
            <a:r>
              <a:rPr lang="en-US" sz="6000" b="1" dirty="0"/>
              <a:t>- </a:t>
            </a:r>
            <a:r>
              <a:rPr lang="en-US" sz="6000" dirty="0" smtClean="0"/>
              <a:t>What </a:t>
            </a:r>
            <a:r>
              <a:rPr lang="en-US" sz="6000" dirty="0" smtClean="0"/>
              <a:t>is the empirical formula for the following molecule: C</a:t>
            </a:r>
            <a:r>
              <a:rPr lang="en-US" sz="6000" baseline="-25000" dirty="0" smtClean="0"/>
              <a:t>12</a:t>
            </a:r>
            <a:r>
              <a:rPr lang="en-US" sz="6000" dirty="0" smtClean="0"/>
              <a:t>H</a:t>
            </a:r>
            <a:r>
              <a:rPr lang="en-US" sz="6000" baseline="-25000" dirty="0" smtClean="0"/>
              <a:t>22</a:t>
            </a:r>
            <a:r>
              <a:rPr lang="en-US" sz="6000" dirty="0" smtClean="0"/>
              <a:t>O</a:t>
            </a:r>
            <a:r>
              <a:rPr lang="en-US" sz="6000" baseline="-25000" dirty="0" smtClean="0"/>
              <a:t>11</a:t>
            </a:r>
            <a:r>
              <a:rPr lang="en-US" sz="6000" dirty="0" smtClean="0"/>
              <a:t> ?</a:t>
            </a:r>
            <a:endParaRPr lang="en-US" sz="6600" baseline="-25000" dirty="0"/>
          </a:p>
        </p:txBody>
      </p:sp>
      <p:sp>
        <p:nvSpPr>
          <p:cNvPr id="3" name="Content Placeholder 2"/>
          <p:cNvSpPr>
            <a:spLocks noGrp="1"/>
          </p:cNvSpPr>
          <p:nvPr>
            <p:ph sz="quarter" idx="13"/>
          </p:nvPr>
        </p:nvSpPr>
        <p:spPr>
          <a:xfrm>
            <a:off x="685800" y="3461657"/>
            <a:ext cx="10394707" cy="1912928"/>
          </a:xfrm>
        </p:spPr>
        <p:txBody>
          <a:bodyPr>
            <a:normAutofit/>
          </a:bodyPr>
          <a:lstStyle/>
          <a:p>
            <a:pPr marL="0" indent="0">
              <a:buNone/>
              <a:defRPr/>
            </a:pPr>
            <a:r>
              <a:rPr lang="en-US" sz="4800" dirty="0"/>
              <a:t>C</a:t>
            </a:r>
            <a:r>
              <a:rPr lang="en-US" sz="4800" baseline="-25000" dirty="0"/>
              <a:t>12</a:t>
            </a:r>
            <a:r>
              <a:rPr lang="en-US" sz="4800" dirty="0"/>
              <a:t>H</a:t>
            </a:r>
            <a:r>
              <a:rPr lang="en-US" sz="4800" baseline="-25000" dirty="0"/>
              <a:t>22</a:t>
            </a:r>
            <a:r>
              <a:rPr lang="en-US" sz="4800" dirty="0"/>
              <a:t>O</a:t>
            </a:r>
            <a:r>
              <a:rPr lang="en-US" sz="4800" baseline="-25000" dirty="0"/>
              <a:t>11</a:t>
            </a:r>
            <a:endParaRPr lang="en-US" altLang="en-US" sz="4800" dirty="0"/>
          </a:p>
        </p:txBody>
      </p:sp>
    </p:spTree>
    <p:extLst>
      <p:ext uri="{BB962C8B-B14F-4D97-AF65-F5344CB8AC3E}">
        <p14:creationId xmlns:p14="http://schemas.microsoft.com/office/powerpoint/2010/main" val="264182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#56 </a:t>
            </a:r>
            <a:r>
              <a:rPr lang="en-US" altLang="en-US" b="1" dirty="0"/>
              <a:t>- </a:t>
            </a:r>
            <a:r>
              <a:rPr lang="en-US" dirty="0" smtClean="0"/>
              <a:t>What </a:t>
            </a:r>
            <a:r>
              <a:rPr lang="en-US" dirty="0" smtClean="0"/>
              <a:t>kind of reaction is taking place below? </a:t>
            </a:r>
            <a:br>
              <a:rPr lang="en-US" dirty="0" smtClean="0"/>
            </a:br>
            <a:r>
              <a:rPr lang="en-US" dirty="0" smtClean="0"/>
              <a:t>Zn + CuCl</a:t>
            </a:r>
            <a:r>
              <a:rPr lang="en-US" baseline="-25000" dirty="0" smtClean="0"/>
              <a:t>2</a:t>
            </a:r>
            <a:r>
              <a:rPr lang="en-US" dirty="0" smtClean="0"/>
              <a:t> </a:t>
            </a:r>
            <a:r>
              <a:rPr lang="en-US" dirty="0" smtClean="0">
                <a:sym typeface="Wingdings" panose="05000000000000000000" pitchFamily="2" charset="2"/>
              </a:rPr>
              <a:t> ZnCl</a:t>
            </a:r>
            <a:r>
              <a:rPr lang="en-US" baseline="-25000" dirty="0" smtClean="0">
                <a:sym typeface="Wingdings" panose="05000000000000000000" pitchFamily="2" charset="2"/>
              </a:rPr>
              <a:t>2</a:t>
            </a:r>
            <a:r>
              <a:rPr lang="en-US" dirty="0" smtClean="0">
                <a:sym typeface="Wingdings" panose="05000000000000000000" pitchFamily="2" charset="2"/>
              </a:rPr>
              <a:t> + Cu</a:t>
            </a:r>
            <a:endParaRPr lang="en-US" baseline="-25000" dirty="0"/>
          </a:p>
        </p:txBody>
      </p:sp>
      <p:sp>
        <p:nvSpPr>
          <p:cNvPr id="4" name="Content Placeholder 2">
            <a:extLst>
              <a:ext uri="{FF2B5EF4-FFF2-40B4-BE49-F238E27FC236}">
                <a16:creationId xmlns:a16="http://schemas.microsoft.com/office/drawing/2014/main" id="{0A5BAA5F-7060-496F-85E8-EF60EFBE7276}"/>
              </a:ext>
            </a:extLst>
          </p:cNvPr>
          <p:cNvSpPr txBox="1">
            <a:spLocks/>
          </p:cNvSpPr>
          <p:nvPr/>
        </p:nvSpPr>
        <p:spPr>
          <a:xfrm>
            <a:off x="685799" y="3144253"/>
            <a:ext cx="10394707" cy="27376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4400" dirty="0" smtClean="0"/>
              <a:t>Single replacement</a:t>
            </a:r>
            <a:endParaRPr lang="en-US" altLang="en-US" sz="4400" b="1" dirty="0"/>
          </a:p>
        </p:txBody>
      </p:sp>
    </p:spTree>
    <p:extLst>
      <p:ext uri="{BB962C8B-B14F-4D97-AF65-F5344CB8AC3E}">
        <p14:creationId xmlns:p14="http://schemas.microsoft.com/office/powerpoint/2010/main" val="243936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889DB995-AC81-40C3-8B8A-3E1C2D33FE92}"/>
              </a:ext>
            </a:extLst>
          </p:cNvPr>
          <p:cNvSpPr>
            <a:spLocks noGrp="1" noChangeArrowheads="1"/>
          </p:cNvSpPr>
          <p:nvPr>
            <p:ph type="title"/>
          </p:nvPr>
        </p:nvSpPr>
        <p:spPr bwMode="auto">
          <a:xfrm>
            <a:off x="809897" y="609600"/>
            <a:ext cx="917230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r>
              <a:rPr lang="en-US" b="1" dirty="0" smtClean="0">
                <a:solidFill>
                  <a:srgbClr val="FF0000"/>
                </a:solidFill>
              </a:rPr>
              <a:t>#4 </a:t>
            </a:r>
            <a:r>
              <a:rPr lang="en-US" b="1" dirty="0"/>
              <a:t>- </a:t>
            </a:r>
            <a:r>
              <a:rPr lang="en-US" altLang="en-US" b="1" dirty="0" smtClean="0"/>
              <a:t>This </a:t>
            </a:r>
            <a:r>
              <a:rPr lang="en-US" altLang="en-US" b="1" dirty="0"/>
              <a:t>is the electron configuration for what element</a:t>
            </a:r>
            <a:r>
              <a:rPr lang="en-US" altLang="en-US" b="1" dirty="0" smtClean="0"/>
              <a:t>?</a:t>
            </a:r>
            <a:br>
              <a:rPr lang="en-US" altLang="en-US" b="1" dirty="0" smtClean="0"/>
            </a:br>
            <a:r>
              <a:rPr lang="en-US" altLang="en-US" b="1" dirty="0"/>
              <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3p</a:t>
            </a:r>
            <a:r>
              <a:rPr lang="en-US" altLang="en-US" b="1" baseline="30000" dirty="0"/>
              <a:t>6</a:t>
            </a:r>
            <a:r>
              <a:rPr lang="en-US" altLang="en-US" b="1" dirty="0"/>
              <a:t> 4s</a:t>
            </a:r>
            <a:r>
              <a:rPr lang="en-US" altLang="en-US" b="1" baseline="30000" dirty="0"/>
              <a:t>2</a:t>
            </a:r>
            <a:r>
              <a:rPr lang="en-US" altLang="en-US" b="1" dirty="0"/>
              <a:t> </a:t>
            </a:r>
            <a:r>
              <a:rPr lang="en-US" altLang="en-US" b="1" dirty="0" smtClean="0"/>
              <a:t>3d</a:t>
            </a:r>
            <a:r>
              <a:rPr lang="en-US" altLang="en-US" b="1" baseline="30000" dirty="0"/>
              <a:t>6</a:t>
            </a:r>
          </a:p>
        </p:txBody>
      </p:sp>
      <p:sp>
        <p:nvSpPr>
          <p:cNvPr id="13318" name="Rectangle 6">
            <a:extLst>
              <a:ext uri="{FF2B5EF4-FFF2-40B4-BE49-F238E27FC236}">
                <a16:creationId xmlns:a16="http://schemas.microsoft.com/office/drawing/2014/main" id="{9FD01827-A1E6-4262-B8F0-880E07F98A01}"/>
              </a:ext>
            </a:extLst>
          </p:cNvPr>
          <p:cNvSpPr>
            <a:spLocks noGrp="1" noChangeArrowheads="1"/>
          </p:cNvSpPr>
          <p:nvPr>
            <p:ph type="body" idx="4294967295"/>
          </p:nvPr>
        </p:nvSpPr>
        <p:spPr bwMode="auto">
          <a:xfrm>
            <a:off x="1711234" y="4245429"/>
            <a:ext cx="7772400" cy="17983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0" indent="0">
              <a:buNone/>
            </a:pPr>
            <a:r>
              <a:rPr lang="en-US" altLang="en-US" sz="4400" b="1" dirty="0" smtClean="0"/>
              <a:t>Iron (Fe)</a:t>
            </a:r>
            <a:endParaRPr lang="en-US" alt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18">
                                            <p:txEl>
                                              <p:pRg st="0" end="0"/>
                                            </p:txEl>
                                          </p:spTgt>
                                        </p:tgtEl>
                                        <p:attrNameLst>
                                          <p:attrName>style.visibility</p:attrName>
                                        </p:attrNameLst>
                                      </p:cBhvr>
                                      <p:to>
                                        <p:strVal val="visible"/>
                                      </p:to>
                                    </p:set>
                                    <p:animEffect transition="in" filter="fade">
                                      <p:cBhvr>
                                        <p:cTn id="7" dur="1000"/>
                                        <p:tgtEl>
                                          <p:spTgt spid="13318">
                                            <p:txEl>
                                              <p:pRg st="0" end="0"/>
                                            </p:txEl>
                                          </p:spTgt>
                                        </p:tgtEl>
                                      </p:cBhvr>
                                    </p:animEffect>
                                    <p:anim calcmode="lin" valueType="num">
                                      <p:cBhvr>
                                        <p:cTn id="8" dur="1000" fill="hold"/>
                                        <p:tgtEl>
                                          <p:spTgt spid="1331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3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889DB995-AC81-40C3-8B8A-3E1C2D33FE92}"/>
              </a:ext>
            </a:extLst>
          </p:cNvPr>
          <p:cNvSpPr>
            <a:spLocks noGrp="1" noChangeArrowheads="1"/>
          </p:cNvSpPr>
          <p:nvPr>
            <p:ph type="title"/>
          </p:nvPr>
        </p:nvSpPr>
        <p:spPr bwMode="auto">
          <a:xfrm>
            <a:off x="809897" y="609600"/>
            <a:ext cx="917230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r>
              <a:rPr lang="en-US" b="1" dirty="0" smtClean="0">
                <a:solidFill>
                  <a:srgbClr val="FF0000"/>
                </a:solidFill>
              </a:rPr>
              <a:t>#5 </a:t>
            </a:r>
            <a:r>
              <a:rPr lang="en-US" b="1" dirty="0"/>
              <a:t>- </a:t>
            </a:r>
            <a:r>
              <a:rPr lang="en-US" altLang="en-US" b="1" dirty="0" smtClean="0"/>
              <a:t>This </a:t>
            </a:r>
            <a:r>
              <a:rPr lang="en-US" altLang="en-US" b="1" dirty="0"/>
              <a:t>is the electron configuration for what </a:t>
            </a:r>
            <a:r>
              <a:rPr lang="en-US" altLang="en-US" b="1" dirty="0" smtClean="0"/>
              <a:t>ion?</a:t>
            </a:r>
            <a:r>
              <a:rPr lang="en-US" altLang="en-US" b="1" dirty="0" smtClean="0"/>
              <a:t/>
            </a:r>
            <a:br>
              <a:rPr lang="en-US" altLang="en-US" b="1" dirty="0" smtClean="0"/>
            </a:br>
            <a:r>
              <a:rPr lang="en-US" altLang="en-US" b="1" dirty="0"/>
              <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a:t>
            </a:r>
            <a:r>
              <a:rPr lang="en-US" altLang="en-US" b="1" dirty="0" smtClean="0"/>
              <a:t>3p</a:t>
            </a:r>
            <a:r>
              <a:rPr lang="en-US" altLang="en-US" b="1" baseline="30000" dirty="0" smtClean="0"/>
              <a:t>6</a:t>
            </a:r>
            <a:r>
              <a:rPr lang="en-US" altLang="en-US" b="1" dirty="0" smtClean="0"/>
              <a:t> 3d</a:t>
            </a:r>
            <a:r>
              <a:rPr lang="en-US" altLang="en-US" b="1" baseline="30000" dirty="0"/>
              <a:t>6</a:t>
            </a:r>
          </a:p>
        </p:txBody>
      </p:sp>
      <p:sp>
        <p:nvSpPr>
          <p:cNvPr id="13318" name="Rectangle 6">
            <a:extLst>
              <a:ext uri="{FF2B5EF4-FFF2-40B4-BE49-F238E27FC236}">
                <a16:creationId xmlns:a16="http://schemas.microsoft.com/office/drawing/2014/main" id="{9FD01827-A1E6-4262-B8F0-880E07F98A01}"/>
              </a:ext>
            </a:extLst>
          </p:cNvPr>
          <p:cNvSpPr>
            <a:spLocks noGrp="1" noChangeArrowheads="1"/>
          </p:cNvSpPr>
          <p:nvPr>
            <p:ph type="body" idx="4294967295"/>
          </p:nvPr>
        </p:nvSpPr>
        <p:spPr bwMode="auto">
          <a:xfrm>
            <a:off x="1711234" y="4245429"/>
            <a:ext cx="7772400" cy="17983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0" indent="0">
              <a:buNone/>
            </a:pPr>
            <a:r>
              <a:rPr lang="en-US" altLang="en-US" sz="4400" b="1" dirty="0" smtClean="0"/>
              <a:t>Iron (II), (Fe</a:t>
            </a:r>
            <a:r>
              <a:rPr lang="en-US" altLang="en-US" sz="4400" b="1" baseline="30000" dirty="0" smtClean="0"/>
              <a:t>2+</a:t>
            </a:r>
            <a:r>
              <a:rPr lang="en-US" altLang="en-US" sz="4400" b="1" dirty="0" smtClean="0"/>
              <a:t>)</a:t>
            </a:r>
            <a:endParaRPr lang="en-US" altLang="en-US" sz="4400" b="1" dirty="0"/>
          </a:p>
        </p:txBody>
      </p:sp>
    </p:spTree>
    <p:extLst>
      <p:ext uri="{BB962C8B-B14F-4D97-AF65-F5344CB8AC3E}">
        <p14:creationId xmlns:p14="http://schemas.microsoft.com/office/powerpoint/2010/main" val="13979370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18">
                                            <p:txEl>
                                              <p:pRg st="0" end="0"/>
                                            </p:txEl>
                                          </p:spTgt>
                                        </p:tgtEl>
                                        <p:attrNameLst>
                                          <p:attrName>style.visibility</p:attrName>
                                        </p:attrNameLst>
                                      </p:cBhvr>
                                      <p:to>
                                        <p:strVal val="visible"/>
                                      </p:to>
                                    </p:set>
                                    <p:animEffect transition="in" filter="fade">
                                      <p:cBhvr>
                                        <p:cTn id="7" dur="1000"/>
                                        <p:tgtEl>
                                          <p:spTgt spid="13318">
                                            <p:txEl>
                                              <p:pRg st="0" end="0"/>
                                            </p:txEl>
                                          </p:spTgt>
                                        </p:tgtEl>
                                      </p:cBhvr>
                                    </p:animEffect>
                                    <p:anim calcmode="lin" valueType="num">
                                      <p:cBhvr>
                                        <p:cTn id="8" dur="1000" fill="hold"/>
                                        <p:tgtEl>
                                          <p:spTgt spid="1331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3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889DB995-AC81-40C3-8B8A-3E1C2D33FE92}"/>
              </a:ext>
            </a:extLst>
          </p:cNvPr>
          <p:cNvSpPr>
            <a:spLocks noGrp="1" noChangeArrowheads="1"/>
          </p:cNvSpPr>
          <p:nvPr>
            <p:ph type="title"/>
          </p:nvPr>
        </p:nvSpPr>
        <p:spPr bwMode="auto">
          <a:xfrm>
            <a:off x="564471" y="245947"/>
            <a:ext cx="10299032"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0000"/>
          </a:bodyPr>
          <a:lstStyle/>
          <a:p>
            <a:r>
              <a:rPr lang="en-US" b="1" dirty="0" smtClean="0">
                <a:solidFill>
                  <a:srgbClr val="FF0000"/>
                </a:solidFill>
              </a:rPr>
              <a:t>#6 </a:t>
            </a:r>
            <a:r>
              <a:rPr lang="en-US" b="1" dirty="0"/>
              <a:t>- </a:t>
            </a:r>
            <a:r>
              <a:rPr lang="en-US" altLang="en-US" b="1" dirty="0" smtClean="0"/>
              <a:t>Do </a:t>
            </a:r>
            <a:r>
              <a:rPr lang="en-US" altLang="en-US" b="1" dirty="0"/>
              <a:t>any of the following atoms represent </a:t>
            </a:r>
            <a:r>
              <a:rPr lang="en-US" altLang="en-US" b="1" dirty="0" smtClean="0"/>
              <a:t>isotopes of Atom A? </a:t>
            </a:r>
            <a:r>
              <a:rPr lang="en-US" altLang="en-US" b="1" dirty="0"/>
              <a:t>If so, which ones and why?</a:t>
            </a:r>
            <a:endParaRPr lang="en-US" altLang="en-US" b="1" baseline="30000" dirty="0"/>
          </a:p>
        </p:txBody>
      </p:sp>
      <p:sp>
        <p:nvSpPr>
          <p:cNvPr id="2" name="Oval 1">
            <a:extLst>
              <a:ext uri="{FF2B5EF4-FFF2-40B4-BE49-F238E27FC236}">
                <a16:creationId xmlns:a16="http://schemas.microsoft.com/office/drawing/2014/main" id="{EBF35AE8-0D5A-4A28-AE23-854CE9453249}"/>
              </a:ext>
            </a:extLst>
          </p:cNvPr>
          <p:cNvSpPr/>
          <p:nvPr/>
        </p:nvSpPr>
        <p:spPr>
          <a:xfrm>
            <a:off x="1262285" y="2702481"/>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E0C1A5E-1EAC-4B54-823B-E613724A868A}"/>
              </a:ext>
            </a:extLst>
          </p:cNvPr>
          <p:cNvSpPr/>
          <p:nvPr/>
        </p:nvSpPr>
        <p:spPr>
          <a:xfrm>
            <a:off x="1414685" y="2854881"/>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57D1993-3062-41D2-8A65-B92C77090566}"/>
              </a:ext>
            </a:extLst>
          </p:cNvPr>
          <p:cNvSpPr/>
          <p:nvPr/>
        </p:nvSpPr>
        <p:spPr>
          <a:xfrm>
            <a:off x="1540453" y="2943035"/>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EC007F3-46AD-4F0D-841C-22A355525B3B}"/>
              </a:ext>
            </a:extLst>
          </p:cNvPr>
          <p:cNvSpPr/>
          <p:nvPr/>
        </p:nvSpPr>
        <p:spPr>
          <a:xfrm>
            <a:off x="1363638" y="2674969"/>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E21B207-7892-4F67-AFB1-926057B2E64B}"/>
              </a:ext>
            </a:extLst>
          </p:cNvPr>
          <p:cNvSpPr/>
          <p:nvPr/>
        </p:nvSpPr>
        <p:spPr>
          <a:xfrm>
            <a:off x="1456854" y="3028228"/>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DBFEF33E-C743-4EAD-BD6E-BE43ECA3F62B}"/>
              </a:ext>
            </a:extLst>
          </p:cNvPr>
          <p:cNvSpPr/>
          <p:nvPr/>
        </p:nvSpPr>
        <p:spPr>
          <a:xfrm>
            <a:off x="1152054" y="2721345"/>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CE2E09-F9CE-429A-BB8C-4EBB5A732867}"/>
              </a:ext>
            </a:extLst>
          </p:cNvPr>
          <p:cNvSpPr/>
          <p:nvPr/>
        </p:nvSpPr>
        <p:spPr>
          <a:xfrm>
            <a:off x="1191262" y="2978913"/>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5831BE9-2EB0-4511-8838-0ACAE0FC6481}"/>
              </a:ext>
            </a:extLst>
          </p:cNvPr>
          <p:cNvSpPr/>
          <p:nvPr/>
        </p:nvSpPr>
        <p:spPr>
          <a:xfrm>
            <a:off x="1325169" y="305019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6178968-9BF7-45EC-BE38-388D91497549}"/>
              </a:ext>
            </a:extLst>
          </p:cNvPr>
          <p:cNvSpPr/>
          <p:nvPr/>
        </p:nvSpPr>
        <p:spPr>
          <a:xfrm>
            <a:off x="1493103" y="2783604"/>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6A8D4D6-1DC8-4630-B1A4-9BB751FEA00F}"/>
              </a:ext>
            </a:extLst>
          </p:cNvPr>
          <p:cNvSpPr/>
          <p:nvPr/>
        </p:nvSpPr>
        <p:spPr>
          <a:xfrm>
            <a:off x="1109885" y="2861909"/>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5130065D-D230-4A12-ABA9-2A0E60CD5BC5}"/>
              </a:ext>
            </a:extLst>
          </p:cNvPr>
          <p:cNvSpPr/>
          <p:nvPr/>
        </p:nvSpPr>
        <p:spPr>
          <a:xfrm>
            <a:off x="747380" y="2258597"/>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6174FA9D-AD77-4B20-9196-5E927B70DDBC}"/>
              </a:ext>
            </a:extLst>
          </p:cNvPr>
          <p:cNvSpPr/>
          <p:nvPr/>
        </p:nvSpPr>
        <p:spPr>
          <a:xfrm>
            <a:off x="514341" y="2034180"/>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E8BC0E1-8FE1-426F-97AA-A9A22B615B6B}"/>
              </a:ext>
            </a:extLst>
          </p:cNvPr>
          <p:cNvSpPr txBox="1"/>
          <p:nvPr/>
        </p:nvSpPr>
        <p:spPr>
          <a:xfrm>
            <a:off x="884244" y="2261872"/>
            <a:ext cx="479394" cy="369332"/>
          </a:xfrm>
          <a:prstGeom prst="rect">
            <a:avLst/>
          </a:prstGeom>
          <a:noFill/>
        </p:spPr>
        <p:txBody>
          <a:bodyPr wrap="square" rtlCol="0">
            <a:spAutoFit/>
          </a:bodyPr>
          <a:lstStyle/>
          <a:p>
            <a:r>
              <a:rPr lang="en-US" dirty="0"/>
              <a:t>e-</a:t>
            </a:r>
          </a:p>
        </p:txBody>
      </p:sp>
      <p:sp>
        <p:nvSpPr>
          <p:cNvPr id="17" name="TextBox 16">
            <a:extLst>
              <a:ext uri="{FF2B5EF4-FFF2-40B4-BE49-F238E27FC236}">
                <a16:creationId xmlns:a16="http://schemas.microsoft.com/office/drawing/2014/main" id="{18C097F6-DC76-4C10-8155-0ADDB23F0156}"/>
              </a:ext>
            </a:extLst>
          </p:cNvPr>
          <p:cNvSpPr txBox="1"/>
          <p:nvPr/>
        </p:nvSpPr>
        <p:spPr>
          <a:xfrm>
            <a:off x="1507900" y="3257737"/>
            <a:ext cx="479394" cy="369332"/>
          </a:xfrm>
          <a:prstGeom prst="rect">
            <a:avLst/>
          </a:prstGeom>
          <a:noFill/>
        </p:spPr>
        <p:txBody>
          <a:bodyPr wrap="square" rtlCol="0">
            <a:spAutoFit/>
          </a:bodyPr>
          <a:lstStyle/>
          <a:p>
            <a:r>
              <a:rPr lang="en-US" dirty="0"/>
              <a:t>e-</a:t>
            </a:r>
          </a:p>
        </p:txBody>
      </p:sp>
      <p:sp>
        <p:nvSpPr>
          <p:cNvPr id="18" name="TextBox 17">
            <a:extLst>
              <a:ext uri="{FF2B5EF4-FFF2-40B4-BE49-F238E27FC236}">
                <a16:creationId xmlns:a16="http://schemas.microsoft.com/office/drawing/2014/main" id="{780696CB-92B1-413A-AF57-6A75EDCE4AA4}"/>
              </a:ext>
            </a:extLst>
          </p:cNvPr>
          <p:cNvSpPr txBox="1"/>
          <p:nvPr/>
        </p:nvSpPr>
        <p:spPr>
          <a:xfrm>
            <a:off x="1747597" y="1889265"/>
            <a:ext cx="479394" cy="369332"/>
          </a:xfrm>
          <a:prstGeom prst="rect">
            <a:avLst/>
          </a:prstGeom>
          <a:noFill/>
        </p:spPr>
        <p:txBody>
          <a:bodyPr wrap="square" rtlCol="0">
            <a:spAutoFit/>
          </a:bodyPr>
          <a:lstStyle/>
          <a:p>
            <a:r>
              <a:rPr lang="en-US" dirty="0"/>
              <a:t>e-</a:t>
            </a:r>
          </a:p>
        </p:txBody>
      </p:sp>
      <p:sp>
        <p:nvSpPr>
          <p:cNvPr id="19" name="TextBox 18">
            <a:extLst>
              <a:ext uri="{FF2B5EF4-FFF2-40B4-BE49-F238E27FC236}">
                <a16:creationId xmlns:a16="http://schemas.microsoft.com/office/drawing/2014/main" id="{1E488636-2248-440F-AAA4-E4F218BE4B0C}"/>
              </a:ext>
            </a:extLst>
          </p:cNvPr>
          <p:cNvSpPr txBox="1"/>
          <p:nvPr/>
        </p:nvSpPr>
        <p:spPr>
          <a:xfrm>
            <a:off x="486228" y="3521674"/>
            <a:ext cx="479394" cy="369332"/>
          </a:xfrm>
          <a:prstGeom prst="rect">
            <a:avLst/>
          </a:prstGeom>
          <a:noFill/>
        </p:spPr>
        <p:txBody>
          <a:bodyPr wrap="square" rtlCol="0">
            <a:spAutoFit/>
          </a:bodyPr>
          <a:lstStyle/>
          <a:p>
            <a:r>
              <a:rPr lang="en-US" dirty="0"/>
              <a:t>e-</a:t>
            </a:r>
          </a:p>
        </p:txBody>
      </p:sp>
      <p:sp>
        <p:nvSpPr>
          <p:cNvPr id="21" name="TextBox 20">
            <a:extLst>
              <a:ext uri="{FF2B5EF4-FFF2-40B4-BE49-F238E27FC236}">
                <a16:creationId xmlns:a16="http://schemas.microsoft.com/office/drawing/2014/main" id="{15DFF251-F553-4402-BEE3-01C5EB825671}"/>
              </a:ext>
            </a:extLst>
          </p:cNvPr>
          <p:cNvSpPr txBox="1"/>
          <p:nvPr/>
        </p:nvSpPr>
        <p:spPr>
          <a:xfrm>
            <a:off x="2132860" y="3287727"/>
            <a:ext cx="479394" cy="369332"/>
          </a:xfrm>
          <a:prstGeom prst="rect">
            <a:avLst/>
          </a:prstGeom>
          <a:noFill/>
        </p:spPr>
        <p:txBody>
          <a:bodyPr wrap="square" rtlCol="0">
            <a:spAutoFit/>
          </a:bodyPr>
          <a:lstStyle/>
          <a:p>
            <a:r>
              <a:rPr lang="en-US" dirty="0"/>
              <a:t>e-</a:t>
            </a:r>
          </a:p>
        </p:txBody>
      </p:sp>
      <p:sp>
        <p:nvSpPr>
          <p:cNvPr id="16" name="TextBox 15">
            <a:extLst>
              <a:ext uri="{FF2B5EF4-FFF2-40B4-BE49-F238E27FC236}">
                <a16:creationId xmlns:a16="http://schemas.microsoft.com/office/drawing/2014/main" id="{32BC99E4-CC89-4BBB-BE0A-8499772527D3}"/>
              </a:ext>
            </a:extLst>
          </p:cNvPr>
          <p:cNvSpPr txBox="1"/>
          <p:nvPr/>
        </p:nvSpPr>
        <p:spPr>
          <a:xfrm>
            <a:off x="3537829" y="4768788"/>
            <a:ext cx="1675616" cy="1908215"/>
          </a:xfrm>
          <a:prstGeom prst="rect">
            <a:avLst/>
          </a:prstGeom>
          <a:noFill/>
        </p:spPr>
        <p:txBody>
          <a:bodyPr wrap="square" rtlCol="0">
            <a:spAutoFit/>
          </a:bodyPr>
          <a:lstStyle/>
          <a:p>
            <a:r>
              <a:rPr lang="en-US" sz="2000" b="1" dirty="0"/>
              <a:t>Atom B</a:t>
            </a:r>
          </a:p>
          <a:p>
            <a:endParaRPr lang="en-US" sz="2000" b="1" dirty="0"/>
          </a:p>
          <a:p>
            <a:r>
              <a:rPr lang="en-US" sz="2000" b="1" dirty="0"/>
              <a:t>6 protons</a:t>
            </a:r>
          </a:p>
          <a:p>
            <a:r>
              <a:rPr lang="en-US" sz="2000" b="1" dirty="0"/>
              <a:t>5 neutrons</a:t>
            </a:r>
          </a:p>
          <a:p>
            <a:r>
              <a:rPr lang="en-US" sz="2000" b="1" dirty="0"/>
              <a:t>5 electrons</a:t>
            </a:r>
          </a:p>
          <a:p>
            <a:endParaRPr lang="en-US" b="1" dirty="0"/>
          </a:p>
        </p:txBody>
      </p:sp>
      <p:sp>
        <p:nvSpPr>
          <p:cNvPr id="24" name="TextBox 23">
            <a:extLst>
              <a:ext uri="{FF2B5EF4-FFF2-40B4-BE49-F238E27FC236}">
                <a16:creationId xmlns:a16="http://schemas.microsoft.com/office/drawing/2014/main" id="{3EB1CC71-C11D-43E6-A23D-E03A1182C005}"/>
              </a:ext>
            </a:extLst>
          </p:cNvPr>
          <p:cNvSpPr txBox="1"/>
          <p:nvPr/>
        </p:nvSpPr>
        <p:spPr>
          <a:xfrm>
            <a:off x="514342" y="4768788"/>
            <a:ext cx="1703596" cy="1908215"/>
          </a:xfrm>
          <a:prstGeom prst="rect">
            <a:avLst/>
          </a:prstGeom>
          <a:noFill/>
        </p:spPr>
        <p:txBody>
          <a:bodyPr wrap="square" rtlCol="0">
            <a:spAutoFit/>
          </a:bodyPr>
          <a:lstStyle/>
          <a:p>
            <a:r>
              <a:rPr lang="en-US" sz="2000" b="1" dirty="0"/>
              <a:t>Atom A</a:t>
            </a:r>
          </a:p>
          <a:p>
            <a:endParaRPr lang="en-US" sz="2000" b="1" dirty="0"/>
          </a:p>
          <a:p>
            <a:r>
              <a:rPr lang="en-US" sz="2000" b="1" dirty="0"/>
              <a:t>5 protons</a:t>
            </a:r>
          </a:p>
          <a:p>
            <a:r>
              <a:rPr lang="en-US" sz="2000" b="1" dirty="0"/>
              <a:t>5 neutrons</a:t>
            </a:r>
          </a:p>
          <a:p>
            <a:r>
              <a:rPr lang="en-US" sz="2000" b="1" dirty="0"/>
              <a:t>5 electrons</a:t>
            </a:r>
          </a:p>
          <a:p>
            <a:endParaRPr lang="en-US" dirty="0"/>
          </a:p>
        </p:txBody>
      </p:sp>
      <p:sp>
        <p:nvSpPr>
          <p:cNvPr id="25" name="TextBox 24">
            <a:extLst>
              <a:ext uri="{FF2B5EF4-FFF2-40B4-BE49-F238E27FC236}">
                <a16:creationId xmlns:a16="http://schemas.microsoft.com/office/drawing/2014/main" id="{D44FAC0F-4705-4165-B387-2D66EFF324B1}"/>
              </a:ext>
            </a:extLst>
          </p:cNvPr>
          <p:cNvSpPr txBox="1"/>
          <p:nvPr/>
        </p:nvSpPr>
        <p:spPr>
          <a:xfrm>
            <a:off x="6113094" y="4768788"/>
            <a:ext cx="1720721" cy="1908215"/>
          </a:xfrm>
          <a:prstGeom prst="rect">
            <a:avLst/>
          </a:prstGeom>
          <a:noFill/>
        </p:spPr>
        <p:txBody>
          <a:bodyPr wrap="square" rtlCol="0">
            <a:spAutoFit/>
          </a:bodyPr>
          <a:lstStyle/>
          <a:p>
            <a:r>
              <a:rPr lang="en-US" sz="2000" b="1" dirty="0"/>
              <a:t>Atom C</a:t>
            </a:r>
          </a:p>
          <a:p>
            <a:endParaRPr lang="en-US" sz="2000" b="1" dirty="0"/>
          </a:p>
          <a:p>
            <a:r>
              <a:rPr lang="en-US" sz="2000" b="1" dirty="0"/>
              <a:t>5 protons</a:t>
            </a:r>
          </a:p>
          <a:p>
            <a:r>
              <a:rPr lang="en-US" sz="2000" b="1" dirty="0"/>
              <a:t>6 neutrons</a:t>
            </a:r>
          </a:p>
          <a:p>
            <a:r>
              <a:rPr lang="en-US" sz="2000" b="1" dirty="0"/>
              <a:t>5 electrons</a:t>
            </a:r>
          </a:p>
          <a:p>
            <a:endParaRPr lang="en-US" b="1" dirty="0"/>
          </a:p>
        </p:txBody>
      </p:sp>
      <p:sp>
        <p:nvSpPr>
          <p:cNvPr id="26" name="TextBox 25">
            <a:extLst>
              <a:ext uri="{FF2B5EF4-FFF2-40B4-BE49-F238E27FC236}">
                <a16:creationId xmlns:a16="http://schemas.microsoft.com/office/drawing/2014/main" id="{9E3094A5-2583-44DF-8457-CB40389E4E66}"/>
              </a:ext>
            </a:extLst>
          </p:cNvPr>
          <p:cNvSpPr txBox="1"/>
          <p:nvPr/>
        </p:nvSpPr>
        <p:spPr>
          <a:xfrm>
            <a:off x="8688360" y="4768788"/>
            <a:ext cx="1676316" cy="1908215"/>
          </a:xfrm>
          <a:prstGeom prst="rect">
            <a:avLst/>
          </a:prstGeom>
          <a:noFill/>
        </p:spPr>
        <p:txBody>
          <a:bodyPr wrap="square" rtlCol="0">
            <a:spAutoFit/>
          </a:bodyPr>
          <a:lstStyle/>
          <a:p>
            <a:r>
              <a:rPr lang="en-US" sz="2000" b="1" dirty="0"/>
              <a:t>Atom D</a:t>
            </a:r>
          </a:p>
          <a:p>
            <a:endParaRPr lang="en-US" sz="2000" b="1" dirty="0"/>
          </a:p>
          <a:p>
            <a:r>
              <a:rPr lang="en-US" sz="2000" b="1" dirty="0"/>
              <a:t>5 protons</a:t>
            </a:r>
          </a:p>
          <a:p>
            <a:r>
              <a:rPr lang="en-US" sz="2000" b="1" dirty="0"/>
              <a:t>5 neutrons</a:t>
            </a:r>
          </a:p>
          <a:p>
            <a:r>
              <a:rPr lang="en-US" sz="2000" b="1" dirty="0"/>
              <a:t>6 electrons</a:t>
            </a:r>
          </a:p>
          <a:p>
            <a:endParaRPr lang="en-US" b="1" dirty="0"/>
          </a:p>
        </p:txBody>
      </p:sp>
      <p:sp>
        <p:nvSpPr>
          <p:cNvPr id="28" name="Oval 27">
            <a:extLst>
              <a:ext uri="{FF2B5EF4-FFF2-40B4-BE49-F238E27FC236}">
                <a16:creationId xmlns:a16="http://schemas.microsoft.com/office/drawing/2014/main" id="{CFE2E70E-27C9-4015-AD53-84AFBE9E5DCF}"/>
              </a:ext>
            </a:extLst>
          </p:cNvPr>
          <p:cNvSpPr/>
          <p:nvPr/>
        </p:nvSpPr>
        <p:spPr>
          <a:xfrm>
            <a:off x="3844770" y="3380627"/>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30B46491-FD82-4329-B416-019E53926989}"/>
              </a:ext>
            </a:extLst>
          </p:cNvPr>
          <p:cNvSpPr/>
          <p:nvPr/>
        </p:nvSpPr>
        <p:spPr>
          <a:xfrm>
            <a:off x="3997170" y="3533027"/>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368D8709-5F24-4C04-9C97-D426E2FD2F0F}"/>
              </a:ext>
            </a:extLst>
          </p:cNvPr>
          <p:cNvSpPr/>
          <p:nvPr/>
        </p:nvSpPr>
        <p:spPr>
          <a:xfrm>
            <a:off x="4122938" y="3621181"/>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D15EE09B-C98C-447E-828F-7B4C3BC1CA0D}"/>
              </a:ext>
            </a:extLst>
          </p:cNvPr>
          <p:cNvSpPr/>
          <p:nvPr/>
        </p:nvSpPr>
        <p:spPr>
          <a:xfrm>
            <a:off x="3946123" y="3353115"/>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3915691F-26CB-4491-8150-6F07296B6FD2}"/>
              </a:ext>
            </a:extLst>
          </p:cNvPr>
          <p:cNvSpPr/>
          <p:nvPr/>
        </p:nvSpPr>
        <p:spPr>
          <a:xfrm>
            <a:off x="4039339" y="3706374"/>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7C4D173-082B-4FE9-93B4-CD2CAC3835B4}"/>
              </a:ext>
            </a:extLst>
          </p:cNvPr>
          <p:cNvSpPr/>
          <p:nvPr/>
        </p:nvSpPr>
        <p:spPr>
          <a:xfrm>
            <a:off x="3734539" y="3399491"/>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E8C1F6D9-8272-4AB1-98F3-66FC094366C7}"/>
              </a:ext>
            </a:extLst>
          </p:cNvPr>
          <p:cNvSpPr/>
          <p:nvPr/>
        </p:nvSpPr>
        <p:spPr>
          <a:xfrm>
            <a:off x="3773747" y="3657059"/>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FE4096BF-366A-4184-BDA7-C94F737F3257}"/>
              </a:ext>
            </a:extLst>
          </p:cNvPr>
          <p:cNvSpPr/>
          <p:nvPr/>
        </p:nvSpPr>
        <p:spPr>
          <a:xfrm>
            <a:off x="3907654" y="3728336"/>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6ABF657C-B580-4375-82B5-E4FF310513CE}"/>
              </a:ext>
            </a:extLst>
          </p:cNvPr>
          <p:cNvSpPr/>
          <p:nvPr/>
        </p:nvSpPr>
        <p:spPr>
          <a:xfrm>
            <a:off x="4075588" y="346175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89378321-11BB-4147-81F7-5AFDD062F70B}"/>
              </a:ext>
            </a:extLst>
          </p:cNvPr>
          <p:cNvSpPr/>
          <p:nvPr/>
        </p:nvSpPr>
        <p:spPr>
          <a:xfrm>
            <a:off x="3692370" y="3540055"/>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E8EE7996-B5B5-4110-87BF-805A30BACBF2}"/>
              </a:ext>
            </a:extLst>
          </p:cNvPr>
          <p:cNvSpPr/>
          <p:nvPr/>
        </p:nvSpPr>
        <p:spPr>
          <a:xfrm>
            <a:off x="3329865" y="2936743"/>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16E0A05-2C01-432B-8307-2854E6EDD6BF}"/>
              </a:ext>
            </a:extLst>
          </p:cNvPr>
          <p:cNvSpPr/>
          <p:nvPr/>
        </p:nvSpPr>
        <p:spPr>
          <a:xfrm>
            <a:off x="3096826" y="2712326"/>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A547D178-49A4-4BBA-A847-BD1C0D36AB9E}"/>
              </a:ext>
            </a:extLst>
          </p:cNvPr>
          <p:cNvSpPr txBox="1"/>
          <p:nvPr/>
        </p:nvSpPr>
        <p:spPr>
          <a:xfrm>
            <a:off x="3466729" y="2940018"/>
            <a:ext cx="479394" cy="369332"/>
          </a:xfrm>
          <a:prstGeom prst="rect">
            <a:avLst/>
          </a:prstGeom>
          <a:noFill/>
        </p:spPr>
        <p:txBody>
          <a:bodyPr wrap="square" rtlCol="0">
            <a:spAutoFit/>
          </a:bodyPr>
          <a:lstStyle/>
          <a:p>
            <a:r>
              <a:rPr lang="en-US" dirty="0"/>
              <a:t>e-</a:t>
            </a:r>
          </a:p>
        </p:txBody>
      </p:sp>
      <p:sp>
        <p:nvSpPr>
          <p:cNvPr id="41" name="TextBox 40">
            <a:extLst>
              <a:ext uri="{FF2B5EF4-FFF2-40B4-BE49-F238E27FC236}">
                <a16:creationId xmlns:a16="http://schemas.microsoft.com/office/drawing/2014/main" id="{ACCAFF19-D38E-4BC6-915B-2D8F48669E34}"/>
              </a:ext>
            </a:extLst>
          </p:cNvPr>
          <p:cNvSpPr txBox="1"/>
          <p:nvPr/>
        </p:nvSpPr>
        <p:spPr>
          <a:xfrm>
            <a:off x="4090385" y="3935883"/>
            <a:ext cx="479394" cy="369332"/>
          </a:xfrm>
          <a:prstGeom prst="rect">
            <a:avLst/>
          </a:prstGeom>
          <a:noFill/>
        </p:spPr>
        <p:txBody>
          <a:bodyPr wrap="square" rtlCol="0">
            <a:spAutoFit/>
          </a:bodyPr>
          <a:lstStyle/>
          <a:p>
            <a:r>
              <a:rPr lang="en-US" dirty="0"/>
              <a:t>e-</a:t>
            </a:r>
          </a:p>
        </p:txBody>
      </p:sp>
      <p:sp>
        <p:nvSpPr>
          <p:cNvPr id="42" name="TextBox 41">
            <a:extLst>
              <a:ext uri="{FF2B5EF4-FFF2-40B4-BE49-F238E27FC236}">
                <a16:creationId xmlns:a16="http://schemas.microsoft.com/office/drawing/2014/main" id="{D74CFCE9-E13F-4CD6-85B6-795AADA1D9C3}"/>
              </a:ext>
            </a:extLst>
          </p:cNvPr>
          <p:cNvSpPr txBox="1"/>
          <p:nvPr/>
        </p:nvSpPr>
        <p:spPr>
          <a:xfrm>
            <a:off x="4330082" y="2567411"/>
            <a:ext cx="479394" cy="369332"/>
          </a:xfrm>
          <a:prstGeom prst="rect">
            <a:avLst/>
          </a:prstGeom>
          <a:noFill/>
        </p:spPr>
        <p:txBody>
          <a:bodyPr wrap="square" rtlCol="0">
            <a:spAutoFit/>
          </a:bodyPr>
          <a:lstStyle/>
          <a:p>
            <a:r>
              <a:rPr lang="en-US" dirty="0"/>
              <a:t>e-</a:t>
            </a:r>
          </a:p>
        </p:txBody>
      </p:sp>
      <p:sp>
        <p:nvSpPr>
          <p:cNvPr id="43" name="TextBox 42">
            <a:extLst>
              <a:ext uri="{FF2B5EF4-FFF2-40B4-BE49-F238E27FC236}">
                <a16:creationId xmlns:a16="http://schemas.microsoft.com/office/drawing/2014/main" id="{9437EBC3-B420-4EA9-928F-B23A3C1783ED}"/>
              </a:ext>
            </a:extLst>
          </p:cNvPr>
          <p:cNvSpPr txBox="1"/>
          <p:nvPr/>
        </p:nvSpPr>
        <p:spPr>
          <a:xfrm>
            <a:off x="3068713" y="4199820"/>
            <a:ext cx="479394" cy="369332"/>
          </a:xfrm>
          <a:prstGeom prst="rect">
            <a:avLst/>
          </a:prstGeom>
          <a:noFill/>
        </p:spPr>
        <p:txBody>
          <a:bodyPr wrap="square" rtlCol="0">
            <a:spAutoFit/>
          </a:bodyPr>
          <a:lstStyle/>
          <a:p>
            <a:r>
              <a:rPr lang="en-US" dirty="0"/>
              <a:t>e-</a:t>
            </a:r>
          </a:p>
        </p:txBody>
      </p:sp>
      <p:sp>
        <p:nvSpPr>
          <p:cNvPr id="44" name="TextBox 43">
            <a:extLst>
              <a:ext uri="{FF2B5EF4-FFF2-40B4-BE49-F238E27FC236}">
                <a16:creationId xmlns:a16="http://schemas.microsoft.com/office/drawing/2014/main" id="{56801897-E317-48FA-B560-BCD6D443F61D}"/>
              </a:ext>
            </a:extLst>
          </p:cNvPr>
          <p:cNvSpPr txBox="1"/>
          <p:nvPr/>
        </p:nvSpPr>
        <p:spPr>
          <a:xfrm>
            <a:off x="4637102" y="4084952"/>
            <a:ext cx="479394" cy="369332"/>
          </a:xfrm>
          <a:prstGeom prst="rect">
            <a:avLst/>
          </a:prstGeom>
          <a:noFill/>
        </p:spPr>
        <p:txBody>
          <a:bodyPr wrap="square" rtlCol="0">
            <a:spAutoFit/>
          </a:bodyPr>
          <a:lstStyle/>
          <a:p>
            <a:r>
              <a:rPr lang="en-US" dirty="0"/>
              <a:t>e-</a:t>
            </a:r>
          </a:p>
        </p:txBody>
      </p:sp>
      <p:sp>
        <p:nvSpPr>
          <p:cNvPr id="45" name="Oval 44">
            <a:extLst>
              <a:ext uri="{FF2B5EF4-FFF2-40B4-BE49-F238E27FC236}">
                <a16:creationId xmlns:a16="http://schemas.microsoft.com/office/drawing/2014/main" id="{7F094D79-3032-4D12-845B-4E1175EDDEBE}"/>
              </a:ext>
            </a:extLst>
          </p:cNvPr>
          <p:cNvSpPr/>
          <p:nvPr/>
        </p:nvSpPr>
        <p:spPr>
          <a:xfrm>
            <a:off x="6428170" y="2556818"/>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37339A6C-C0F1-40B4-950A-95FCA7617426}"/>
              </a:ext>
            </a:extLst>
          </p:cNvPr>
          <p:cNvSpPr/>
          <p:nvPr/>
        </p:nvSpPr>
        <p:spPr>
          <a:xfrm>
            <a:off x="6580570" y="2709218"/>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39BE2402-8683-4923-AA1E-FBA8FD743E96}"/>
              </a:ext>
            </a:extLst>
          </p:cNvPr>
          <p:cNvSpPr/>
          <p:nvPr/>
        </p:nvSpPr>
        <p:spPr>
          <a:xfrm>
            <a:off x="6706338" y="2797372"/>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CA966E82-1318-423E-8999-B321BAFAD5E0}"/>
              </a:ext>
            </a:extLst>
          </p:cNvPr>
          <p:cNvSpPr/>
          <p:nvPr/>
        </p:nvSpPr>
        <p:spPr>
          <a:xfrm>
            <a:off x="6529523" y="2529306"/>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C9D612DB-2FE2-400D-9E63-B0CAE9935974}"/>
              </a:ext>
            </a:extLst>
          </p:cNvPr>
          <p:cNvSpPr/>
          <p:nvPr/>
        </p:nvSpPr>
        <p:spPr>
          <a:xfrm>
            <a:off x="6622739" y="2882565"/>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97B182BE-1C61-4C69-85C1-FF8A3EF11091}"/>
              </a:ext>
            </a:extLst>
          </p:cNvPr>
          <p:cNvSpPr/>
          <p:nvPr/>
        </p:nvSpPr>
        <p:spPr>
          <a:xfrm>
            <a:off x="6317939" y="2575682"/>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5F99295D-A84C-4954-A803-38B7C16CD96A}"/>
              </a:ext>
            </a:extLst>
          </p:cNvPr>
          <p:cNvSpPr/>
          <p:nvPr/>
        </p:nvSpPr>
        <p:spPr>
          <a:xfrm>
            <a:off x="6357147" y="283325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DBA6F8A0-756E-4F0F-8F58-AC2A9A5014E8}"/>
              </a:ext>
            </a:extLst>
          </p:cNvPr>
          <p:cNvSpPr/>
          <p:nvPr/>
        </p:nvSpPr>
        <p:spPr>
          <a:xfrm>
            <a:off x="6491054" y="2904527"/>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4FC0AE9B-C7A3-4714-B2E9-9E20C57F15E5}"/>
              </a:ext>
            </a:extLst>
          </p:cNvPr>
          <p:cNvSpPr/>
          <p:nvPr/>
        </p:nvSpPr>
        <p:spPr>
          <a:xfrm>
            <a:off x="6658988" y="2637941"/>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0226E59B-0AD1-4DAB-9C2E-738CBED6AA52}"/>
              </a:ext>
            </a:extLst>
          </p:cNvPr>
          <p:cNvSpPr/>
          <p:nvPr/>
        </p:nvSpPr>
        <p:spPr>
          <a:xfrm>
            <a:off x="6275770" y="2716246"/>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FA0630CF-E5E0-4DBF-8333-6042E2DD6212}"/>
              </a:ext>
            </a:extLst>
          </p:cNvPr>
          <p:cNvSpPr/>
          <p:nvPr/>
        </p:nvSpPr>
        <p:spPr>
          <a:xfrm>
            <a:off x="5913265" y="2112934"/>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0AD88578-54FD-420F-B1FA-62470A72699F}"/>
              </a:ext>
            </a:extLst>
          </p:cNvPr>
          <p:cNvSpPr/>
          <p:nvPr/>
        </p:nvSpPr>
        <p:spPr>
          <a:xfrm>
            <a:off x="5680226" y="1888517"/>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4D4FDF3E-87B5-49A1-8BE2-4ABF18E5431E}"/>
              </a:ext>
            </a:extLst>
          </p:cNvPr>
          <p:cNvSpPr txBox="1"/>
          <p:nvPr/>
        </p:nvSpPr>
        <p:spPr>
          <a:xfrm>
            <a:off x="6050129" y="2116209"/>
            <a:ext cx="479394" cy="369332"/>
          </a:xfrm>
          <a:prstGeom prst="rect">
            <a:avLst/>
          </a:prstGeom>
          <a:noFill/>
        </p:spPr>
        <p:txBody>
          <a:bodyPr wrap="square" rtlCol="0">
            <a:spAutoFit/>
          </a:bodyPr>
          <a:lstStyle/>
          <a:p>
            <a:r>
              <a:rPr lang="en-US" dirty="0"/>
              <a:t>e-</a:t>
            </a:r>
          </a:p>
        </p:txBody>
      </p:sp>
      <p:sp>
        <p:nvSpPr>
          <p:cNvPr id="58" name="TextBox 57">
            <a:extLst>
              <a:ext uri="{FF2B5EF4-FFF2-40B4-BE49-F238E27FC236}">
                <a16:creationId xmlns:a16="http://schemas.microsoft.com/office/drawing/2014/main" id="{30F9EB2C-141D-4812-8302-F61EAB2F30F9}"/>
              </a:ext>
            </a:extLst>
          </p:cNvPr>
          <p:cNvSpPr txBox="1"/>
          <p:nvPr/>
        </p:nvSpPr>
        <p:spPr>
          <a:xfrm>
            <a:off x="6673785" y="3112074"/>
            <a:ext cx="479394" cy="369332"/>
          </a:xfrm>
          <a:prstGeom prst="rect">
            <a:avLst/>
          </a:prstGeom>
          <a:noFill/>
        </p:spPr>
        <p:txBody>
          <a:bodyPr wrap="square" rtlCol="0">
            <a:spAutoFit/>
          </a:bodyPr>
          <a:lstStyle/>
          <a:p>
            <a:r>
              <a:rPr lang="en-US" dirty="0"/>
              <a:t>e-</a:t>
            </a:r>
          </a:p>
        </p:txBody>
      </p:sp>
      <p:sp>
        <p:nvSpPr>
          <p:cNvPr id="59" name="TextBox 58">
            <a:extLst>
              <a:ext uri="{FF2B5EF4-FFF2-40B4-BE49-F238E27FC236}">
                <a16:creationId xmlns:a16="http://schemas.microsoft.com/office/drawing/2014/main" id="{1743CE94-9118-4D26-AE0D-05120469CFB6}"/>
              </a:ext>
            </a:extLst>
          </p:cNvPr>
          <p:cNvSpPr txBox="1"/>
          <p:nvPr/>
        </p:nvSpPr>
        <p:spPr>
          <a:xfrm>
            <a:off x="6913482" y="1743602"/>
            <a:ext cx="479394" cy="369332"/>
          </a:xfrm>
          <a:prstGeom prst="rect">
            <a:avLst/>
          </a:prstGeom>
          <a:noFill/>
        </p:spPr>
        <p:txBody>
          <a:bodyPr wrap="square" rtlCol="0">
            <a:spAutoFit/>
          </a:bodyPr>
          <a:lstStyle/>
          <a:p>
            <a:r>
              <a:rPr lang="en-US" dirty="0"/>
              <a:t>e-</a:t>
            </a:r>
          </a:p>
        </p:txBody>
      </p:sp>
      <p:sp>
        <p:nvSpPr>
          <p:cNvPr id="60" name="TextBox 59">
            <a:extLst>
              <a:ext uri="{FF2B5EF4-FFF2-40B4-BE49-F238E27FC236}">
                <a16:creationId xmlns:a16="http://schemas.microsoft.com/office/drawing/2014/main" id="{29F32639-11AD-4E7C-A4C8-9CAEE98B0E3F}"/>
              </a:ext>
            </a:extLst>
          </p:cNvPr>
          <p:cNvSpPr txBox="1"/>
          <p:nvPr/>
        </p:nvSpPr>
        <p:spPr>
          <a:xfrm>
            <a:off x="5652113" y="3376011"/>
            <a:ext cx="479394" cy="369332"/>
          </a:xfrm>
          <a:prstGeom prst="rect">
            <a:avLst/>
          </a:prstGeom>
          <a:noFill/>
        </p:spPr>
        <p:txBody>
          <a:bodyPr wrap="square" rtlCol="0">
            <a:spAutoFit/>
          </a:bodyPr>
          <a:lstStyle/>
          <a:p>
            <a:r>
              <a:rPr lang="en-US" dirty="0"/>
              <a:t>e-</a:t>
            </a:r>
          </a:p>
        </p:txBody>
      </p:sp>
      <p:sp>
        <p:nvSpPr>
          <p:cNvPr id="61" name="TextBox 60">
            <a:extLst>
              <a:ext uri="{FF2B5EF4-FFF2-40B4-BE49-F238E27FC236}">
                <a16:creationId xmlns:a16="http://schemas.microsoft.com/office/drawing/2014/main" id="{4B38A985-8E4C-4F61-A490-4CC20796952C}"/>
              </a:ext>
            </a:extLst>
          </p:cNvPr>
          <p:cNvSpPr txBox="1"/>
          <p:nvPr/>
        </p:nvSpPr>
        <p:spPr>
          <a:xfrm>
            <a:off x="7220502" y="3261143"/>
            <a:ext cx="479394" cy="369332"/>
          </a:xfrm>
          <a:prstGeom prst="rect">
            <a:avLst/>
          </a:prstGeom>
          <a:noFill/>
        </p:spPr>
        <p:txBody>
          <a:bodyPr wrap="square" rtlCol="0">
            <a:spAutoFit/>
          </a:bodyPr>
          <a:lstStyle/>
          <a:p>
            <a:r>
              <a:rPr lang="en-US" dirty="0"/>
              <a:t>e-</a:t>
            </a:r>
          </a:p>
        </p:txBody>
      </p:sp>
      <p:sp>
        <p:nvSpPr>
          <p:cNvPr id="62" name="Oval 61">
            <a:extLst>
              <a:ext uri="{FF2B5EF4-FFF2-40B4-BE49-F238E27FC236}">
                <a16:creationId xmlns:a16="http://schemas.microsoft.com/office/drawing/2014/main" id="{B02FC513-746A-43BF-A053-6BCF59A78624}"/>
              </a:ext>
            </a:extLst>
          </p:cNvPr>
          <p:cNvSpPr/>
          <p:nvPr/>
        </p:nvSpPr>
        <p:spPr>
          <a:xfrm>
            <a:off x="9092950" y="3299504"/>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BCB785DB-DB0C-40C2-AF88-8368CD1FC305}"/>
              </a:ext>
            </a:extLst>
          </p:cNvPr>
          <p:cNvSpPr/>
          <p:nvPr/>
        </p:nvSpPr>
        <p:spPr>
          <a:xfrm>
            <a:off x="9245350" y="3451904"/>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E8530824-28D6-47E4-BD75-A0072FE78621}"/>
              </a:ext>
            </a:extLst>
          </p:cNvPr>
          <p:cNvSpPr/>
          <p:nvPr/>
        </p:nvSpPr>
        <p:spPr>
          <a:xfrm>
            <a:off x="9371118" y="3540058"/>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67FC1F40-3F58-481F-B071-71881E4D9640}"/>
              </a:ext>
            </a:extLst>
          </p:cNvPr>
          <p:cNvSpPr/>
          <p:nvPr/>
        </p:nvSpPr>
        <p:spPr>
          <a:xfrm>
            <a:off x="9194303" y="3271992"/>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7765037D-BCD8-45E6-A175-9C1747CFF512}"/>
              </a:ext>
            </a:extLst>
          </p:cNvPr>
          <p:cNvSpPr/>
          <p:nvPr/>
        </p:nvSpPr>
        <p:spPr>
          <a:xfrm>
            <a:off x="9287519" y="3625251"/>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23C8FD06-9C5D-426E-B93D-31915FBBB11B}"/>
              </a:ext>
            </a:extLst>
          </p:cNvPr>
          <p:cNvSpPr/>
          <p:nvPr/>
        </p:nvSpPr>
        <p:spPr>
          <a:xfrm>
            <a:off x="8982719" y="3318368"/>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DD888BA7-E0AA-40B6-8605-0812B5FF656B}"/>
              </a:ext>
            </a:extLst>
          </p:cNvPr>
          <p:cNvSpPr/>
          <p:nvPr/>
        </p:nvSpPr>
        <p:spPr>
          <a:xfrm>
            <a:off x="9021927" y="3575936"/>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993265F2-EABA-4958-88B4-E9C484EB1DBC}"/>
              </a:ext>
            </a:extLst>
          </p:cNvPr>
          <p:cNvSpPr/>
          <p:nvPr/>
        </p:nvSpPr>
        <p:spPr>
          <a:xfrm>
            <a:off x="9155834" y="3647213"/>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1BB6C059-AE3B-4CD5-89CB-A9A46E2FA14A}"/>
              </a:ext>
            </a:extLst>
          </p:cNvPr>
          <p:cNvSpPr/>
          <p:nvPr/>
        </p:nvSpPr>
        <p:spPr>
          <a:xfrm>
            <a:off x="9323768" y="3380627"/>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E04DCACA-6336-48F0-B273-035A7A8D9C07}"/>
              </a:ext>
            </a:extLst>
          </p:cNvPr>
          <p:cNvSpPr/>
          <p:nvPr/>
        </p:nvSpPr>
        <p:spPr>
          <a:xfrm>
            <a:off x="8940550" y="3458932"/>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909896AF-1743-481E-9A88-4AF51C1E0C27}"/>
              </a:ext>
            </a:extLst>
          </p:cNvPr>
          <p:cNvSpPr/>
          <p:nvPr/>
        </p:nvSpPr>
        <p:spPr>
          <a:xfrm>
            <a:off x="8578045" y="2855620"/>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54456880-5C76-49B6-98CC-30690A421B48}"/>
              </a:ext>
            </a:extLst>
          </p:cNvPr>
          <p:cNvSpPr/>
          <p:nvPr/>
        </p:nvSpPr>
        <p:spPr>
          <a:xfrm>
            <a:off x="8345006" y="2631203"/>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7C9CC0DD-E86A-475E-842A-A19494976E08}"/>
              </a:ext>
            </a:extLst>
          </p:cNvPr>
          <p:cNvSpPr txBox="1"/>
          <p:nvPr/>
        </p:nvSpPr>
        <p:spPr>
          <a:xfrm>
            <a:off x="8714909" y="2858895"/>
            <a:ext cx="479394" cy="369332"/>
          </a:xfrm>
          <a:prstGeom prst="rect">
            <a:avLst/>
          </a:prstGeom>
          <a:noFill/>
        </p:spPr>
        <p:txBody>
          <a:bodyPr wrap="square" rtlCol="0">
            <a:spAutoFit/>
          </a:bodyPr>
          <a:lstStyle/>
          <a:p>
            <a:r>
              <a:rPr lang="en-US" dirty="0"/>
              <a:t>e-</a:t>
            </a:r>
          </a:p>
        </p:txBody>
      </p:sp>
      <p:sp>
        <p:nvSpPr>
          <p:cNvPr id="75" name="TextBox 74">
            <a:extLst>
              <a:ext uri="{FF2B5EF4-FFF2-40B4-BE49-F238E27FC236}">
                <a16:creationId xmlns:a16="http://schemas.microsoft.com/office/drawing/2014/main" id="{839AA401-68FD-4AC3-8CAD-3BC4B717CC4D}"/>
              </a:ext>
            </a:extLst>
          </p:cNvPr>
          <p:cNvSpPr txBox="1"/>
          <p:nvPr/>
        </p:nvSpPr>
        <p:spPr>
          <a:xfrm>
            <a:off x="9338565" y="3854760"/>
            <a:ext cx="479394" cy="369332"/>
          </a:xfrm>
          <a:prstGeom prst="rect">
            <a:avLst/>
          </a:prstGeom>
          <a:noFill/>
        </p:spPr>
        <p:txBody>
          <a:bodyPr wrap="square" rtlCol="0">
            <a:spAutoFit/>
          </a:bodyPr>
          <a:lstStyle/>
          <a:p>
            <a:r>
              <a:rPr lang="en-US" dirty="0"/>
              <a:t>e-</a:t>
            </a:r>
          </a:p>
        </p:txBody>
      </p:sp>
      <p:sp>
        <p:nvSpPr>
          <p:cNvPr id="76" name="TextBox 75">
            <a:extLst>
              <a:ext uri="{FF2B5EF4-FFF2-40B4-BE49-F238E27FC236}">
                <a16:creationId xmlns:a16="http://schemas.microsoft.com/office/drawing/2014/main" id="{674673D5-E26F-42AF-819A-4534F86DA31B}"/>
              </a:ext>
            </a:extLst>
          </p:cNvPr>
          <p:cNvSpPr txBox="1"/>
          <p:nvPr/>
        </p:nvSpPr>
        <p:spPr>
          <a:xfrm>
            <a:off x="9578262" y="2486288"/>
            <a:ext cx="479394" cy="369332"/>
          </a:xfrm>
          <a:prstGeom prst="rect">
            <a:avLst/>
          </a:prstGeom>
          <a:noFill/>
        </p:spPr>
        <p:txBody>
          <a:bodyPr wrap="square" rtlCol="0">
            <a:spAutoFit/>
          </a:bodyPr>
          <a:lstStyle/>
          <a:p>
            <a:r>
              <a:rPr lang="en-US" dirty="0"/>
              <a:t>e-</a:t>
            </a:r>
          </a:p>
        </p:txBody>
      </p:sp>
      <p:sp>
        <p:nvSpPr>
          <p:cNvPr id="77" name="TextBox 76">
            <a:extLst>
              <a:ext uri="{FF2B5EF4-FFF2-40B4-BE49-F238E27FC236}">
                <a16:creationId xmlns:a16="http://schemas.microsoft.com/office/drawing/2014/main" id="{8DBF10E0-046C-49F4-B91F-20795D0FDCF3}"/>
              </a:ext>
            </a:extLst>
          </p:cNvPr>
          <p:cNvSpPr txBox="1"/>
          <p:nvPr/>
        </p:nvSpPr>
        <p:spPr>
          <a:xfrm>
            <a:off x="8316893" y="4118697"/>
            <a:ext cx="479394" cy="369332"/>
          </a:xfrm>
          <a:prstGeom prst="rect">
            <a:avLst/>
          </a:prstGeom>
          <a:noFill/>
        </p:spPr>
        <p:txBody>
          <a:bodyPr wrap="square" rtlCol="0">
            <a:spAutoFit/>
          </a:bodyPr>
          <a:lstStyle/>
          <a:p>
            <a:r>
              <a:rPr lang="en-US" dirty="0"/>
              <a:t>e-</a:t>
            </a:r>
          </a:p>
        </p:txBody>
      </p:sp>
      <p:sp>
        <p:nvSpPr>
          <p:cNvPr id="78" name="TextBox 77">
            <a:extLst>
              <a:ext uri="{FF2B5EF4-FFF2-40B4-BE49-F238E27FC236}">
                <a16:creationId xmlns:a16="http://schemas.microsoft.com/office/drawing/2014/main" id="{E7B62CAB-AF96-4FD7-A3E3-7BCE90C0E0BE}"/>
              </a:ext>
            </a:extLst>
          </p:cNvPr>
          <p:cNvSpPr txBox="1"/>
          <p:nvPr/>
        </p:nvSpPr>
        <p:spPr>
          <a:xfrm>
            <a:off x="9885282" y="4003829"/>
            <a:ext cx="479394" cy="369332"/>
          </a:xfrm>
          <a:prstGeom prst="rect">
            <a:avLst/>
          </a:prstGeom>
          <a:noFill/>
        </p:spPr>
        <p:txBody>
          <a:bodyPr wrap="square" rtlCol="0">
            <a:spAutoFit/>
          </a:bodyPr>
          <a:lstStyle/>
          <a:p>
            <a:r>
              <a:rPr lang="en-US" dirty="0"/>
              <a:t>e-</a:t>
            </a:r>
          </a:p>
        </p:txBody>
      </p:sp>
      <p:sp>
        <p:nvSpPr>
          <p:cNvPr id="79" name="TextBox 78">
            <a:extLst>
              <a:ext uri="{FF2B5EF4-FFF2-40B4-BE49-F238E27FC236}">
                <a16:creationId xmlns:a16="http://schemas.microsoft.com/office/drawing/2014/main" id="{BBD5C78E-7690-444B-9B72-F81FDB3FC9E0}"/>
              </a:ext>
            </a:extLst>
          </p:cNvPr>
          <p:cNvSpPr txBox="1"/>
          <p:nvPr/>
        </p:nvSpPr>
        <p:spPr>
          <a:xfrm>
            <a:off x="8448663" y="2540236"/>
            <a:ext cx="479394" cy="369332"/>
          </a:xfrm>
          <a:prstGeom prst="rect">
            <a:avLst/>
          </a:prstGeom>
          <a:noFill/>
        </p:spPr>
        <p:txBody>
          <a:bodyPr wrap="square" rtlCol="0">
            <a:spAutoFit/>
          </a:bodyPr>
          <a:lstStyle/>
          <a:p>
            <a:r>
              <a:rPr lang="en-US" dirty="0"/>
              <a:t>e-</a:t>
            </a:r>
          </a:p>
        </p:txBody>
      </p:sp>
      <p:sp>
        <p:nvSpPr>
          <p:cNvPr id="80" name="Oval 79">
            <a:extLst>
              <a:ext uri="{FF2B5EF4-FFF2-40B4-BE49-F238E27FC236}">
                <a16:creationId xmlns:a16="http://schemas.microsoft.com/office/drawing/2014/main" id="{AFAA48B0-F4A0-4813-867E-0FBA26032CA0}"/>
              </a:ext>
            </a:extLst>
          </p:cNvPr>
          <p:cNvSpPr/>
          <p:nvPr/>
        </p:nvSpPr>
        <p:spPr>
          <a:xfrm>
            <a:off x="6570949" y="251536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F74C50DC-1292-413D-A217-298223F4BA08}"/>
              </a:ext>
            </a:extLst>
          </p:cNvPr>
          <p:cNvSpPr/>
          <p:nvPr/>
        </p:nvSpPr>
        <p:spPr>
          <a:xfrm>
            <a:off x="3849209" y="3692697"/>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1438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2455</TotalTime>
  <Words>1449</Words>
  <Application>Microsoft Office PowerPoint</Application>
  <PresentationFormat>Widescreen</PresentationFormat>
  <Paragraphs>203</Paragraphs>
  <Slides>60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60</vt:i4>
      </vt:variant>
    </vt:vector>
  </HeadingPairs>
  <TitlesOfParts>
    <vt:vector size="67" baseType="lpstr">
      <vt:lpstr>AngsanaUPC</vt:lpstr>
      <vt:lpstr>Arial</vt:lpstr>
      <vt:lpstr>Calibri</vt:lpstr>
      <vt:lpstr>Century Schoolbook</vt:lpstr>
      <vt:lpstr>Wingdings</vt:lpstr>
      <vt:lpstr>Wingdings 2</vt:lpstr>
      <vt:lpstr>View</vt:lpstr>
      <vt:lpstr>Grudge Ball </vt:lpstr>
      <vt:lpstr>Each team gets 10Xs Teams will take a turn answering a review question.  Correct answers get you 2Xs to take from any team (splitting is ok) and a shot at the hoop.   Successful shot from the: 1 point line = +1x (3 total) 2 point line = +2X (4 total) 3 point line = +3X (5 total)</vt:lpstr>
      <vt:lpstr> Most Xs at the end of game wins.   If your team has no Xs left, can gain back Xs by answering the question correctly.  If team gets incorrect answer, random choice gets to steal the Q, so BE READY!</vt:lpstr>
      <vt:lpstr>#1 - How many atoms are in one molecule of  Mg3(PO4)2 ?</vt:lpstr>
      <vt:lpstr>#2 - What particle did Thompson discover and name his experiment that proved it.</vt:lpstr>
      <vt:lpstr>#3 - What is the empirical formula for the following molecule: C12H22O11 ?</vt:lpstr>
      <vt:lpstr>#4 - This is the electron configuration for what element?   1s2 2s2 2p6 3s2 3p6 4s2 3d6</vt:lpstr>
      <vt:lpstr>#5 - This is the electron configuration for what ion?   1s2 2s2 2p6 3s2 3p6 3d6</vt:lpstr>
      <vt:lpstr>#6 - Do any of the following atoms represent isotopes of Atom A? If so, which ones and why?</vt:lpstr>
      <vt:lpstr>#7 - What is the percent composition of CH4?</vt:lpstr>
      <vt:lpstr>#8 - Give the name and write out the noble gas notation for the element below.   1s2 2s2 2p6 3s2 3p6 4s2 3d10 4p6 5s2  </vt:lpstr>
      <vt:lpstr>#9 - Adipic acid contains 49.32% C, 43.84% O, and 6.85% H by mass. What is the empirical formula of adipic acid? </vt:lpstr>
      <vt:lpstr>#10 - Name the states of matter</vt:lpstr>
      <vt:lpstr>#11 - Name all phase changes and give an example of each.</vt:lpstr>
      <vt:lpstr>#12 - Draw a Diagram for Rutherford's Experiment and Explain what it proved about the atomic model.</vt:lpstr>
      <vt:lpstr>#13 - What does Hund’s Rule say about electron orbitals?</vt:lpstr>
      <vt:lpstr>#14 - Name an element with similar properties to Magnesium.</vt:lpstr>
      <vt:lpstr>#15 - How do you calculate mass number?</vt:lpstr>
      <vt:lpstr>#16 - How many valance Electrons do the alkali metal elements have?</vt:lpstr>
      <vt:lpstr>#17 - Show the right energy level diagram for carbon and how many unpaired electrons does it have? </vt:lpstr>
      <vt:lpstr>#18 - Compare and Contrast a chemical and physical change and give an example of each.</vt:lpstr>
      <vt:lpstr>#19 - If you have 29.5 moles of sodium and 27.0 moles of chlorine gas, how many moles of sodium chloride can you produce? </vt:lpstr>
      <vt:lpstr>#20 - Classify all of the following Substances as Pure (element or compound) or a mixture (homogenous or heterogeneous).</vt:lpstr>
      <vt:lpstr> Pure Substance    Mixture Element    Pure Comp  Homogenous  Heterogeneous </vt:lpstr>
      <vt:lpstr>#21 - What is an alpha particle? Provide the symbol, mass, charge, and an example of an element undergoing an alpha decay. </vt:lpstr>
      <vt:lpstr>#22 - How many orbitals in the s,p,d,f shapes? </vt:lpstr>
      <vt:lpstr>#23 - How many valence electrons do the halogens have and what is the charge of their ions? </vt:lpstr>
      <vt:lpstr>#24 - What radioactive emission changes a proton into a neutron?</vt:lpstr>
      <vt:lpstr>#25 - The half-life of thorium-227 is 18.72 days How many days are required for three-fourths of a given amount to decay?</vt:lpstr>
      <vt:lpstr>#26 - What radioactive emission changes a neutron into a proton?</vt:lpstr>
      <vt:lpstr>#27 - How many protons and neutrons are in the nuclei of Tl-204 atoms?</vt:lpstr>
      <vt:lpstr>#28 - What does the Pauli Exclusion Principle say? </vt:lpstr>
      <vt:lpstr>#29 - How many unpaired electrons are in gold? </vt:lpstr>
      <vt:lpstr>#30 - Magnesium chloride reacts with sodium hydroxide. Predict the products, identify what type of reaction is taking place, and balance the reaction. </vt:lpstr>
      <vt:lpstr>#31 - Neutron initiated fission of U-235 results in the release of 4 beta particles, the formation of Sr-90 and the release of another nucleus. What is the other nucleus?</vt:lpstr>
      <vt:lpstr>#32 - What is the highest energy level in the electron configuration below.   1s2 2s2 2p6 3s2 3p6 4s2 3d10 4p6</vt:lpstr>
      <vt:lpstr>#33 - 2.5 grams of MgCl2 is used in the following reaction. How many grams of sodium chloride can you make? MgCl2 + 2NaOH  2NaCl + Mg(OH) 2 </vt:lpstr>
      <vt:lpstr>#34 - What is nuclear fission?</vt:lpstr>
      <vt:lpstr>#35 - A substance is known to have a density of 1.39g/ml. If you have 10g of this substance, what volume in L would you have?  </vt:lpstr>
      <vt:lpstr>#36 - Which element might form a ion by losing electrons from the s and d orbitals F, S, Li, Ti  </vt:lpstr>
      <vt:lpstr>#37 - How many decigrams are in 437 kg?  Write in scientific notation! </vt:lpstr>
      <vt:lpstr>#38 - How many significant figures are in the following values?  612 kg 0.00067 ml 309.4 g </vt:lpstr>
      <vt:lpstr>#39 - What is the atomic radius and its trend on the periodic table? Explain  </vt:lpstr>
      <vt:lpstr>#40 - Order these elements from smallest to largest? Se,  S,  Cl  Na   </vt:lpstr>
      <vt:lpstr>#41 - Of the elements in the alkaline earth metals which has the highest electronegativity    </vt:lpstr>
      <vt:lpstr>#42 - Why does it take less energy to remove an electron as you move down a group?  </vt:lpstr>
      <vt:lpstr>#43 - Describe the trend for reactivity of halogens.</vt:lpstr>
      <vt:lpstr>#44 - What is the sum of the charges from the following atoms when they form ions? Calcium, nitrogen, and strontium</vt:lpstr>
      <vt:lpstr>#45 - What is the molar mass for the hydrocarbon  C24H37O6</vt:lpstr>
      <vt:lpstr>#46 - Which molecule has covalent bonding and does not require a double or triple bond? CO2, CO, N2, CI2</vt:lpstr>
      <vt:lpstr>#47 - What is the formula for copper (IV) sulfate?</vt:lpstr>
      <vt:lpstr>#48 - What is the name of the compound SrO?</vt:lpstr>
      <vt:lpstr>#49 - What type of bond forms between two non metals share electrons?</vt:lpstr>
      <vt:lpstr>#50 - What happens to the electrons during a metallic bond?</vt:lpstr>
      <vt:lpstr>#51 - Draw the Lewis dot structure for BrO3-</vt:lpstr>
      <vt:lpstr>#52 - Draw the Lewis dot structure for CH4</vt:lpstr>
      <vt:lpstr>#53 - What pathway must you take in order to convert grams of substance A to moles of substance B?</vt:lpstr>
      <vt:lpstr>#54 - What kind of reaction is taking place below?  Zn + CuCl2  ZnCl2 + Cu</vt:lpstr>
      <vt:lpstr>#55 - Sodium chloride comes apart. Name the type of reaction, predict the products, and balance the reaction.</vt:lpstr>
      <vt:lpstr>#56 - What kind of reaction is taking place below?  Zn + CuCl2  ZnCl2 + Cu</vt:lpstr>
    </vt:vector>
  </TitlesOfParts>
  <Company>SRVUSD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Grudge Ball !!!</dc:title>
  <dc:creator>Alicia Kerr</dc:creator>
  <cp:lastModifiedBy>Farmer, Stephanie [DH]</cp:lastModifiedBy>
  <cp:revision>59</cp:revision>
  <dcterms:created xsi:type="dcterms:W3CDTF">2017-09-13T01:11:49Z</dcterms:created>
  <dcterms:modified xsi:type="dcterms:W3CDTF">2019-05-15T19:40:53Z</dcterms:modified>
</cp:coreProperties>
</file>