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sldIdLst>
    <p:sldId id="271" r:id="rId5"/>
    <p:sldId id="270" r:id="rId6"/>
    <p:sldId id="272" r:id="rId7"/>
    <p:sldId id="273" r:id="rId8"/>
    <p:sldId id="265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56" r:id="rId23"/>
    <p:sldId id="28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D8"/>
    <a:srgbClr val="E6E3E0"/>
    <a:srgbClr val="030304"/>
    <a:srgbClr val="0D0C0C"/>
    <a:srgbClr val="32312C"/>
    <a:srgbClr val="393B36"/>
    <a:srgbClr val="3A3B36"/>
    <a:srgbClr val="1B1213"/>
    <a:srgbClr val="373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Review topic posters</a:t>
            </a:r>
            <a:endParaRPr lang="en-US" sz="6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Semester + Chapter 8</a:t>
            </a:r>
          </a:p>
        </p:txBody>
      </p:sp>
      <p:sp>
        <p:nvSpPr>
          <p:cNvPr id="7" name="Rectangle 6"/>
          <p:cNvSpPr/>
          <p:nvPr/>
        </p:nvSpPr>
        <p:spPr>
          <a:xfrm>
            <a:off x="300673" y="3824697"/>
            <a:ext cx="6850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(trying to balance out review days/topics that’s why we are including Chapter 8 </a:t>
            </a:r>
            <a:r>
              <a:rPr lang="en-US" sz="2800" dirty="0">
                <a:sym typeface="Wingdings" panose="05000000000000000000" pitchFamily="2" charset="2"/>
              </a:rPr>
              <a:t> </a:t>
            </a:r>
            <a:r>
              <a:rPr lang="en-US" sz="2800" i="1" dirty="0">
                <a:sym typeface="Wingdings" panose="05000000000000000000" pitchFamily="2" charset="2"/>
              </a:rPr>
              <a:t>)</a:t>
            </a:r>
            <a:endParaRPr lang="en-US" sz="2800" i="1" dirty="0"/>
          </a:p>
        </p:txBody>
      </p:sp>
      <p:sp>
        <p:nvSpPr>
          <p:cNvPr id="8" name="Rectangle 7"/>
          <p:cNvSpPr/>
          <p:nvPr/>
        </p:nvSpPr>
        <p:spPr>
          <a:xfrm>
            <a:off x="7847464" y="928047"/>
            <a:ext cx="3330054" cy="42990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4000" b="1" dirty="0" smtClean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What can we remember</a:t>
            </a:r>
          </a:p>
          <a:p>
            <a:pPr algn="ctr"/>
            <a:endParaRPr lang="en-US" sz="4000" b="1" dirty="0">
              <a:solidFill>
                <a:schemeClr val="accent5"/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? ? ?</a:t>
            </a:r>
            <a:endParaRPr lang="en-US" sz="40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63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1532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5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93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9447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6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331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Choice!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- details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Add more topics if it makes sense for the chapter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Start adding facts/details/examples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40503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7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7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Fix stuff!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strike="sngStrike" dirty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Go through what is on the poster and fix anything that is wrong, add to things that are incomplete,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959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8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210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Fix stuff!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strike="sngStrike" dirty="0" smtClean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strike="sngStrike" dirty="0">
                <a:solidFill>
                  <a:schemeClr val="accent2"/>
                </a:solidFill>
              </a:rPr>
              <a:t>– details</a:t>
            </a:r>
            <a:br>
              <a:rPr lang="en-US" sz="2800" b="1" strike="sngStrike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rgbClr val="00B050"/>
                </a:solidFill>
              </a:rPr>
              <a:t>       fixed detail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chemeClr val="accent2"/>
                </a:solidFill>
              </a:rPr>
              <a:t>- details</a:t>
            </a:r>
            <a:endParaRPr lang="en-US" sz="2800" b="1" dirty="0" smtClean="0">
              <a:solidFill>
                <a:schemeClr val="accent5"/>
              </a:solidFill>
            </a:endParaRPr>
          </a:p>
          <a:p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769338" cy="2435942"/>
          </a:xfrm>
        </p:spPr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 smtClean="0"/>
              <a:t>Go through what is on the poster and fix anything that is wrong, add to things that are incomplete, etc.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3006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of empty picture frames on a wall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7" t="9815" r="8304" b="13286"/>
          <a:stretch/>
        </p:blipFill>
        <p:spPr>
          <a:xfrm>
            <a:off x="-3177" y="10"/>
            <a:ext cx="12191695" cy="685799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351" y="3236470"/>
            <a:ext cx="6829044" cy="1252601"/>
          </a:xfrm>
        </p:spPr>
        <p:txBody>
          <a:bodyPr>
            <a:normAutofit/>
          </a:bodyPr>
          <a:lstStyle/>
          <a:p>
            <a:r>
              <a:rPr lang="en-US" sz="4100" dirty="0" smtClean="0">
                <a:solidFill>
                  <a:srgbClr val="FFFFFE"/>
                </a:solidFill>
              </a:rPr>
              <a:t>Gallery Walk </a:t>
            </a:r>
            <a:endParaRPr lang="ru-RU" sz="4100" dirty="0">
              <a:solidFill>
                <a:srgbClr val="FFFFFE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768" y="5489220"/>
            <a:ext cx="12015750" cy="71652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Take posters into hallway! Record info on your poster review worksheet</a:t>
            </a:r>
            <a:endParaRPr lang="ru-RU" sz="3600" b="1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2264" y="696036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Chapter #1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700" b="1" dirty="0" smtClean="0">
                <a:solidFill>
                  <a:srgbClr val="FF0000"/>
                </a:solidFill>
              </a:rPr>
              <a:t>Basics and Atomic Structure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11371" y="711713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Chapter #2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Nuclear</a:t>
            </a:r>
            <a:br>
              <a:rPr lang="en-US" sz="2700" b="1" dirty="0" smtClean="0">
                <a:solidFill>
                  <a:srgbClr val="FFC000"/>
                </a:solidFill>
              </a:rPr>
            </a:br>
            <a:r>
              <a:rPr lang="en-US" sz="2700" b="1" dirty="0" smtClean="0">
                <a:solidFill>
                  <a:srgbClr val="FFC000"/>
                </a:solidFill>
              </a:rPr>
              <a:t>Chemistry</a:t>
            </a:r>
            <a:endParaRPr lang="en-US" sz="2700" b="1" dirty="0">
              <a:solidFill>
                <a:srgbClr val="FFC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85645" y="696036"/>
            <a:ext cx="3098040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Chapter #3</a:t>
            </a:r>
            <a:br>
              <a:rPr lang="en-US" sz="2800" b="1" dirty="0" smtClean="0">
                <a:solidFill>
                  <a:srgbClr val="00B050"/>
                </a:solidFill>
              </a:rPr>
            </a:br>
            <a:r>
              <a:rPr lang="en-US" sz="2700" b="1" dirty="0" smtClean="0">
                <a:solidFill>
                  <a:srgbClr val="00B050"/>
                </a:solidFill>
              </a:rPr>
              <a:t>Electrons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 descr="abstract art print">
            <a:extLst>
              <a:ext uri="{FF2B5EF4-FFF2-40B4-BE49-F238E27FC236}">
                <a16:creationId xmlns:a16="http://schemas.microsoft.com/office/drawing/2014/main" id="{65EB9C0E-82E1-4B5B-A48D-C50A96A01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/>
          </a:blip>
          <a:srcRect t="2510" r="9090" b="46353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636753"/>
            <a:ext cx="12161520" cy="5572810"/>
          </a:xfrm>
          <a:prstGeom prst="rect">
            <a:avLst/>
          </a:prstGeom>
          <a:solidFill>
            <a:srgbClr val="030304">
              <a:alpha val="70000"/>
            </a:srgbClr>
          </a:solidFill>
          <a:ln>
            <a:solidFill>
              <a:srgbClr val="3A3B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" name="Rectangle 101" hidden="1">
            <a:extLst>
              <a:ext uri="{FF2B5EF4-FFF2-40B4-BE49-F238E27FC236}">
                <a16:creationId xmlns:a16="http://schemas.microsoft.com/office/drawing/2014/main" id="{F2AF0D79-4A1A-4F27-B9F0-CF252C4AC9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636753"/>
            <a:ext cx="8299435" cy="5572810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itle 1">
            <a:extLst>
              <a:ext uri="{FF2B5EF4-FFF2-40B4-BE49-F238E27FC236}">
                <a16:creationId xmlns:a16="http://schemas.microsoft.com/office/drawing/2014/main" id="{69F1744A-CA11-44DA-AE09-C24B436C1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017" y="804520"/>
            <a:ext cx="681573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>
                <a:solidFill>
                  <a:srgbClr val="FFFFFE"/>
                </a:solidFill>
              </a:rPr>
              <a:t>1</a:t>
            </a:r>
            <a:r>
              <a:rPr lang="en-US" baseline="30000" dirty="0" smtClean="0">
                <a:solidFill>
                  <a:srgbClr val="FFFFFE"/>
                </a:solidFill>
              </a:rPr>
              <a:t>st</a:t>
            </a:r>
            <a:r>
              <a:rPr lang="en-US" dirty="0" smtClean="0">
                <a:solidFill>
                  <a:srgbClr val="FFFFFE"/>
                </a:solidFill>
              </a:rPr>
              <a:t> semester chapters </a:t>
            </a:r>
            <a:br>
              <a:rPr lang="en-US" dirty="0" smtClean="0">
                <a:solidFill>
                  <a:srgbClr val="FFFFFE"/>
                </a:solidFill>
              </a:rPr>
            </a:br>
            <a:r>
              <a:rPr lang="en-US" dirty="0" smtClean="0">
                <a:solidFill>
                  <a:srgbClr val="FFFFFE"/>
                </a:solidFill>
              </a:rPr>
              <a:t>+ Chapter 8 </a:t>
            </a:r>
            <a:endParaRPr lang="en-US" dirty="0">
              <a:solidFill>
                <a:srgbClr val="FFFFFE"/>
              </a:solidFill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E83266B-97F8-4AB9-818F-3A70E8D858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6385" y="1847088"/>
            <a:ext cx="681336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1304017" y="201740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reeform 6"/>
          <p:cNvSpPr/>
          <p:nvPr/>
        </p:nvSpPr>
        <p:spPr>
          <a:xfrm>
            <a:off x="3616654" y="2017401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Basics </a:t>
            </a:r>
            <a:r>
              <a:rPr lang="en-US" sz="2800" kern="1200" dirty="0" smtClean="0"/>
              <a:t>and Atomic Structure</a:t>
            </a:r>
            <a:endParaRPr lang="ru-RU" sz="2800" kern="1200" dirty="0"/>
          </a:p>
        </p:txBody>
      </p:sp>
      <p:sp>
        <p:nvSpPr>
          <p:cNvPr id="8" name="Rounded Rectangle 7"/>
          <p:cNvSpPr/>
          <p:nvPr/>
        </p:nvSpPr>
        <p:spPr>
          <a:xfrm>
            <a:off x="1304017" y="307475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ounded Rectangle 10"/>
          <p:cNvSpPr/>
          <p:nvPr/>
        </p:nvSpPr>
        <p:spPr>
          <a:xfrm>
            <a:off x="1304017" y="413210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ounded Rectangle 13"/>
          <p:cNvSpPr/>
          <p:nvPr/>
        </p:nvSpPr>
        <p:spPr>
          <a:xfrm>
            <a:off x="1304017" y="5189451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Rectangle 18"/>
          <p:cNvSpPr/>
          <p:nvPr/>
        </p:nvSpPr>
        <p:spPr>
          <a:xfrm>
            <a:off x="1525212" y="2028393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#1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1</a:t>
            </a:r>
            <a:endParaRPr lang="ru-RU" sz="2800" dirty="0"/>
          </a:p>
        </p:txBody>
      </p:sp>
      <p:sp>
        <p:nvSpPr>
          <p:cNvPr id="34" name="Freeform 33"/>
          <p:cNvSpPr/>
          <p:nvPr/>
        </p:nvSpPr>
        <p:spPr>
          <a:xfrm>
            <a:off x="3545338" y="3057424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Nuclear</a:t>
            </a:r>
            <a:br>
              <a:rPr lang="en-US" sz="2800" kern="1200" dirty="0" smtClean="0"/>
            </a:br>
            <a:r>
              <a:rPr lang="en-US" sz="2800" kern="1200" dirty="0" smtClean="0"/>
              <a:t>Chemistry</a:t>
            </a:r>
            <a:endParaRPr lang="ru-RU" sz="2800" kern="1200" dirty="0"/>
          </a:p>
        </p:txBody>
      </p:sp>
      <p:sp>
        <p:nvSpPr>
          <p:cNvPr id="35" name="Rectangle 34"/>
          <p:cNvSpPr/>
          <p:nvPr/>
        </p:nvSpPr>
        <p:spPr>
          <a:xfrm>
            <a:off x="1453896" y="3068416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#2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2</a:t>
            </a:r>
            <a:endParaRPr lang="ru-RU" sz="2800" dirty="0"/>
          </a:p>
        </p:txBody>
      </p:sp>
      <p:sp>
        <p:nvSpPr>
          <p:cNvPr id="36" name="Freeform 35"/>
          <p:cNvSpPr/>
          <p:nvPr/>
        </p:nvSpPr>
        <p:spPr>
          <a:xfrm>
            <a:off x="3616654" y="4119210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Electrons</a:t>
            </a:r>
            <a:endParaRPr lang="ru-RU" sz="2800" kern="1200" dirty="0"/>
          </a:p>
        </p:txBody>
      </p:sp>
      <p:sp>
        <p:nvSpPr>
          <p:cNvPr id="37" name="Rectangle 36"/>
          <p:cNvSpPr/>
          <p:nvPr/>
        </p:nvSpPr>
        <p:spPr>
          <a:xfrm>
            <a:off x="1525212" y="4130202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#3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3</a:t>
            </a:r>
            <a:endParaRPr lang="ru-RU" sz="2800" dirty="0"/>
          </a:p>
        </p:txBody>
      </p:sp>
      <p:sp>
        <p:nvSpPr>
          <p:cNvPr id="38" name="Freeform 37"/>
          <p:cNvSpPr/>
          <p:nvPr/>
        </p:nvSpPr>
        <p:spPr>
          <a:xfrm>
            <a:off x="3545338" y="5199452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Periodic</a:t>
            </a:r>
            <a:br>
              <a:rPr lang="en-US" sz="2800" kern="1200" dirty="0" smtClean="0"/>
            </a:br>
            <a:r>
              <a:rPr lang="en-US" sz="2800" kern="1200" dirty="0" smtClean="0"/>
              <a:t>Table</a:t>
            </a:r>
            <a:endParaRPr lang="ru-RU" sz="2800" kern="1200" dirty="0"/>
          </a:p>
        </p:txBody>
      </p:sp>
      <p:sp>
        <p:nvSpPr>
          <p:cNvPr id="39" name="Rectangle 38"/>
          <p:cNvSpPr/>
          <p:nvPr/>
        </p:nvSpPr>
        <p:spPr>
          <a:xfrm>
            <a:off x="1453896" y="5210444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#4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4</a:t>
            </a:r>
            <a:endParaRPr lang="ru-RU" sz="2800" dirty="0"/>
          </a:p>
        </p:txBody>
      </p:sp>
      <p:sp>
        <p:nvSpPr>
          <p:cNvPr id="44" name="Rounded Rectangle 43"/>
          <p:cNvSpPr/>
          <p:nvPr/>
        </p:nvSpPr>
        <p:spPr>
          <a:xfrm>
            <a:off x="6751763" y="199237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Freeform 44"/>
          <p:cNvSpPr/>
          <p:nvPr/>
        </p:nvSpPr>
        <p:spPr>
          <a:xfrm>
            <a:off x="9064400" y="1992377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Bonding and Structure</a:t>
            </a:r>
            <a:endParaRPr lang="ru-RU" sz="2800" kern="1200" dirty="0"/>
          </a:p>
        </p:txBody>
      </p:sp>
      <p:sp>
        <p:nvSpPr>
          <p:cNvPr id="46" name="Rounded Rectangle 45"/>
          <p:cNvSpPr/>
          <p:nvPr/>
        </p:nvSpPr>
        <p:spPr>
          <a:xfrm>
            <a:off x="6751763" y="304972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Rounded Rectangle 46"/>
          <p:cNvSpPr/>
          <p:nvPr/>
        </p:nvSpPr>
        <p:spPr>
          <a:xfrm>
            <a:off x="6751763" y="410707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Rounded Rectangle 47"/>
          <p:cNvSpPr/>
          <p:nvPr/>
        </p:nvSpPr>
        <p:spPr>
          <a:xfrm>
            <a:off x="6751763" y="5164427"/>
            <a:ext cx="5083135" cy="845879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Rectangle 48"/>
          <p:cNvSpPr/>
          <p:nvPr/>
        </p:nvSpPr>
        <p:spPr>
          <a:xfrm>
            <a:off x="6972958" y="2003369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#5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5</a:t>
            </a:r>
            <a:endParaRPr lang="ru-RU" sz="2800" dirty="0"/>
          </a:p>
        </p:txBody>
      </p:sp>
      <p:sp>
        <p:nvSpPr>
          <p:cNvPr id="50" name="Freeform 49"/>
          <p:cNvSpPr/>
          <p:nvPr/>
        </p:nvSpPr>
        <p:spPr>
          <a:xfrm>
            <a:off x="8993084" y="3032400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/>
              <a:t>Reactions</a:t>
            </a:r>
            <a:endParaRPr lang="ru-RU" sz="2800" kern="1200" dirty="0"/>
          </a:p>
        </p:txBody>
      </p:sp>
      <p:sp>
        <p:nvSpPr>
          <p:cNvPr id="51" name="Rectangle 50"/>
          <p:cNvSpPr/>
          <p:nvPr/>
        </p:nvSpPr>
        <p:spPr>
          <a:xfrm>
            <a:off x="6901642" y="3043392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#6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6</a:t>
            </a:r>
            <a:endParaRPr lang="ru-RU" sz="2800" dirty="0"/>
          </a:p>
        </p:txBody>
      </p:sp>
      <p:sp>
        <p:nvSpPr>
          <p:cNvPr id="52" name="Freeform 51"/>
          <p:cNvSpPr/>
          <p:nvPr/>
        </p:nvSpPr>
        <p:spPr>
          <a:xfrm>
            <a:off x="9064400" y="4094186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Stoichiometry</a:t>
            </a:r>
            <a:endParaRPr lang="ru-RU" sz="2800" kern="1200" dirty="0"/>
          </a:p>
        </p:txBody>
      </p:sp>
      <p:sp>
        <p:nvSpPr>
          <p:cNvPr id="53" name="Rectangle 52"/>
          <p:cNvSpPr/>
          <p:nvPr/>
        </p:nvSpPr>
        <p:spPr>
          <a:xfrm>
            <a:off x="6972958" y="4105178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#7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7</a:t>
            </a:r>
            <a:endParaRPr lang="ru-RU" sz="2800" dirty="0"/>
          </a:p>
        </p:txBody>
      </p:sp>
      <p:sp>
        <p:nvSpPr>
          <p:cNvPr id="54" name="Freeform 53"/>
          <p:cNvSpPr/>
          <p:nvPr/>
        </p:nvSpPr>
        <p:spPr>
          <a:xfrm>
            <a:off x="8993084" y="5174428"/>
            <a:ext cx="3179257" cy="845879"/>
          </a:xfrm>
          <a:custGeom>
            <a:avLst/>
            <a:gdLst>
              <a:gd name="connsiteX0" fmla="*/ 0 w 5838739"/>
              <a:gd name="connsiteY0" fmla="*/ 0 h 845879"/>
              <a:gd name="connsiteX1" fmla="*/ 5838739 w 5838739"/>
              <a:gd name="connsiteY1" fmla="*/ 0 h 845879"/>
              <a:gd name="connsiteX2" fmla="*/ 5838739 w 5838739"/>
              <a:gd name="connsiteY2" fmla="*/ 845879 h 845879"/>
              <a:gd name="connsiteX3" fmla="*/ 0 w 5838739"/>
              <a:gd name="connsiteY3" fmla="*/ 845879 h 845879"/>
              <a:gd name="connsiteX4" fmla="*/ 0 w 5838739"/>
              <a:gd name="connsiteY4" fmla="*/ 0 h 845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739" h="845879">
                <a:moveTo>
                  <a:pt x="0" y="0"/>
                </a:moveTo>
                <a:lnTo>
                  <a:pt x="5838739" y="0"/>
                </a:lnTo>
                <a:lnTo>
                  <a:pt x="5838739" y="845879"/>
                </a:lnTo>
                <a:lnTo>
                  <a:pt x="0" y="8458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22" tIns="89522" rIns="89522" bIns="89522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Chemical</a:t>
            </a:r>
            <a:br>
              <a:rPr lang="en-US" sz="2800" kern="1200" dirty="0" smtClean="0"/>
            </a:br>
            <a:r>
              <a:rPr lang="en-US" sz="2800" kern="1200" dirty="0" smtClean="0"/>
              <a:t>Compositions </a:t>
            </a:r>
            <a:endParaRPr lang="ru-RU" sz="2800" kern="1200" dirty="0"/>
          </a:p>
        </p:txBody>
      </p:sp>
      <p:sp>
        <p:nvSpPr>
          <p:cNvPr id="55" name="Rectangle 54"/>
          <p:cNvSpPr/>
          <p:nvPr/>
        </p:nvSpPr>
        <p:spPr>
          <a:xfrm>
            <a:off x="6901642" y="5185420"/>
            <a:ext cx="1840568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/>
              <a:t>Bench </a:t>
            </a:r>
            <a:r>
              <a:rPr lang="en-US" sz="2800" b="1" dirty="0" smtClean="0"/>
              <a:t>#8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Chapter 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549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stairs">
            <a:extLst>
              <a:ext uri="{FF2B5EF4-FFF2-40B4-BE49-F238E27FC236}">
                <a16:creationId xmlns:a16="http://schemas.microsoft.com/office/drawing/2014/main" id="{BDEE4019-56F2-459C-B15D-76C0CDC216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450366"/>
            <a:ext cx="12191695" cy="73197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896786" y="-450366"/>
            <a:ext cx="8294908" cy="7308366"/>
          </a:xfrm>
          <a:prstGeom prst="rect">
            <a:avLst/>
          </a:prstGeom>
          <a:solidFill>
            <a:schemeClr val="accent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6786" y="0"/>
            <a:ext cx="8302171" cy="54138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734342C-2173-4B23-9C3C-2950C6A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352" y="-260408"/>
            <a:ext cx="6832500" cy="125260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b="1" dirty="0" smtClean="0"/>
              <a:t>homework</a:t>
            </a:r>
            <a:endParaRPr lang="en-US" sz="54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A75989C-CEF6-4790-9F3D-DDEC3CEECEF5}"/>
              </a:ext>
            </a:extLst>
          </p:cNvPr>
          <p:cNvSpPr txBox="1">
            <a:spLocks/>
          </p:cNvSpPr>
          <p:nvPr/>
        </p:nvSpPr>
        <p:spPr>
          <a:xfrm>
            <a:off x="4222352" y="1182151"/>
            <a:ext cx="7969342" cy="716529"/>
          </a:xfrm>
          <a:prstGeom prst="rect">
            <a:avLst/>
          </a:prstGeom>
        </p:spPr>
        <p:txBody>
          <a:bodyPr vert="horz" lIns="91440" tIns="91440" rIns="91440" bIns="9144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cap="all" dirty="0" smtClean="0"/>
              <a:t>Find one “exemplar” practice problem from your homework packets for each big topic in each chapter </a:t>
            </a:r>
          </a:p>
          <a:p>
            <a:r>
              <a:rPr lang="en-US" sz="3600" b="1" dirty="0" smtClean="0"/>
              <a:t>You do not need to solve the problems, just identify them!</a:t>
            </a:r>
            <a:endParaRPr lang="en-US" sz="3600" b="1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222352" y="1088570"/>
            <a:ext cx="65327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0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goes on my poster?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40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At the top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Write big!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See the example on white board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774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goes on my poster?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do two topics!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06272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4080882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600" b="1" dirty="0" smtClean="0">
                <a:solidFill>
                  <a:schemeClr val="accent1"/>
                </a:solidFill>
              </a:rPr>
              <a:t>You are now on your 2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nd</a:t>
            </a:r>
            <a:r>
              <a:rPr lang="en-US" sz="3600" b="1" dirty="0" smtClean="0">
                <a:solidFill>
                  <a:schemeClr val="accent1"/>
                </a:solidFill>
              </a:rPr>
              <a:t> poster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314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Add two more topics!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accent5"/>
                </a:solidFill>
              </a:rPr>
              <a:t>Topic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add two more!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0503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 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3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rd</a:t>
            </a:r>
            <a:r>
              <a:rPr lang="en-US" sz="3600" b="1" dirty="0" smtClean="0">
                <a:solidFill>
                  <a:schemeClr val="accent1"/>
                </a:solidFill>
              </a:rPr>
              <a:t> poster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91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Add two more topics!</a:t>
            </a:r>
            <a:endParaRPr lang="en-US" sz="6000" dirty="0"/>
          </a:p>
        </p:txBody>
      </p:sp>
      <p:sp>
        <p:nvSpPr>
          <p:cNvPr id="8" name="Rectangle 7"/>
          <p:cNvSpPr/>
          <p:nvPr/>
        </p:nvSpPr>
        <p:spPr>
          <a:xfrm>
            <a:off x="7806519" y="982639"/>
            <a:ext cx="3411941" cy="4167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b="1" dirty="0" smtClean="0">
                <a:solidFill>
                  <a:schemeClr val="accent5"/>
                </a:solidFill>
              </a:rPr>
              <a:t>Chapter # </a:t>
            </a:r>
            <a:r>
              <a:rPr lang="en-US" sz="4000" b="1" u="sng" dirty="0" smtClean="0">
                <a:solidFill>
                  <a:schemeClr val="accent5"/>
                </a:solidFill>
              </a:rPr>
              <a:t>and Title</a:t>
            </a:r>
          </a:p>
          <a:p>
            <a:pPr algn="ctr"/>
            <a:endParaRPr lang="en-US" sz="600" b="1" dirty="0" smtClean="0">
              <a:solidFill>
                <a:schemeClr val="accent5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/>
                </a:solidFill>
              </a:rPr>
              <a:t>Topic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450328" y="3145992"/>
            <a:ext cx="5533205" cy="2003742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Just add two more!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Not fact/example/</a:t>
            </a:r>
            <a:r>
              <a:rPr lang="en-US" sz="4000" dirty="0" err="1" smtClean="0"/>
              <a:t>etc</a:t>
            </a:r>
            <a:endParaRPr lang="en-US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30638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0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38160-E23D-4F14-BD43-3E708B505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279" y="2379247"/>
            <a:ext cx="3644458" cy="2674198"/>
          </a:xfrm>
        </p:spPr>
        <p:txBody>
          <a:bodyPr anchor="t">
            <a:normAutofit fontScale="90000"/>
          </a:bodyPr>
          <a:lstStyle/>
          <a:p>
            <a:r>
              <a:rPr lang="en-US" sz="4400" b="1" dirty="0" smtClean="0"/>
              <a:t>Rotate!</a:t>
            </a:r>
            <a:br>
              <a:rPr lang="en-US" sz="4400" b="1" dirty="0" smtClean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3600" b="1" dirty="0">
                <a:solidFill>
                  <a:schemeClr val="accent1"/>
                </a:solidFill>
              </a:rPr>
              <a:t>You are now on your </a:t>
            </a:r>
            <a:r>
              <a:rPr lang="en-US" sz="3600" b="1" dirty="0" smtClean="0">
                <a:solidFill>
                  <a:schemeClr val="accent1"/>
                </a:solidFill>
              </a:rPr>
              <a:t>4</a:t>
            </a:r>
            <a:r>
              <a:rPr lang="en-US" sz="3600" b="1" baseline="30000" dirty="0" smtClean="0">
                <a:solidFill>
                  <a:schemeClr val="accent1"/>
                </a:solidFill>
              </a:rPr>
              <a:t>th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>
                <a:solidFill>
                  <a:schemeClr val="accent1"/>
                </a:solidFill>
              </a:rPr>
              <a:t>poster</a:t>
            </a:r>
            <a:r>
              <a:rPr lang="en-US" sz="3600" b="1" dirty="0" smtClean="0"/>
              <a:t> </a:t>
            </a:r>
            <a:endParaRPr lang="ru-RU" sz="4400" b="1" dirty="0"/>
          </a:p>
        </p:txBody>
      </p:sp>
      <p:cxnSp>
        <p:nvCxnSpPr>
          <p:cNvPr id="27" name="Straight Connector 14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29" name="Picture 18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0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85" y="684095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32589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7D0732-88EF-4F3A-9798-4D52CF9229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0CE306-50A7-4A3C-98CF-EB40465EDF1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F518F11-41B1-43EA-A4F4-4907ACBF1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Maker Gallery design</Template>
  <TotalTime>0</TotalTime>
  <Words>400</Words>
  <Application>Microsoft Office PowerPoint</Application>
  <PresentationFormat>Widescreen</PresentationFormat>
  <Paragraphs>120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Gill Sans MT</vt:lpstr>
      <vt:lpstr>Wingdings</vt:lpstr>
      <vt:lpstr>Gallery</vt:lpstr>
      <vt:lpstr>Review topic posters</vt:lpstr>
      <vt:lpstr>1st semester chapters  + Chapter 8 </vt:lpstr>
      <vt:lpstr>What goes on my poster?</vt:lpstr>
      <vt:lpstr>What goes on my poster?</vt:lpstr>
      <vt:lpstr>Rotate!  You are now on your 2nd poster </vt:lpstr>
      <vt:lpstr>Add two more topics!</vt:lpstr>
      <vt:lpstr>Rotate!   You are now on your 3rd poster</vt:lpstr>
      <vt:lpstr>Add two more topics!</vt:lpstr>
      <vt:lpstr>Rotate!  You are now on your 4th  poster </vt:lpstr>
      <vt:lpstr>Choice!</vt:lpstr>
      <vt:lpstr>Rotate!  You are now on your 5th  poster </vt:lpstr>
      <vt:lpstr>Choice!</vt:lpstr>
      <vt:lpstr>Rotate!  You are now on your 6th  poster </vt:lpstr>
      <vt:lpstr>Choice!</vt:lpstr>
      <vt:lpstr>Rotate!  You are now on your 7th  poster </vt:lpstr>
      <vt:lpstr>Fix stuff!</vt:lpstr>
      <vt:lpstr>Rotate!  You are now on your 8th  poster </vt:lpstr>
      <vt:lpstr>Fix stuff!</vt:lpstr>
      <vt:lpstr>Gallery Walk </vt:lpstr>
      <vt:lpstr>homework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2019-05-06T20:37:52Z</dcterms:created>
  <dcterms:modified xsi:type="dcterms:W3CDTF">2019-05-06T21:52:15Z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