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59"/>
  </p:notesMasterIdLst>
  <p:sldIdLst>
    <p:sldId id="256" r:id="rId2"/>
    <p:sldId id="257" r:id="rId3"/>
    <p:sldId id="259" r:id="rId4"/>
    <p:sldId id="260" r:id="rId5"/>
    <p:sldId id="285" r:id="rId6"/>
    <p:sldId id="323" r:id="rId7"/>
    <p:sldId id="314" r:id="rId8"/>
    <p:sldId id="261" r:id="rId9"/>
    <p:sldId id="286" r:id="rId10"/>
    <p:sldId id="262" r:id="rId11"/>
    <p:sldId id="264" r:id="rId12"/>
    <p:sldId id="265" r:id="rId13"/>
    <p:sldId id="266" r:id="rId14"/>
    <p:sldId id="267" r:id="rId15"/>
    <p:sldId id="299" r:id="rId16"/>
    <p:sldId id="278" r:id="rId17"/>
    <p:sldId id="289" r:id="rId18"/>
    <p:sldId id="288" r:id="rId19"/>
    <p:sldId id="268" r:id="rId20"/>
    <p:sldId id="269" r:id="rId21"/>
    <p:sldId id="270" r:id="rId22"/>
    <p:sldId id="300" r:id="rId23"/>
    <p:sldId id="291" r:id="rId24"/>
    <p:sldId id="290" r:id="rId25"/>
    <p:sldId id="272" r:id="rId26"/>
    <p:sldId id="279" r:id="rId27"/>
    <p:sldId id="273" r:id="rId28"/>
    <p:sldId id="274" r:id="rId29"/>
    <p:sldId id="298" r:id="rId30"/>
    <p:sldId id="287" r:id="rId31"/>
    <p:sldId id="280" r:id="rId32"/>
    <p:sldId id="281" r:id="rId33"/>
    <p:sldId id="301" r:id="rId34"/>
    <p:sldId id="275" r:id="rId35"/>
    <p:sldId id="276" r:id="rId36"/>
    <p:sldId id="292" r:id="rId37"/>
    <p:sldId id="293" r:id="rId38"/>
    <p:sldId id="312" r:id="rId39"/>
    <p:sldId id="294" r:id="rId40"/>
    <p:sldId id="308" r:id="rId41"/>
    <p:sldId id="309" r:id="rId42"/>
    <p:sldId id="310" r:id="rId43"/>
    <p:sldId id="311" r:id="rId44"/>
    <p:sldId id="307" r:id="rId45"/>
    <p:sldId id="313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4" r:id="rId55"/>
    <p:sldId id="325" r:id="rId56"/>
    <p:sldId id="326" r:id="rId57"/>
    <p:sldId id="327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79A21-466F-4A06-9B04-AC87CA59ABE0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45F53-71C5-4DC8-B9F1-FDA11FEE1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57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F7AFFB9B-9FB8-469E-96F9-4D32314110B6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63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778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3167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8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3515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048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0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627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7823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5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0708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616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3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2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672" y="294718"/>
            <a:ext cx="11507372" cy="389745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000" b="1" dirty="0"/>
              <a:t>Grudge Ball!</a:t>
            </a:r>
            <a:br>
              <a:rPr lang="en-US" sz="13000" b="1" dirty="0"/>
            </a:br>
            <a:r>
              <a:rPr lang="en-US" sz="9800" b="1" dirty="0"/>
              <a:t>X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9800" b="1" dirty="0"/>
              <a:t> </a:t>
            </a:r>
            <a:r>
              <a:rPr lang="en-US" sz="9800" b="1" dirty="0" err="1"/>
              <a:t>X</a:t>
            </a:r>
            <a:r>
              <a:rPr lang="en-US" sz="130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0882" y="4819597"/>
            <a:ext cx="10475494" cy="165576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solidFill>
                  <a:schemeClr val="tx1"/>
                </a:solidFill>
              </a:rPr>
              <a:t>Spring Final Exam Review 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>
                <a:solidFill>
                  <a:schemeClr val="tx1"/>
                </a:solidFill>
              </a:rPr>
              <a:t>Semester 1 + Chapter 8</a:t>
            </a:r>
          </a:p>
        </p:txBody>
      </p:sp>
    </p:spTree>
    <p:extLst>
      <p:ext uri="{BB962C8B-B14F-4D97-AF65-F5344CB8AC3E}">
        <p14:creationId xmlns:p14="http://schemas.microsoft.com/office/powerpoint/2010/main" val="1223677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270" y="1312817"/>
            <a:ext cx="10782237" cy="1639389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#9 </a:t>
            </a:r>
            <a:r>
              <a:rPr lang="en-US" sz="4800" b="1" dirty="0"/>
              <a:t>- </a:t>
            </a:r>
            <a:r>
              <a:rPr lang="en-US" sz="4800" b="1" dirty="0" err="1"/>
              <a:t>Adipic</a:t>
            </a:r>
            <a:r>
              <a:rPr lang="en-US" sz="4800" b="1" dirty="0"/>
              <a:t> acid contains 49.32% C, 43.84% O, and 6.85% H by mass. What is the empirical formula of </a:t>
            </a:r>
            <a:r>
              <a:rPr lang="en-US" sz="4800" b="1" dirty="0" err="1"/>
              <a:t>adipic</a:t>
            </a:r>
            <a:r>
              <a:rPr lang="en-US" sz="4800" b="1" dirty="0"/>
              <a:t> acid?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A7757C-0B60-620A-9DEA-E0C557A017FE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6527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176" y="348175"/>
            <a:ext cx="10396882" cy="1430383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#10 </a:t>
            </a:r>
            <a:r>
              <a:rPr lang="en-US" sz="4800" b="1" dirty="0"/>
              <a:t>- Name the FOUR </a:t>
            </a:r>
            <a:r>
              <a:rPr lang="en-US" sz="4800" b="1" u="sng" dirty="0"/>
              <a:t>states</a:t>
            </a:r>
            <a:r>
              <a:rPr lang="en-US" sz="4800" b="1" dirty="0"/>
              <a:t> of matter (not phases!)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4A5AB9-D1EE-9F1C-12A6-20065690B0C0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19090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56" y="253218"/>
            <a:ext cx="11145929" cy="1677181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#11 </a:t>
            </a:r>
            <a:r>
              <a:rPr lang="en-US" sz="4800" b="1" dirty="0"/>
              <a:t>- Name the SIX phase changes </a:t>
            </a:r>
            <a:br>
              <a:rPr lang="en-US" sz="4800" b="1" dirty="0"/>
            </a:br>
            <a:r>
              <a:rPr lang="en-US" sz="4800" b="1" i="1" u="sng" dirty="0"/>
              <a:t>Bonus X:</a:t>
            </a:r>
            <a:r>
              <a:rPr lang="en-US" sz="4800" b="1" i="1" dirty="0"/>
              <a:t>  </a:t>
            </a:r>
            <a:r>
              <a:rPr lang="en-US" sz="4800" b="1" dirty="0"/>
              <a:t>give an example of each.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19400D-472E-DA8B-0E7A-BA594AFBCCDE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29511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75" y="323557"/>
            <a:ext cx="11065216" cy="2033876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#12 </a:t>
            </a:r>
            <a:r>
              <a:rPr lang="en-US" sz="4800" b="1" dirty="0"/>
              <a:t>- Draw a diagram for Rutherford's Experiment and Explain what it proved about the atomic model.</a:t>
            </a:r>
            <a:endParaRPr lang="en-US" b="1" dirty="0"/>
          </a:p>
        </p:txBody>
      </p:sp>
      <p:pic>
        <p:nvPicPr>
          <p:cNvPr id="4" name="Picture 2" descr="http://www.nisd.net/marshall/Departments/Sciencedept/Atomic%20Theory/Images/GoldFoilExpt.gif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75" y="3430429"/>
            <a:ext cx="4368996" cy="2990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626E56-3B44-993B-8C54-B8458C7A4269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8585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407964"/>
            <a:ext cx="10660652" cy="2618572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#13</a:t>
            </a:r>
            <a:r>
              <a:rPr lang="en-US" sz="4800" b="1" dirty="0"/>
              <a:t> - What does Hund’s Rule say about electron orbitals?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65CFD4-0CD7-CE5A-8914-F8F481F99EA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64467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415889"/>
            <a:ext cx="10590314" cy="275838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#14 </a:t>
            </a:r>
            <a:r>
              <a:rPr lang="en-US" sz="4800" b="1" dirty="0"/>
              <a:t>- Name an element with similar properties to Magnesium.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7A85C1-9178-09BD-B181-EFF0BB2211A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7229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92" y="422031"/>
            <a:ext cx="10730991" cy="1981536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#15 </a:t>
            </a:r>
            <a:r>
              <a:rPr lang="en-US" sz="4800" b="1" dirty="0"/>
              <a:t>- How do you calculate mass number?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1D509-4D7A-C98C-4142-C18E62F80F13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543091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43212-3A4F-419B-AA2F-8D9CD21DE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365760"/>
            <a:ext cx="10574684" cy="202574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#16 </a:t>
            </a:r>
            <a:r>
              <a:rPr lang="en-US" sz="4800" b="1" dirty="0"/>
              <a:t>- How many valance Electrons do the alkali metal elements have?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FB5343-F0E6-3707-BADA-66231785FFA9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90267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D07D-A5B7-4B76-8AFF-95112046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404499"/>
            <a:ext cx="10646584" cy="240625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#17 </a:t>
            </a:r>
            <a:r>
              <a:rPr lang="en-US" sz="4800" b="1" dirty="0"/>
              <a:t>– </a:t>
            </a:r>
            <a:r>
              <a:rPr lang="en-US" altLang="en-US" sz="4800" b="1" dirty="0"/>
              <a:t>Draw the energy level diagram for carbon and say how many unpaired electrons it has. </a:t>
            </a: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5D8468-B6D8-487A-92BA-15705689ACC9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33843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180" y="423176"/>
            <a:ext cx="10758432" cy="2340735"/>
          </a:xfrm>
        </p:spPr>
        <p:txBody>
          <a:bodyPr anchor="t"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#18 </a:t>
            </a:r>
            <a:r>
              <a:rPr lang="en-US" sz="5400" b="1" dirty="0"/>
              <a:t>- Compare and Contrast a chemical and physical change and give an example of each.</a:t>
            </a:r>
            <a:endParaRPr lang="en-US" sz="6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CF5DC4-C25F-EFF5-1E81-6789CCC6A9DF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7219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489" y="365760"/>
            <a:ext cx="10677378" cy="1974975"/>
          </a:xfrm>
        </p:spPr>
        <p:txBody>
          <a:bodyPr anchor="t"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#1 </a:t>
            </a:r>
            <a:r>
              <a:rPr lang="en-US" sz="5400" b="1" dirty="0"/>
              <a:t>- How many atoms are in </a:t>
            </a:r>
            <a:br>
              <a:rPr lang="en-US" sz="5400" b="1" dirty="0"/>
            </a:br>
            <a:r>
              <a:rPr lang="en-US" sz="5400" b="1" dirty="0"/>
              <a:t>one molecule of Mg</a:t>
            </a:r>
            <a:r>
              <a:rPr lang="en-US" sz="5400" b="1" baseline="-25000" dirty="0"/>
              <a:t>3</a:t>
            </a:r>
            <a:r>
              <a:rPr lang="en-US" sz="5400" b="1" dirty="0"/>
              <a:t>(PO</a:t>
            </a:r>
            <a:r>
              <a:rPr lang="en-US" sz="5400" b="1" baseline="-25000" dirty="0"/>
              <a:t>4</a:t>
            </a:r>
            <a:r>
              <a:rPr lang="en-US" sz="5400" b="1" dirty="0"/>
              <a:t>)</a:t>
            </a:r>
            <a:r>
              <a:rPr lang="en-US" sz="5400" b="1" baseline="-25000" dirty="0"/>
              <a:t>2</a:t>
            </a:r>
            <a:r>
              <a:rPr lang="en-US" sz="5400" b="1" dirty="0"/>
              <a:t> 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72E3E8-ACB3-7E06-12BB-E917E5ED4114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DD9BB1-93D4-40E0-EE5F-36ECC5DFD5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18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337625"/>
            <a:ext cx="10828606" cy="2983969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#19 </a:t>
            </a:r>
            <a:r>
              <a:rPr lang="en-US" sz="4800" b="1" dirty="0"/>
              <a:t>- If you have 29.5 moles of sodium and 27.0 moles of chlorine gas, how many moles of sodium chloride can you produce? 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6B7555-1FBB-CD03-2071-5FEC0202D6FB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21559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775" y="625734"/>
            <a:ext cx="10396882" cy="234073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#20 </a:t>
            </a:r>
            <a:r>
              <a:rPr lang="en-US" sz="4800" b="1" dirty="0"/>
              <a:t>- Classify all of the following Substances as Pure (element or compound) or a mixture (homogenous or heterogeneous).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48775" y="3101951"/>
            <a:ext cx="5343687" cy="3198055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/>
            </a:pPr>
            <a:r>
              <a:rPr lang="en-US" sz="4000" dirty="0"/>
              <a:t>Calcium</a:t>
            </a:r>
          </a:p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/>
            </a:pPr>
            <a:r>
              <a:rPr lang="en-US" sz="4000" dirty="0"/>
              <a:t>Cookies and Cream Ice cream</a:t>
            </a:r>
          </a:p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/>
            </a:pPr>
            <a:r>
              <a:rPr lang="en-US" sz="4000" dirty="0"/>
              <a:t>Carbon Dioxide</a:t>
            </a:r>
          </a:p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/>
            </a:pPr>
            <a:r>
              <a:rPr lang="en-US" sz="4000" dirty="0"/>
              <a:t>Tap Water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92462" y="3034210"/>
            <a:ext cx="5343687" cy="3198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60000"/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 startAt="5"/>
            </a:pPr>
            <a:r>
              <a:rPr lang="en-US" sz="4000" cap="none" dirty="0"/>
              <a:t>Neon</a:t>
            </a:r>
          </a:p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 startAt="5"/>
            </a:pPr>
            <a:r>
              <a:rPr lang="en-US" sz="4000" cap="none" dirty="0"/>
              <a:t>Kool aid</a:t>
            </a:r>
          </a:p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 startAt="5"/>
            </a:pPr>
            <a:r>
              <a:rPr lang="en-US" sz="4000" cap="none" dirty="0"/>
              <a:t>H</a:t>
            </a:r>
            <a:r>
              <a:rPr lang="en-US" sz="4000" cap="none" baseline="-25000" dirty="0"/>
              <a:t>2</a:t>
            </a:r>
            <a:r>
              <a:rPr lang="en-US" sz="4000" cap="none" dirty="0"/>
              <a:t>o</a:t>
            </a:r>
          </a:p>
          <a:p>
            <a:pPr marL="742950" indent="-742950">
              <a:buClr>
                <a:srgbClr val="0070C0"/>
              </a:buClr>
              <a:buSzPct val="130000"/>
              <a:buFont typeface="+mj-lt"/>
              <a:buAutoNum type="arabicPeriod" startAt="5"/>
            </a:pPr>
            <a:r>
              <a:rPr lang="en-US" sz="4000" cap="none" dirty="0"/>
              <a:t>Salad dressing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E7C78F-75B6-476E-B002-1680CADD5C04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1638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EEB2-8A63-472B-B744-2568AF68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38" y="436098"/>
            <a:ext cx="10574316" cy="2862541"/>
          </a:xfrm>
        </p:spPr>
        <p:txBody>
          <a:bodyPr anchor="t">
            <a:normAutofit fontScale="90000"/>
          </a:bodyPr>
          <a:lstStyle/>
          <a:p>
            <a:r>
              <a:rPr lang="en-US" sz="4900" b="1" dirty="0">
                <a:solidFill>
                  <a:srgbClr val="FF0000"/>
                </a:solidFill>
              </a:rPr>
              <a:t>#21</a:t>
            </a:r>
            <a:r>
              <a:rPr lang="en-US" sz="4900" b="1" dirty="0"/>
              <a:t> - </a:t>
            </a:r>
            <a:r>
              <a:rPr lang="en-US" altLang="en-US" sz="4900" b="1" dirty="0"/>
              <a:t>What is an alpha particle? Provide the symbol, mass, charge, and an example of an element undergoing an alpha decay.</a:t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30F2F7-2264-750E-5ED7-9D4142D943D4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18214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EEB2-8A63-472B-B744-2568AF68D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36098"/>
            <a:ext cx="10674720" cy="2182815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#22</a:t>
            </a:r>
            <a:r>
              <a:rPr lang="en-US" sz="4800" b="1" dirty="0"/>
              <a:t> - </a:t>
            </a:r>
            <a:r>
              <a:rPr lang="en-US" altLang="en-US" sz="4800" b="1" dirty="0"/>
              <a:t>How many orbitals in the </a:t>
            </a:r>
            <a:r>
              <a:rPr lang="en-US" altLang="en-US" sz="4800" b="1" dirty="0" err="1"/>
              <a:t>s,p,d,f</a:t>
            </a:r>
            <a:r>
              <a:rPr lang="en-US" altLang="en-US" sz="4800" b="1" dirty="0"/>
              <a:t> shapes?</a:t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AA0845-3400-C875-346F-2F948F369F79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7828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1E36B-2F61-4612-96FD-C17DBC7C2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431411"/>
            <a:ext cx="10688788" cy="2471587"/>
          </a:xfrm>
        </p:spPr>
        <p:txBody>
          <a:bodyPr anchor="t">
            <a:normAutofit fontScale="90000"/>
          </a:bodyPr>
          <a:lstStyle/>
          <a:p>
            <a:r>
              <a:rPr lang="en-US" sz="5300" b="1" dirty="0">
                <a:solidFill>
                  <a:srgbClr val="FF0000"/>
                </a:solidFill>
              </a:rPr>
              <a:t>#23</a:t>
            </a:r>
            <a:r>
              <a:rPr lang="en-US" sz="5300" b="1" dirty="0"/>
              <a:t> - </a:t>
            </a:r>
            <a:r>
              <a:rPr lang="en-US" altLang="en-US" sz="5300" b="1" dirty="0"/>
              <a:t>How many valence electrons do the halogens have and what is the charge of their ions?</a:t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A71171-1581-AB3D-D4CE-AAE5EB21AA03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564629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4" y="393895"/>
            <a:ext cx="10799153" cy="222230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#24 </a:t>
            </a:r>
            <a:r>
              <a:rPr lang="en-US" sz="4800" b="1" dirty="0"/>
              <a:t>- What radioactive emission changes a proton into a neutron?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A4ED45-B3B8-77A5-E058-E321BE8630DC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8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1DAAD8-D0DC-D783-1D19-1CE80E8F2DE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23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745" y="641225"/>
            <a:ext cx="10396882" cy="234073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#25</a:t>
            </a:r>
            <a:r>
              <a:rPr lang="en-US" sz="4800" b="1" dirty="0"/>
              <a:t> - The half-life of thorium-227 is 18.72 days How many days are required for three-fourths of a given amount to decay?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2920" y="3204029"/>
            <a:ext cx="10394707" cy="2758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0070C0"/>
                </a:solidFill>
              </a:rPr>
              <a:t>37.44 days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759587-2409-FA6A-6822-948043DC4F62}"/>
              </a:ext>
            </a:extLst>
          </p:cNvPr>
          <p:cNvSpPr txBox="1"/>
          <p:nvPr/>
        </p:nvSpPr>
        <p:spPr>
          <a:xfrm>
            <a:off x="0" y="1477108"/>
            <a:ext cx="11324492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700" b="1" dirty="0">
                <a:solidFill>
                  <a:srgbClr val="92D050"/>
                </a:solidFill>
              </a:rPr>
              <a:t>SKIP</a:t>
            </a:r>
          </a:p>
        </p:txBody>
      </p:sp>
    </p:spTree>
    <p:extLst>
      <p:ext uri="{BB962C8B-B14F-4D97-AF65-F5344CB8AC3E}">
        <p14:creationId xmlns:p14="http://schemas.microsoft.com/office/powerpoint/2010/main" val="416309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478303"/>
            <a:ext cx="10658476" cy="213789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#26</a:t>
            </a:r>
            <a:r>
              <a:rPr lang="en-US" sz="4800" b="1" dirty="0"/>
              <a:t> - What radioactive emission changes a neutron into a proton?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EE0FE1-1FAA-0631-A98E-B9F1989E3EA4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27160-0D77-D1A0-050C-D4B314FEB5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5322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66" y="275465"/>
            <a:ext cx="10630341" cy="234073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#27</a:t>
            </a:r>
            <a:r>
              <a:rPr lang="en-US" sz="4800" b="1" dirty="0"/>
              <a:t> - How many protons and neutrons are in the nuclei of </a:t>
            </a:r>
            <a:br>
              <a:rPr lang="en-US" sz="4800" b="1" dirty="0"/>
            </a:br>
            <a:r>
              <a:rPr lang="en-US" sz="4800" b="1" dirty="0"/>
              <a:t>Tl-204 atoms?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20529A-A125-954E-36E6-677D916E956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D5958F-A725-B82E-6744-76D2BEA3A7A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12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337625"/>
            <a:ext cx="10644409" cy="227857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#28</a:t>
            </a:r>
            <a:r>
              <a:rPr lang="en-US" sz="4800" b="1" dirty="0"/>
              <a:t> - What does the Pauli Exclusion Principle say? 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EE89EE-41EF-D635-EA7A-58F7AE60A13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FBF062-6F4F-28EF-D9F2-54D1521C012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2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58" y="393896"/>
            <a:ext cx="10759126" cy="2632640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 </a:t>
            </a:r>
            <a:r>
              <a:rPr lang="en-US" sz="4800" b="1" dirty="0"/>
              <a:t>- What particle did Thompson discover and name his experiment that proved it.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775067-3B89-D34E-DE50-EA5D49BCE388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682348-2771-43D6-B478-7E1323B2E22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899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302" y="685800"/>
            <a:ext cx="10604381" cy="154249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#29</a:t>
            </a:r>
            <a:r>
              <a:rPr lang="en-US" sz="4800" b="1" dirty="0"/>
              <a:t> - </a:t>
            </a:r>
            <a:r>
              <a:rPr lang="en-US" altLang="en-US" sz="4800" b="1" dirty="0"/>
              <a:t>How many unpaired electrons are in gold?</a:t>
            </a: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2DDC55-D486-9A29-1686-735EE9A39A85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B35E9-C967-C9DB-65D7-A0C02F8AE3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57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431" y="1176803"/>
            <a:ext cx="10396882" cy="234073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#30</a:t>
            </a:r>
            <a:r>
              <a:rPr lang="en-US" sz="4800" b="1" dirty="0"/>
              <a:t> - Magnesium chloride reacts with sodium hydroxide. Predict the products, identify what type of reaction is taking </a:t>
            </a:r>
            <a:r>
              <a:rPr lang="en-US" b="1" dirty="0"/>
              <a:t>place, and balance the reaction</a:t>
            </a:r>
            <a:r>
              <a:rPr lang="en-US" sz="4800" b="1" dirty="0"/>
              <a:t>. 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839A1-2DC8-CFF7-7FDB-540A05135A22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5613F-CEE3-4152-EF17-58EE7D17F9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92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365760"/>
            <a:ext cx="10501721" cy="2886842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#31</a:t>
            </a:r>
            <a:r>
              <a:rPr lang="en-US" sz="4800" b="1" dirty="0"/>
              <a:t> - Neutron initiated fission of U-235 results in the release of 4 beta particles, the formation of Sr-90 and the release of another nucleus. What is the other nucleus?</a:t>
            </a:r>
            <a:endParaRPr lang="en-US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FAB40B-A86B-D929-EA2C-DEA527DABBC2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30557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37625"/>
            <a:ext cx="10714747" cy="2536153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#32</a:t>
            </a:r>
            <a:r>
              <a:rPr lang="en-US" sz="4800" b="1" dirty="0"/>
              <a:t> - </a:t>
            </a:r>
            <a:r>
              <a:rPr lang="en-US" altLang="en-US" sz="4800" b="1" dirty="0"/>
              <a:t>What is the highest energy level in the electron config below.</a:t>
            </a:r>
            <a:br>
              <a:rPr lang="en-US" altLang="en-US" sz="4800" b="1" dirty="0"/>
            </a:br>
            <a:br>
              <a:rPr lang="en-US" altLang="en-US" sz="4800" b="1" dirty="0"/>
            </a:br>
            <a:r>
              <a:rPr lang="en-US" altLang="en-US" sz="4800" b="1" dirty="0"/>
              <a:t>	 1s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3s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4s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3d</a:t>
            </a:r>
            <a:r>
              <a:rPr lang="en-US" altLang="en-US" sz="4800" b="1" baseline="30000" dirty="0"/>
              <a:t>10</a:t>
            </a:r>
            <a:r>
              <a:rPr lang="en-US" altLang="en-US" sz="4800" b="1" dirty="0"/>
              <a:t> 4p</a:t>
            </a:r>
            <a:r>
              <a:rPr lang="en-US" altLang="en-US" sz="4800" b="1" baseline="30000" dirty="0"/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838A65-E0EC-9FD6-3F78-448F35FC2BF7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648D23-82BE-4B30-3062-55D3960DBB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007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0" y="295422"/>
            <a:ext cx="10953206" cy="3251552"/>
          </a:xfrm>
        </p:spPr>
        <p:txBody>
          <a:bodyPr anchor="t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#33</a:t>
            </a:r>
            <a:r>
              <a:rPr lang="en-US" b="1" dirty="0"/>
              <a:t> - 2.5 grams of MgCl</a:t>
            </a:r>
            <a:r>
              <a:rPr lang="en-US" b="1" baseline="-25000" dirty="0"/>
              <a:t>2</a:t>
            </a:r>
            <a:r>
              <a:rPr lang="en-US" b="1" dirty="0"/>
              <a:t> is used in the following reaction. How many grams of sodium chloride can you make?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MgCl</a:t>
            </a:r>
            <a:r>
              <a:rPr lang="en-US" b="1" baseline="-25000" dirty="0"/>
              <a:t>2</a:t>
            </a:r>
            <a:r>
              <a:rPr lang="en-US" b="1" dirty="0"/>
              <a:t> + 2NaOH </a:t>
            </a:r>
            <a:r>
              <a:rPr lang="en-US" b="1" dirty="0">
                <a:sym typeface="Wingdings" panose="05000000000000000000" pitchFamily="2" charset="2"/>
              </a:rPr>
              <a:t> 2NaCl + Mg(OH)</a:t>
            </a:r>
            <a:r>
              <a:rPr lang="en-US" b="1" baseline="-25000" dirty="0"/>
              <a:t> 2</a:t>
            </a:r>
            <a:br>
              <a:rPr lang="en-US" sz="4800" b="1" dirty="0"/>
            </a:br>
            <a:endParaRPr lang="en-US" sz="4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7C4E92-39A5-988F-73CA-485F2A660D99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8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EE76B-5B8D-270B-437C-5109894D999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782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66" y="239150"/>
            <a:ext cx="10509555" cy="1086411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#34</a:t>
            </a:r>
            <a:r>
              <a:rPr lang="en-US" sz="4800" b="1" dirty="0"/>
              <a:t> - What is nuclear fission?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0586E9-996D-0B3E-84A4-9F6A11A430B3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E90155-3D2E-2AF6-1606-4809437E116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53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670" y="436098"/>
            <a:ext cx="10396882" cy="269353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#35</a:t>
            </a:r>
            <a:r>
              <a:rPr lang="en-US" sz="4800" b="1" dirty="0"/>
              <a:t> - </a:t>
            </a:r>
            <a:r>
              <a:rPr lang="en-US" altLang="en-US" sz="4800" b="1" dirty="0"/>
              <a:t>A substance is known to have a density of 1.39g/ml. If you have 10g of this substance, what volume in L would you have? </a:t>
            </a: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CB19A-BD6B-3625-2AD0-289E4AB6D71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3BFF4-4BD8-53EF-CB51-1ADFB5CFD8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589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63" y="436099"/>
            <a:ext cx="10557153" cy="281957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#36 </a:t>
            </a:r>
            <a:r>
              <a:rPr lang="en-US" sz="4800" b="1" dirty="0"/>
              <a:t>- </a:t>
            </a:r>
            <a:r>
              <a:rPr lang="en-US" altLang="en-US" sz="4800" b="1" dirty="0"/>
              <a:t>Which element might form a ion by losing electrons from the s and d orbitals	F, S, Li, </a:t>
            </a:r>
            <a:r>
              <a:rPr lang="en-US" altLang="en-US" sz="4800" b="1" dirty="0" err="1"/>
              <a:t>Ti</a:t>
            </a:r>
            <a:br>
              <a:rPr lang="en-US" altLang="en-US" sz="4800" b="1" dirty="0"/>
            </a:b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1CC0ED-2DBE-7801-3E10-C95FB759D978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6E6B5-E4C4-3650-95D1-F5F59A74C0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529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842" y="393896"/>
            <a:ext cx="10727841" cy="1834400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#37 </a:t>
            </a:r>
            <a:r>
              <a:rPr lang="en-US" sz="4800" b="1" dirty="0"/>
              <a:t>- </a:t>
            </a:r>
            <a:r>
              <a:rPr lang="en-US" altLang="en-US" sz="4800" b="1" dirty="0"/>
              <a:t>How many decigrams are in 437 kilograms? Write answer in scientific notation!</a:t>
            </a: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70E9F8-905D-1877-F6B4-9EC5AB2C0C3F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E8E01D-88EC-1643-7D50-F78D6AD7592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002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867" y="337626"/>
            <a:ext cx="10396882" cy="3783418"/>
          </a:xfrm>
        </p:spPr>
        <p:txBody>
          <a:bodyPr anchor="t">
            <a:no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#38 </a:t>
            </a:r>
            <a:r>
              <a:rPr lang="en-US" b="1" dirty="0"/>
              <a:t>- </a:t>
            </a:r>
            <a:r>
              <a:rPr lang="en-US" altLang="en-US" b="1" dirty="0"/>
              <a:t>How many significant figures are in the following values?</a:t>
            </a:r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b="1" dirty="0"/>
              <a:t>612 kg</a:t>
            </a:r>
            <a:br>
              <a:rPr lang="en-US" altLang="en-US" b="1" dirty="0"/>
            </a:br>
            <a:r>
              <a:rPr lang="en-US" altLang="en-US" b="1" dirty="0"/>
              <a:t>0.00067 ml</a:t>
            </a:r>
            <a:br>
              <a:rPr lang="en-US" altLang="en-US" b="1" dirty="0"/>
            </a:br>
            <a:r>
              <a:rPr lang="en-US" altLang="en-US" b="1" dirty="0"/>
              <a:t>309.4 g</a:t>
            </a:r>
            <a:br>
              <a:rPr lang="en-US" altLang="en-US" b="1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CEC6D-4A14-AE8C-87D1-D23A8B193F7F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0C6BE2-7BC5-4BBA-3E8D-EA437F8A35A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9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407963"/>
            <a:ext cx="10660651" cy="2465866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#3 </a:t>
            </a:r>
            <a:r>
              <a:rPr lang="en-US" sz="4800" b="1" dirty="0"/>
              <a:t>- What is the empirical formula for the following molecule: C</a:t>
            </a:r>
            <a:r>
              <a:rPr lang="en-US" sz="4800" b="1" baseline="-25000" dirty="0"/>
              <a:t>12</a:t>
            </a:r>
            <a:r>
              <a:rPr lang="en-US" sz="4800" b="1" dirty="0"/>
              <a:t>H</a:t>
            </a:r>
            <a:r>
              <a:rPr lang="en-US" sz="4800" b="1" baseline="-25000" dirty="0"/>
              <a:t>22</a:t>
            </a:r>
            <a:r>
              <a:rPr lang="en-US" sz="4800" b="1" dirty="0"/>
              <a:t>O</a:t>
            </a:r>
            <a:r>
              <a:rPr lang="en-US" sz="4800" b="1" baseline="-25000" dirty="0"/>
              <a:t>11</a:t>
            </a:r>
            <a:r>
              <a:rPr lang="en-US" sz="4800" b="1" dirty="0"/>
              <a:t> ?</a:t>
            </a:r>
            <a:endParaRPr lang="en-US" sz="5400" b="1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F73F9B-374B-5F31-9AE8-9D1F9E646B34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418222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5" y="451449"/>
            <a:ext cx="10653618" cy="2377737"/>
          </a:xfrm>
        </p:spPr>
        <p:txBody>
          <a:bodyPr anchor="t">
            <a:normAutofit fontScale="90000"/>
          </a:bodyPr>
          <a:lstStyle/>
          <a:p>
            <a:r>
              <a:rPr lang="en-US" sz="5300" b="1" dirty="0">
                <a:solidFill>
                  <a:srgbClr val="FF0000"/>
                </a:solidFill>
              </a:rPr>
              <a:t>#39 </a:t>
            </a:r>
            <a:r>
              <a:rPr lang="en-US" sz="5300" b="1" dirty="0"/>
              <a:t>- </a:t>
            </a:r>
            <a:r>
              <a:rPr lang="en-US" altLang="en-US" sz="5300" b="1" dirty="0"/>
              <a:t>What is the atomic radius and its trend on the periodic table? Explain</a:t>
            </a:r>
            <a:br>
              <a:rPr lang="en-US" altLang="en-US" b="1" dirty="0"/>
            </a:br>
            <a:br>
              <a:rPr lang="en-US" altLang="en-US" b="1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CFFCB3-F849-9EEF-482F-807F7F3DF5C8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962F2-1D6E-4866-EF17-1EF9E04E8E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80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354" y="422031"/>
            <a:ext cx="10488322" cy="3470703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#40 </a:t>
            </a:r>
            <a:r>
              <a:rPr lang="en-US" sz="4800" b="1" dirty="0"/>
              <a:t>- </a:t>
            </a:r>
            <a:r>
              <a:rPr lang="en-US" altLang="en-US" sz="4800" b="1" dirty="0"/>
              <a:t>Order these elements from smallest to largest?</a:t>
            </a:r>
            <a:br>
              <a:rPr lang="en-US" altLang="en-US" sz="4800" b="1" dirty="0"/>
            </a:br>
            <a:br>
              <a:rPr lang="en-US" altLang="en-US" sz="4800" b="1" dirty="0"/>
            </a:br>
            <a:r>
              <a:rPr lang="en-US" altLang="en-US" sz="4800" b="1" dirty="0"/>
              <a:t>Se,		S,		Cl		Na</a:t>
            </a:r>
            <a:br>
              <a:rPr lang="en-US" altLang="en-US" sz="4800" b="1" dirty="0"/>
            </a:br>
            <a:br>
              <a:rPr lang="en-US" altLang="en-US" sz="4800" b="1" dirty="0"/>
            </a:b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53E89-4BE9-A3BD-B060-774046301086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E3AF7-8FAB-BC60-C6B3-130C9C73AE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917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57" y="490639"/>
            <a:ext cx="10615434" cy="3676416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#41 </a:t>
            </a:r>
            <a:r>
              <a:rPr lang="en-US" altLang="en-US" sz="4800" b="1" dirty="0"/>
              <a:t>- Of the elements in the alkaline earth metals which has the highest electronegativity</a:t>
            </a:r>
            <a:br>
              <a:rPr lang="en-US" altLang="en-US" sz="4800" b="1" dirty="0"/>
            </a:br>
            <a:br>
              <a:rPr lang="en-US" altLang="en-US" sz="4800" b="1" dirty="0"/>
            </a:br>
            <a:br>
              <a:rPr lang="en-US" altLang="en-US" sz="4800" b="1" dirty="0"/>
            </a:b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2041D-0BA5-F9EB-38BD-B3708FA521FC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8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4F3788-8FDE-E69C-4D8F-54EA44563FC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6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745B7-F55A-4C2C-B925-18E08967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" y="333884"/>
            <a:ext cx="11247998" cy="2879043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#42 </a:t>
            </a:r>
            <a:r>
              <a:rPr lang="en-US" altLang="en-US" sz="4800" b="1" dirty="0"/>
              <a:t>- Why does it take less energy to remove an electron as you move down a group?</a:t>
            </a:r>
            <a:br>
              <a:rPr lang="en-US" altLang="en-US" sz="4800" b="1" dirty="0"/>
            </a:br>
            <a:br>
              <a:rPr lang="en-US" altLang="en-US" sz="4800" b="1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EA9A24-8D6C-9E42-4C69-050F94698EAC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521EC-2715-1BE3-F9D0-AAAC56DE98F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69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8" y="274638"/>
            <a:ext cx="11329182" cy="1143000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#43 </a:t>
            </a:r>
            <a:r>
              <a:rPr lang="en-US" altLang="en-US" sz="4800" b="1" dirty="0"/>
              <a:t>- </a:t>
            </a:r>
            <a:r>
              <a:rPr lang="en-US" sz="4800" b="1" dirty="0"/>
              <a:t>Describe the trend for reactivity of halogens.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92BAD8-3FB2-8C6E-1139-8E0CBB33428E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324936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295422"/>
            <a:ext cx="10972800" cy="1823642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#44 </a:t>
            </a:r>
            <a:r>
              <a:rPr lang="en-US" altLang="en-US" sz="4800" b="1" dirty="0"/>
              <a:t>- </a:t>
            </a:r>
            <a:r>
              <a:rPr lang="en-US" sz="4800" b="1" dirty="0"/>
              <a:t>What is the sum of the charges from the following atoms when they form ions?</a:t>
            </a:r>
            <a:br>
              <a:rPr lang="en-US" sz="4800" b="1" dirty="0"/>
            </a:br>
            <a:r>
              <a:rPr lang="en-US" sz="4800" b="1" dirty="0"/>
              <a:t>Calcium, nitrogen, and strontium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EC982D-D390-F587-2724-5DB87E8A73C5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541396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36099"/>
            <a:ext cx="10972800" cy="213464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#45 </a:t>
            </a:r>
            <a:r>
              <a:rPr lang="en-US" altLang="en-US" sz="4800" b="1" dirty="0"/>
              <a:t>- </a:t>
            </a:r>
            <a:r>
              <a:rPr lang="en-US" sz="4800" b="1" dirty="0"/>
              <a:t>What is the molar mass for the hydrocarbon </a:t>
            </a:r>
            <a:br>
              <a:rPr lang="en-US" sz="4800" b="1" dirty="0"/>
            </a:br>
            <a:r>
              <a:rPr lang="en-US" sz="4800" b="1" dirty="0"/>
              <a:t>C</a:t>
            </a:r>
            <a:r>
              <a:rPr lang="en-US" sz="4800" b="1" baseline="-25000" dirty="0"/>
              <a:t>24</a:t>
            </a:r>
            <a:r>
              <a:rPr lang="en-US" sz="4800" b="1" dirty="0"/>
              <a:t>H</a:t>
            </a:r>
            <a:r>
              <a:rPr lang="en-US" sz="4800" b="1" baseline="-25000" dirty="0"/>
              <a:t>37</a:t>
            </a:r>
            <a:r>
              <a:rPr lang="en-US" sz="4800" b="1" dirty="0"/>
              <a:t>O</a:t>
            </a:r>
            <a:r>
              <a:rPr lang="en-US" sz="4800" b="1" baseline="-25000" dirty="0"/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37746-764C-D95C-3A9B-DF94263B01BA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814315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64235"/>
            <a:ext cx="10972800" cy="2106512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#46 </a:t>
            </a:r>
            <a:r>
              <a:rPr lang="en-US" altLang="en-US" sz="4800" b="1" dirty="0"/>
              <a:t>- </a:t>
            </a:r>
            <a:r>
              <a:rPr lang="en-US" sz="4800" b="1" dirty="0"/>
              <a:t>Which molecule has covalent bonding and does not require a double or triple bond?</a:t>
            </a:r>
            <a:br>
              <a:rPr lang="en-US" sz="4800" b="1" dirty="0"/>
            </a:br>
            <a:r>
              <a:rPr lang="en-US" sz="4800" b="1" dirty="0"/>
              <a:t>CO</a:t>
            </a:r>
            <a:r>
              <a:rPr lang="en-US" sz="4800" b="1" baseline="-25000" dirty="0"/>
              <a:t>2</a:t>
            </a:r>
            <a:r>
              <a:rPr lang="en-US" sz="4800" b="1" dirty="0"/>
              <a:t>, CO, N</a:t>
            </a:r>
            <a:r>
              <a:rPr lang="en-US" sz="4800" b="1" baseline="-25000" dirty="0"/>
              <a:t>2</a:t>
            </a:r>
            <a:r>
              <a:rPr lang="en-US" sz="4800" b="1" dirty="0"/>
              <a:t>, CF</a:t>
            </a:r>
            <a:r>
              <a:rPr lang="en-US" sz="4800" b="1" baseline="-25000" dirty="0"/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D95FF3-9D2E-E56E-03ED-98ED270D143F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098971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36099"/>
            <a:ext cx="10972800" cy="2134648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#47 </a:t>
            </a:r>
            <a:r>
              <a:rPr lang="en-US" altLang="en-US" sz="4800" b="1" dirty="0"/>
              <a:t>- </a:t>
            </a:r>
            <a:r>
              <a:rPr lang="en-US" sz="4800" b="1" dirty="0"/>
              <a:t>What is the formula for copper (IV) sulfate?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AF989A-B181-20BC-D2A2-3B55C42E0ED7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661752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07963"/>
            <a:ext cx="10972800" cy="2162783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#48 </a:t>
            </a:r>
            <a:r>
              <a:rPr lang="en-US" altLang="en-US" sz="4800" b="1" dirty="0"/>
              <a:t>- </a:t>
            </a:r>
            <a:r>
              <a:rPr lang="en-US" sz="4800" b="1" dirty="0"/>
              <a:t>What is the name of the compound </a:t>
            </a:r>
            <a:r>
              <a:rPr lang="en-US" sz="4800" b="1" dirty="0" err="1"/>
              <a:t>SrO</a:t>
            </a:r>
            <a:r>
              <a:rPr lang="en-US" sz="4800" b="1" dirty="0"/>
              <a:t>?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1BC7AB-327D-1AC0-1B66-D2697216F634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09455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889DB995-AC81-40C3-8B8A-3E1C2D33F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9489" y="337625"/>
            <a:ext cx="11573022" cy="19343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 </a:t>
            </a:r>
            <a:r>
              <a:rPr lang="en-US" sz="4800" b="1" dirty="0"/>
              <a:t>- </a:t>
            </a:r>
            <a:r>
              <a:rPr lang="en-US" altLang="en-US" sz="4800" b="1" dirty="0"/>
              <a:t>This is the electron configuration for what element?</a:t>
            </a:r>
            <a:br>
              <a:rPr lang="en-US" altLang="en-US" sz="4800" b="1" dirty="0"/>
            </a:br>
            <a:br>
              <a:rPr lang="en-US" altLang="en-US" sz="4800" b="1" dirty="0"/>
            </a:br>
            <a:r>
              <a:rPr lang="en-US" altLang="en-US" sz="4800" b="1" dirty="0"/>
              <a:t>	1s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3s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4s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3d</a:t>
            </a:r>
            <a:r>
              <a:rPr lang="en-US" altLang="en-US" sz="4800" b="1" baseline="30000" dirty="0"/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47835F-78F5-7634-E1BE-65F8D6F3233B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337625"/>
            <a:ext cx="10972800" cy="2233121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#49 </a:t>
            </a:r>
            <a:r>
              <a:rPr lang="en-US" altLang="en-US" sz="4800" b="1" dirty="0"/>
              <a:t>- </a:t>
            </a:r>
            <a:r>
              <a:rPr lang="en-US" sz="4800" b="1" dirty="0"/>
              <a:t>What type of bond forms between two non metals share electrons?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A0C3B0-8241-D005-8399-B5693F991A56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720312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50167"/>
            <a:ext cx="10972800" cy="2120580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#50 </a:t>
            </a:r>
            <a:r>
              <a:rPr lang="en-US" altLang="en-US" sz="4800" b="1" dirty="0"/>
              <a:t>- </a:t>
            </a:r>
            <a:r>
              <a:rPr lang="en-US" sz="4800" b="1" dirty="0"/>
              <a:t>What happens to the electrons during a metallic bond?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AD8BF-9DF3-C65F-74CE-01DF9AC553B8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480235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89" y="478303"/>
            <a:ext cx="10874326" cy="2092444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#51 </a:t>
            </a:r>
            <a:r>
              <a:rPr lang="en-US" altLang="en-US" sz="4800" b="1" dirty="0"/>
              <a:t>- </a:t>
            </a:r>
            <a:r>
              <a:rPr lang="en-US" sz="4800" b="1" dirty="0"/>
              <a:t>Draw the Lewis dot structure for BrO</a:t>
            </a:r>
            <a:r>
              <a:rPr lang="en-US" sz="4800" b="1" baseline="-25000" dirty="0"/>
              <a:t>3</a:t>
            </a:r>
            <a:r>
              <a:rPr lang="en-US" sz="4800" b="1" baseline="30000" dirty="0"/>
              <a:t>-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D09064-EF91-5914-2CAE-72FD0B2946D0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1698711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393895"/>
            <a:ext cx="10674521" cy="2176851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#52 </a:t>
            </a:r>
            <a:r>
              <a:rPr lang="en-US" altLang="en-US" sz="4800" b="1" dirty="0"/>
              <a:t>- </a:t>
            </a:r>
            <a:r>
              <a:rPr lang="en-US" sz="4800" b="1" dirty="0"/>
              <a:t>Draw the Lewis dot structure for CH</a:t>
            </a:r>
            <a:r>
              <a:rPr lang="en-US" sz="4800" b="1" baseline="-25000" dirty="0"/>
              <a:t>4</a:t>
            </a:r>
            <a:endParaRPr lang="en-US" sz="4800" b="1" baseline="30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6A389C-92E1-406A-DCCB-493297F7CB35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222853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5" y="423908"/>
            <a:ext cx="10972800" cy="2120580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#53 </a:t>
            </a:r>
            <a:r>
              <a:rPr lang="en-US" altLang="en-US" sz="4800" b="1" dirty="0"/>
              <a:t>- </a:t>
            </a:r>
            <a:r>
              <a:rPr lang="en-US" sz="4800" b="1" dirty="0"/>
              <a:t>What pathway must you </a:t>
            </a:r>
            <a:br>
              <a:rPr lang="en-US" sz="4800" b="1" dirty="0"/>
            </a:br>
            <a:r>
              <a:rPr lang="en-US" sz="4800" b="1" dirty="0"/>
              <a:t>take in order to convert grams </a:t>
            </a:r>
            <a:br>
              <a:rPr lang="en-US" sz="4800" b="1" dirty="0"/>
            </a:br>
            <a:r>
              <a:rPr lang="en-US" sz="4800" b="1" dirty="0"/>
              <a:t>of substance A to moles of substance B?</a:t>
            </a:r>
            <a:endParaRPr lang="en-US" sz="4800" b="1" baseline="-25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DE7D4E-F051-9C27-A218-02FA704C81E9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28091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36099"/>
            <a:ext cx="10972800" cy="213464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#54 </a:t>
            </a:r>
            <a:r>
              <a:rPr lang="en-US" altLang="en-US" sz="4800" b="1" dirty="0"/>
              <a:t>- </a:t>
            </a:r>
            <a:r>
              <a:rPr lang="en-US" sz="4800" b="1" dirty="0"/>
              <a:t>What kind of reaction is taking place below? </a:t>
            </a:r>
            <a:br>
              <a:rPr lang="en-US" sz="4800" b="1" dirty="0"/>
            </a:br>
            <a:r>
              <a:rPr lang="en-US" sz="4800" b="1" dirty="0"/>
              <a:t>Zn + CuCl</a:t>
            </a:r>
            <a:r>
              <a:rPr lang="en-US" sz="4800" b="1" baseline="-25000" dirty="0"/>
              <a:t>2</a:t>
            </a:r>
            <a:r>
              <a:rPr lang="en-US" sz="4800" b="1" dirty="0"/>
              <a:t> </a:t>
            </a:r>
            <a:r>
              <a:rPr lang="en-US" sz="4800" b="1" dirty="0">
                <a:sym typeface="Wingdings" panose="05000000000000000000" pitchFamily="2" charset="2"/>
              </a:rPr>
              <a:t> ZnCl</a:t>
            </a:r>
            <a:r>
              <a:rPr lang="en-US" sz="4800" b="1" baseline="-25000" dirty="0">
                <a:sym typeface="Wingdings" panose="05000000000000000000" pitchFamily="2" charset="2"/>
              </a:rPr>
              <a:t>2</a:t>
            </a:r>
            <a:r>
              <a:rPr lang="en-US" sz="4800" b="1" dirty="0">
                <a:sym typeface="Wingdings" panose="05000000000000000000" pitchFamily="2" charset="2"/>
              </a:rPr>
              <a:t> + Cu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E2159-A845-038D-C539-2736F78ABE48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30342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379829"/>
            <a:ext cx="10972800" cy="2190918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#55 </a:t>
            </a:r>
            <a:r>
              <a:rPr lang="en-US" altLang="en-US" sz="4800" b="1" dirty="0"/>
              <a:t>- </a:t>
            </a:r>
            <a:r>
              <a:rPr lang="en-US" sz="4800" b="1" dirty="0"/>
              <a:t>Sodium chloride comes apart. Name the type of reaction, predict the products, and balance the reaction.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274A2-E8E3-0714-6EAE-44C40EAA9D3B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771360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78BF4-2035-4D8A-8D24-CE60C428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53" y="422031"/>
            <a:ext cx="10972800" cy="214871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#56 </a:t>
            </a:r>
            <a:r>
              <a:rPr lang="en-US" altLang="en-US" sz="4800" b="1" dirty="0"/>
              <a:t>- </a:t>
            </a:r>
            <a:r>
              <a:rPr lang="en-US" sz="4800" b="1" dirty="0"/>
              <a:t>What kind of reaction is taking place below? </a:t>
            </a:r>
            <a:br>
              <a:rPr lang="en-US" sz="4800" b="1" dirty="0"/>
            </a:br>
            <a:r>
              <a:rPr lang="en-US" sz="4800" b="1" dirty="0"/>
              <a:t>Br</a:t>
            </a:r>
            <a:r>
              <a:rPr lang="en-US" sz="4800" b="1" baseline="-25000" dirty="0"/>
              <a:t>2</a:t>
            </a:r>
            <a:r>
              <a:rPr lang="en-US" sz="4800" b="1" dirty="0"/>
              <a:t> + FeF</a:t>
            </a:r>
            <a:r>
              <a:rPr lang="en-US" sz="4800" b="1" baseline="-25000" dirty="0"/>
              <a:t>2</a:t>
            </a:r>
            <a:r>
              <a:rPr lang="en-US" sz="4800" b="1" dirty="0"/>
              <a:t> </a:t>
            </a:r>
            <a:r>
              <a:rPr lang="en-US" sz="4800" b="1" dirty="0">
                <a:sym typeface="Wingdings" panose="05000000000000000000" pitchFamily="2" charset="2"/>
              </a:rPr>
              <a:t> FeBr</a:t>
            </a:r>
            <a:r>
              <a:rPr lang="en-US" sz="4800" b="1" baseline="-25000" dirty="0">
                <a:sym typeface="Wingdings" panose="05000000000000000000" pitchFamily="2" charset="2"/>
              </a:rPr>
              <a:t>2</a:t>
            </a:r>
            <a:r>
              <a:rPr lang="en-US" sz="4800" b="1" dirty="0">
                <a:sym typeface="Wingdings" panose="05000000000000000000" pitchFamily="2" charset="2"/>
              </a:rPr>
              <a:t> + F</a:t>
            </a:r>
            <a:r>
              <a:rPr lang="en-US" sz="4800" b="1" baseline="-25000" dirty="0">
                <a:sym typeface="Wingdings" panose="05000000000000000000" pitchFamily="2" charset="2"/>
              </a:rPr>
              <a:t>2</a:t>
            </a:r>
            <a:endParaRPr lang="en-US" sz="4800" b="1" baseline="-25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A9911-D7F7-DB2C-D8D0-BCA35E547A12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3936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889DB995-AC81-40C3-8B8A-3E1C2D33F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6099" y="323557"/>
            <a:ext cx="9546102" cy="29260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#5 </a:t>
            </a:r>
            <a:r>
              <a:rPr lang="en-US" sz="4800" b="1" dirty="0"/>
              <a:t>- </a:t>
            </a:r>
            <a:r>
              <a:rPr lang="en-US" altLang="en-US" sz="4800" b="1" dirty="0"/>
              <a:t>This is the electron configuration for what ion?</a:t>
            </a:r>
            <a:br>
              <a:rPr lang="en-US" altLang="en-US" sz="4800" b="1" dirty="0"/>
            </a:br>
            <a:br>
              <a:rPr lang="en-US" altLang="en-US" sz="4800" b="1" dirty="0"/>
            </a:br>
            <a:r>
              <a:rPr lang="en-US" altLang="en-US" sz="4800" b="1" dirty="0"/>
              <a:t>	1s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3s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3d</a:t>
            </a:r>
            <a:r>
              <a:rPr lang="en-US" altLang="en-US" sz="4800" b="1" baseline="30000" dirty="0"/>
              <a:t>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AF2D6D-0670-5697-AAA9-F0C13C88D752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9793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>
            <a:extLst>
              <a:ext uri="{FF2B5EF4-FFF2-40B4-BE49-F238E27FC236}">
                <a16:creationId xmlns:a16="http://schemas.microsoft.com/office/drawing/2014/main" id="{889DB995-AC81-40C3-8B8A-3E1C2D33F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3696" y="258640"/>
            <a:ext cx="10689683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#6 </a:t>
            </a:r>
            <a:r>
              <a:rPr lang="en-US" sz="4800" b="1" dirty="0"/>
              <a:t>- </a:t>
            </a:r>
            <a:r>
              <a:rPr lang="en-US" altLang="en-US" sz="4000" b="1" dirty="0"/>
              <a:t>Do any of the following atoms represent isotopes of Atom A? If so, which one(s) and why?</a:t>
            </a:r>
            <a:endParaRPr lang="en-US" altLang="en-US" sz="4800" b="1" baseline="300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BF35AE8-0D5A-4A28-AE23-854CE9453249}"/>
              </a:ext>
            </a:extLst>
          </p:cNvPr>
          <p:cNvSpPr/>
          <p:nvPr/>
        </p:nvSpPr>
        <p:spPr>
          <a:xfrm>
            <a:off x="1262285" y="2983837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E0C1A5E-1EAC-4B54-823B-E613724A868A}"/>
              </a:ext>
            </a:extLst>
          </p:cNvPr>
          <p:cNvSpPr/>
          <p:nvPr/>
        </p:nvSpPr>
        <p:spPr>
          <a:xfrm>
            <a:off x="1414685" y="3136237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7D1993-3062-41D2-8A65-B92C77090566}"/>
              </a:ext>
            </a:extLst>
          </p:cNvPr>
          <p:cNvSpPr/>
          <p:nvPr/>
        </p:nvSpPr>
        <p:spPr>
          <a:xfrm>
            <a:off x="1540453" y="3224391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EC007F3-46AD-4F0D-841C-22A355525B3B}"/>
              </a:ext>
            </a:extLst>
          </p:cNvPr>
          <p:cNvSpPr/>
          <p:nvPr/>
        </p:nvSpPr>
        <p:spPr>
          <a:xfrm>
            <a:off x="1363638" y="2956325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E21B207-7892-4F67-AFB1-926057B2E64B}"/>
              </a:ext>
            </a:extLst>
          </p:cNvPr>
          <p:cNvSpPr/>
          <p:nvPr/>
        </p:nvSpPr>
        <p:spPr>
          <a:xfrm>
            <a:off x="1456854" y="3309584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FEF33E-C743-4EAD-BD6E-BE43ECA3F62B}"/>
              </a:ext>
            </a:extLst>
          </p:cNvPr>
          <p:cNvSpPr/>
          <p:nvPr/>
        </p:nvSpPr>
        <p:spPr>
          <a:xfrm>
            <a:off x="1152054" y="3002701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CE2E09-F9CE-429A-BB8C-4EBB5A732867}"/>
              </a:ext>
            </a:extLst>
          </p:cNvPr>
          <p:cNvSpPr/>
          <p:nvPr/>
        </p:nvSpPr>
        <p:spPr>
          <a:xfrm>
            <a:off x="1191262" y="3260269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5831BE9-2EB0-4511-8838-0ACAE0FC6481}"/>
              </a:ext>
            </a:extLst>
          </p:cNvPr>
          <p:cNvSpPr/>
          <p:nvPr/>
        </p:nvSpPr>
        <p:spPr>
          <a:xfrm>
            <a:off x="1325169" y="3331546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6178968-9BF7-45EC-BE38-388D91497549}"/>
              </a:ext>
            </a:extLst>
          </p:cNvPr>
          <p:cNvSpPr/>
          <p:nvPr/>
        </p:nvSpPr>
        <p:spPr>
          <a:xfrm>
            <a:off x="1493103" y="3064960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A8D4D6-1DC8-4630-B1A4-9BB751FEA00F}"/>
              </a:ext>
            </a:extLst>
          </p:cNvPr>
          <p:cNvSpPr/>
          <p:nvPr/>
        </p:nvSpPr>
        <p:spPr>
          <a:xfrm>
            <a:off x="1109885" y="3143265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130065D-D230-4A12-ABA9-2A0E60CD5BC5}"/>
              </a:ext>
            </a:extLst>
          </p:cNvPr>
          <p:cNvSpPr/>
          <p:nvPr/>
        </p:nvSpPr>
        <p:spPr>
          <a:xfrm>
            <a:off x="747380" y="2539953"/>
            <a:ext cx="1313895" cy="14026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174FA9D-AD77-4B20-9196-5E927B70DDBC}"/>
              </a:ext>
            </a:extLst>
          </p:cNvPr>
          <p:cNvSpPr/>
          <p:nvPr/>
        </p:nvSpPr>
        <p:spPr>
          <a:xfrm>
            <a:off x="514341" y="2315536"/>
            <a:ext cx="1800688" cy="18894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8BC0E1-8FE1-426F-97AA-A9A22B615B6B}"/>
              </a:ext>
            </a:extLst>
          </p:cNvPr>
          <p:cNvSpPr txBox="1"/>
          <p:nvPr/>
        </p:nvSpPr>
        <p:spPr>
          <a:xfrm>
            <a:off x="884244" y="2543228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8C097F6-DC76-4C10-8155-0ADDB23F0156}"/>
              </a:ext>
            </a:extLst>
          </p:cNvPr>
          <p:cNvSpPr txBox="1"/>
          <p:nvPr/>
        </p:nvSpPr>
        <p:spPr>
          <a:xfrm>
            <a:off x="1507900" y="3539093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80696CB-92B1-413A-AF57-6A75EDCE4AA4}"/>
              </a:ext>
            </a:extLst>
          </p:cNvPr>
          <p:cNvSpPr txBox="1"/>
          <p:nvPr/>
        </p:nvSpPr>
        <p:spPr>
          <a:xfrm>
            <a:off x="1747597" y="2170621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488636-2248-440F-AAA4-E4F218BE4B0C}"/>
              </a:ext>
            </a:extLst>
          </p:cNvPr>
          <p:cNvSpPr txBox="1"/>
          <p:nvPr/>
        </p:nvSpPr>
        <p:spPr>
          <a:xfrm>
            <a:off x="486228" y="3803030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5DFF251-F553-4402-BEE3-01C5EB825671}"/>
              </a:ext>
            </a:extLst>
          </p:cNvPr>
          <p:cNvSpPr txBox="1"/>
          <p:nvPr/>
        </p:nvSpPr>
        <p:spPr>
          <a:xfrm>
            <a:off x="2132860" y="3569083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BC99E4-CC89-4BBB-BE0A-8499772527D3}"/>
              </a:ext>
            </a:extLst>
          </p:cNvPr>
          <p:cNvSpPr txBox="1"/>
          <p:nvPr/>
        </p:nvSpPr>
        <p:spPr>
          <a:xfrm>
            <a:off x="3537829" y="5050144"/>
            <a:ext cx="167561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Atom B</a:t>
            </a:r>
          </a:p>
          <a:p>
            <a:endParaRPr lang="en-US" sz="2000" b="1" dirty="0"/>
          </a:p>
          <a:p>
            <a:r>
              <a:rPr lang="en-US" sz="2000" b="1" dirty="0"/>
              <a:t>6 protons</a:t>
            </a:r>
          </a:p>
          <a:p>
            <a:r>
              <a:rPr lang="en-US" sz="2000" b="1" dirty="0"/>
              <a:t>5 neutrons</a:t>
            </a:r>
          </a:p>
          <a:p>
            <a:r>
              <a:rPr lang="en-US" sz="2000" b="1" dirty="0"/>
              <a:t>5 electrons</a:t>
            </a:r>
          </a:p>
          <a:p>
            <a:endParaRPr lang="en-US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B1CC71-C11D-43E6-A23D-E03A1182C005}"/>
              </a:ext>
            </a:extLst>
          </p:cNvPr>
          <p:cNvSpPr txBox="1"/>
          <p:nvPr/>
        </p:nvSpPr>
        <p:spPr>
          <a:xfrm>
            <a:off x="514342" y="5050144"/>
            <a:ext cx="17035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Atom A</a:t>
            </a:r>
          </a:p>
          <a:p>
            <a:endParaRPr lang="en-US" sz="2000" b="1" dirty="0"/>
          </a:p>
          <a:p>
            <a:r>
              <a:rPr lang="en-US" sz="2000" b="1" dirty="0"/>
              <a:t>5 protons</a:t>
            </a:r>
          </a:p>
          <a:p>
            <a:r>
              <a:rPr lang="en-US" sz="2000" b="1" dirty="0"/>
              <a:t>5 neutrons</a:t>
            </a:r>
          </a:p>
          <a:p>
            <a:r>
              <a:rPr lang="en-US" sz="2000" b="1" dirty="0"/>
              <a:t>5 electrons</a:t>
            </a:r>
          </a:p>
          <a:p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44FAC0F-4705-4165-B387-2D66EFF324B1}"/>
              </a:ext>
            </a:extLst>
          </p:cNvPr>
          <p:cNvSpPr txBox="1"/>
          <p:nvPr/>
        </p:nvSpPr>
        <p:spPr>
          <a:xfrm>
            <a:off x="6113094" y="5050144"/>
            <a:ext cx="172072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Atom C</a:t>
            </a:r>
          </a:p>
          <a:p>
            <a:endParaRPr lang="en-US" sz="2000" b="1" dirty="0"/>
          </a:p>
          <a:p>
            <a:r>
              <a:rPr lang="en-US" sz="2000" b="1" dirty="0"/>
              <a:t>5 protons</a:t>
            </a:r>
          </a:p>
          <a:p>
            <a:r>
              <a:rPr lang="en-US" sz="2000" b="1" dirty="0"/>
              <a:t>6 neutrons</a:t>
            </a:r>
          </a:p>
          <a:p>
            <a:r>
              <a:rPr lang="en-US" sz="2000" b="1" dirty="0"/>
              <a:t>5 electrons</a:t>
            </a:r>
          </a:p>
          <a:p>
            <a:endParaRPr lang="en-US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E3094A5-2583-44DF-8457-CB40389E4E66}"/>
              </a:ext>
            </a:extLst>
          </p:cNvPr>
          <p:cNvSpPr txBox="1"/>
          <p:nvPr/>
        </p:nvSpPr>
        <p:spPr>
          <a:xfrm>
            <a:off x="8688360" y="5050144"/>
            <a:ext cx="167631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Atom D</a:t>
            </a:r>
          </a:p>
          <a:p>
            <a:endParaRPr lang="en-US" sz="2000" b="1" dirty="0"/>
          </a:p>
          <a:p>
            <a:r>
              <a:rPr lang="en-US" sz="2000" b="1" dirty="0"/>
              <a:t>5 protons</a:t>
            </a:r>
          </a:p>
          <a:p>
            <a:r>
              <a:rPr lang="en-US" sz="2000" b="1" dirty="0"/>
              <a:t>5 neutrons</a:t>
            </a:r>
          </a:p>
          <a:p>
            <a:r>
              <a:rPr lang="en-US" sz="2000" b="1" dirty="0"/>
              <a:t>6 electrons</a:t>
            </a:r>
          </a:p>
          <a:p>
            <a:endParaRPr lang="en-US" b="1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FE2E70E-27C9-4015-AD53-84AFBE9E5DCF}"/>
              </a:ext>
            </a:extLst>
          </p:cNvPr>
          <p:cNvSpPr/>
          <p:nvPr/>
        </p:nvSpPr>
        <p:spPr>
          <a:xfrm>
            <a:off x="3844770" y="3661983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0B46491-FD82-4329-B416-019E53926989}"/>
              </a:ext>
            </a:extLst>
          </p:cNvPr>
          <p:cNvSpPr/>
          <p:nvPr/>
        </p:nvSpPr>
        <p:spPr>
          <a:xfrm>
            <a:off x="3997170" y="3814383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68D8709-5F24-4C04-9C97-D426E2FD2F0F}"/>
              </a:ext>
            </a:extLst>
          </p:cNvPr>
          <p:cNvSpPr/>
          <p:nvPr/>
        </p:nvSpPr>
        <p:spPr>
          <a:xfrm>
            <a:off x="4122938" y="3902537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15EE09B-C98C-447E-828F-7B4C3BC1CA0D}"/>
              </a:ext>
            </a:extLst>
          </p:cNvPr>
          <p:cNvSpPr/>
          <p:nvPr/>
        </p:nvSpPr>
        <p:spPr>
          <a:xfrm>
            <a:off x="3946123" y="3634471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915691F-26CB-4491-8150-6F07296B6FD2}"/>
              </a:ext>
            </a:extLst>
          </p:cNvPr>
          <p:cNvSpPr/>
          <p:nvPr/>
        </p:nvSpPr>
        <p:spPr>
          <a:xfrm>
            <a:off x="4039339" y="3987730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7C4D173-082B-4FE9-93B4-CD2CAC3835B4}"/>
              </a:ext>
            </a:extLst>
          </p:cNvPr>
          <p:cNvSpPr/>
          <p:nvPr/>
        </p:nvSpPr>
        <p:spPr>
          <a:xfrm>
            <a:off x="3734539" y="3680847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8C1F6D9-8272-4AB1-98F3-66FC094366C7}"/>
              </a:ext>
            </a:extLst>
          </p:cNvPr>
          <p:cNvSpPr/>
          <p:nvPr/>
        </p:nvSpPr>
        <p:spPr>
          <a:xfrm>
            <a:off x="3773747" y="3938415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E4096BF-366A-4184-BDA7-C94F737F3257}"/>
              </a:ext>
            </a:extLst>
          </p:cNvPr>
          <p:cNvSpPr/>
          <p:nvPr/>
        </p:nvSpPr>
        <p:spPr>
          <a:xfrm>
            <a:off x="3907654" y="4009692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ABF657C-B580-4375-82B5-E4FF310513CE}"/>
              </a:ext>
            </a:extLst>
          </p:cNvPr>
          <p:cNvSpPr/>
          <p:nvPr/>
        </p:nvSpPr>
        <p:spPr>
          <a:xfrm>
            <a:off x="4075588" y="3743106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9378321-11BB-4147-81F7-5AFDD062F70B}"/>
              </a:ext>
            </a:extLst>
          </p:cNvPr>
          <p:cNvSpPr/>
          <p:nvPr/>
        </p:nvSpPr>
        <p:spPr>
          <a:xfrm>
            <a:off x="3692370" y="3821411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8EE7996-B5B5-4110-87BF-805A30BACBF2}"/>
              </a:ext>
            </a:extLst>
          </p:cNvPr>
          <p:cNvSpPr/>
          <p:nvPr/>
        </p:nvSpPr>
        <p:spPr>
          <a:xfrm>
            <a:off x="3329865" y="3218099"/>
            <a:ext cx="1313895" cy="14026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16E0A05-2C01-432B-8307-2854E6EDD6BF}"/>
              </a:ext>
            </a:extLst>
          </p:cNvPr>
          <p:cNvSpPr/>
          <p:nvPr/>
        </p:nvSpPr>
        <p:spPr>
          <a:xfrm>
            <a:off x="3096826" y="2993682"/>
            <a:ext cx="1800688" cy="18894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547D178-49A4-4BBA-A847-BD1C0D36AB9E}"/>
              </a:ext>
            </a:extLst>
          </p:cNvPr>
          <p:cNvSpPr txBox="1"/>
          <p:nvPr/>
        </p:nvSpPr>
        <p:spPr>
          <a:xfrm>
            <a:off x="3466729" y="3221374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CCAFF19-D38E-4BC6-915B-2D8F48669E34}"/>
              </a:ext>
            </a:extLst>
          </p:cNvPr>
          <p:cNvSpPr txBox="1"/>
          <p:nvPr/>
        </p:nvSpPr>
        <p:spPr>
          <a:xfrm>
            <a:off x="4090385" y="4217239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74CFCE9-E13F-4CD6-85B6-795AADA1D9C3}"/>
              </a:ext>
            </a:extLst>
          </p:cNvPr>
          <p:cNvSpPr txBox="1"/>
          <p:nvPr/>
        </p:nvSpPr>
        <p:spPr>
          <a:xfrm>
            <a:off x="4330082" y="2848767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437EBC3-B420-4EA9-928F-B23A3C1783ED}"/>
              </a:ext>
            </a:extLst>
          </p:cNvPr>
          <p:cNvSpPr txBox="1"/>
          <p:nvPr/>
        </p:nvSpPr>
        <p:spPr>
          <a:xfrm>
            <a:off x="3068713" y="448117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801897-E317-48FA-B560-BCD6D443F61D}"/>
              </a:ext>
            </a:extLst>
          </p:cNvPr>
          <p:cNvSpPr txBox="1"/>
          <p:nvPr/>
        </p:nvSpPr>
        <p:spPr>
          <a:xfrm>
            <a:off x="4637102" y="4366308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F094D79-3032-4D12-845B-4E1175EDDEBE}"/>
              </a:ext>
            </a:extLst>
          </p:cNvPr>
          <p:cNvSpPr/>
          <p:nvPr/>
        </p:nvSpPr>
        <p:spPr>
          <a:xfrm>
            <a:off x="6428170" y="2838174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7339A6C-C0F1-40B4-950A-95FCA7617426}"/>
              </a:ext>
            </a:extLst>
          </p:cNvPr>
          <p:cNvSpPr/>
          <p:nvPr/>
        </p:nvSpPr>
        <p:spPr>
          <a:xfrm>
            <a:off x="6580570" y="2990574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9BE2402-8683-4923-AA1E-FBA8FD743E96}"/>
              </a:ext>
            </a:extLst>
          </p:cNvPr>
          <p:cNvSpPr/>
          <p:nvPr/>
        </p:nvSpPr>
        <p:spPr>
          <a:xfrm>
            <a:off x="6706338" y="3078728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A966E82-1318-423E-8999-B321BAFAD5E0}"/>
              </a:ext>
            </a:extLst>
          </p:cNvPr>
          <p:cNvSpPr/>
          <p:nvPr/>
        </p:nvSpPr>
        <p:spPr>
          <a:xfrm>
            <a:off x="6529523" y="2810662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9D612DB-2FE2-400D-9E63-B0CAE9935974}"/>
              </a:ext>
            </a:extLst>
          </p:cNvPr>
          <p:cNvSpPr/>
          <p:nvPr/>
        </p:nvSpPr>
        <p:spPr>
          <a:xfrm>
            <a:off x="6622739" y="3163921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97B182BE-1C61-4C69-85C1-FF8A3EF11091}"/>
              </a:ext>
            </a:extLst>
          </p:cNvPr>
          <p:cNvSpPr/>
          <p:nvPr/>
        </p:nvSpPr>
        <p:spPr>
          <a:xfrm>
            <a:off x="6317939" y="2857038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F99295D-A84C-4954-A803-38B7C16CD96A}"/>
              </a:ext>
            </a:extLst>
          </p:cNvPr>
          <p:cNvSpPr/>
          <p:nvPr/>
        </p:nvSpPr>
        <p:spPr>
          <a:xfrm>
            <a:off x="6357147" y="3114606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BA6F8A0-756E-4F0F-8F58-AC2A9A5014E8}"/>
              </a:ext>
            </a:extLst>
          </p:cNvPr>
          <p:cNvSpPr/>
          <p:nvPr/>
        </p:nvSpPr>
        <p:spPr>
          <a:xfrm>
            <a:off x="6491054" y="3185883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FC0AE9B-C7A3-4714-B2E9-9E20C57F15E5}"/>
              </a:ext>
            </a:extLst>
          </p:cNvPr>
          <p:cNvSpPr/>
          <p:nvPr/>
        </p:nvSpPr>
        <p:spPr>
          <a:xfrm>
            <a:off x="6658988" y="2919297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226E59B-0AD1-4DAB-9C2E-738CBED6AA52}"/>
              </a:ext>
            </a:extLst>
          </p:cNvPr>
          <p:cNvSpPr/>
          <p:nvPr/>
        </p:nvSpPr>
        <p:spPr>
          <a:xfrm>
            <a:off x="6275770" y="2997602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FA0630CF-E5E0-4DBF-8333-6042E2DD6212}"/>
              </a:ext>
            </a:extLst>
          </p:cNvPr>
          <p:cNvSpPr/>
          <p:nvPr/>
        </p:nvSpPr>
        <p:spPr>
          <a:xfrm>
            <a:off x="5913265" y="2394290"/>
            <a:ext cx="1313895" cy="14026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AD88578-54FD-420F-B1FA-62470A72699F}"/>
              </a:ext>
            </a:extLst>
          </p:cNvPr>
          <p:cNvSpPr/>
          <p:nvPr/>
        </p:nvSpPr>
        <p:spPr>
          <a:xfrm>
            <a:off x="5680226" y="2169873"/>
            <a:ext cx="1800688" cy="18894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D4FDF3E-87B5-49A1-8BE2-4ABF18E5431E}"/>
              </a:ext>
            </a:extLst>
          </p:cNvPr>
          <p:cNvSpPr txBox="1"/>
          <p:nvPr/>
        </p:nvSpPr>
        <p:spPr>
          <a:xfrm>
            <a:off x="6050129" y="2397565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9EB2C-141D-4812-8302-F61EAB2F30F9}"/>
              </a:ext>
            </a:extLst>
          </p:cNvPr>
          <p:cNvSpPr txBox="1"/>
          <p:nvPr/>
        </p:nvSpPr>
        <p:spPr>
          <a:xfrm>
            <a:off x="6673785" y="3393430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743CE94-9118-4D26-AE0D-05120469CFB6}"/>
              </a:ext>
            </a:extLst>
          </p:cNvPr>
          <p:cNvSpPr txBox="1"/>
          <p:nvPr/>
        </p:nvSpPr>
        <p:spPr>
          <a:xfrm>
            <a:off x="6913482" y="2024958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9F32639-11AD-4E7C-A4C8-9CAEE98B0E3F}"/>
              </a:ext>
            </a:extLst>
          </p:cNvPr>
          <p:cNvSpPr txBox="1"/>
          <p:nvPr/>
        </p:nvSpPr>
        <p:spPr>
          <a:xfrm>
            <a:off x="5652113" y="3657367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B38A985-8E4C-4F61-A490-4CC20796952C}"/>
              </a:ext>
            </a:extLst>
          </p:cNvPr>
          <p:cNvSpPr txBox="1"/>
          <p:nvPr/>
        </p:nvSpPr>
        <p:spPr>
          <a:xfrm>
            <a:off x="7220502" y="3542499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02FC513-746A-43BF-A053-6BCF59A78624}"/>
              </a:ext>
            </a:extLst>
          </p:cNvPr>
          <p:cNvSpPr/>
          <p:nvPr/>
        </p:nvSpPr>
        <p:spPr>
          <a:xfrm>
            <a:off x="9092950" y="3580860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CB785DB-DB0C-40C2-AF88-8368CD1FC305}"/>
              </a:ext>
            </a:extLst>
          </p:cNvPr>
          <p:cNvSpPr/>
          <p:nvPr/>
        </p:nvSpPr>
        <p:spPr>
          <a:xfrm>
            <a:off x="9245350" y="3733260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8530824-28D6-47E4-BD75-A0072FE78621}"/>
              </a:ext>
            </a:extLst>
          </p:cNvPr>
          <p:cNvSpPr/>
          <p:nvPr/>
        </p:nvSpPr>
        <p:spPr>
          <a:xfrm>
            <a:off x="9371118" y="3821414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7FC1F40-3F58-481F-B071-71881E4D9640}"/>
              </a:ext>
            </a:extLst>
          </p:cNvPr>
          <p:cNvSpPr/>
          <p:nvPr/>
        </p:nvSpPr>
        <p:spPr>
          <a:xfrm>
            <a:off x="9194303" y="3553348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7765037D-BCD8-45E6-A175-9C1747CFF512}"/>
              </a:ext>
            </a:extLst>
          </p:cNvPr>
          <p:cNvSpPr/>
          <p:nvPr/>
        </p:nvSpPr>
        <p:spPr>
          <a:xfrm>
            <a:off x="9287519" y="3906607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3C8FD06-9C5D-426E-B93D-31915FBBB11B}"/>
              </a:ext>
            </a:extLst>
          </p:cNvPr>
          <p:cNvSpPr/>
          <p:nvPr/>
        </p:nvSpPr>
        <p:spPr>
          <a:xfrm>
            <a:off x="8982719" y="3599724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DD888BA7-E0AA-40B6-8605-0812B5FF656B}"/>
              </a:ext>
            </a:extLst>
          </p:cNvPr>
          <p:cNvSpPr/>
          <p:nvPr/>
        </p:nvSpPr>
        <p:spPr>
          <a:xfrm>
            <a:off x="9021927" y="3857292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993265F2-EABA-4958-88B4-E9C484EB1DBC}"/>
              </a:ext>
            </a:extLst>
          </p:cNvPr>
          <p:cNvSpPr/>
          <p:nvPr/>
        </p:nvSpPr>
        <p:spPr>
          <a:xfrm>
            <a:off x="9155834" y="3928569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1BB6C059-AE3B-4CD5-89CB-A9A46E2FA14A}"/>
              </a:ext>
            </a:extLst>
          </p:cNvPr>
          <p:cNvSpPr/>
          <p:nvPr/>
        </p:nvSpPr>
        <p:spPr>
          <a:xfrm>
            <a:off x="9323768" y="3661983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04DCACA-6336-48F0-B273-035A7A8D9C07}"/>
              </a:ext>
            </a:extLst>
          </p:cNvPr>
          <p:cNvSpPr/>
          <p:nvPr/>
        </p:nvSpPr>
        <p:spPr>
          <a:xfrm>
            <a:off x="8940550" y="3740288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09896AF-1743-481E-9A88-4AF51C1E0C27}"/>
              </a:ext>
            </a:extLst>
          </p:cNvPr>
          <p:cNvSpPr/>
          <p:nvPr/>
        </p:nvSpPr>
        <p:spPr>
          <a:xfrm>
            <a:off x="8578045" y="3136976"/>
            <a:ext cx="1313895" cy="14026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456880-5C76-49B6-98CC-30690A421B48}"/>
              </a:ext>
            </a:extLst>
          </p:cNvPr>
          <p:cNvSpPr/>
          <p:nvPr/>
        </p:nvSpPr>
        <p:spPr>
          <a:xfrm>
            <a:off x="8345006" y="2912559"/>
            <a:ext cx="1800688" cy="18894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C9CC0DD-E86A-475E-842A-A19494976E08}"/>
              </a:ext>
            </a:extLst>
          </p:cNvPr>
          <p:cNvSpPr txBox="1"/>
          <p:nvPr/>
        </p:nvSpPr>
        <p:spPr>
          <a:xfrm>
            <a:off x="8714909" y="3140251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39AA401-68FD-4AC3-8CAD-3BC4B717CC4D}"/>
              </a:ext>
            </a:extLst>
          </p:cNvPr>
          <p:cNvSpPr txBox="1"/>
          <p:nvPr/>
        </p:nvSpPr>
        <p:spPr>
          <a:xfrm>
            <a:off x="9338565" y="4136116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74673D5-E26F-42AF-819A-4534F86DA31B}"/>
              </a:ext>
            </a:extLst>
          </p:cNvPr>
          <p:cNvSpPr txBox="1"/>
          <p:nvPr/>
        </p:nvSpPr>
        <p:spPr>
          <a:xfrm>
            <a:off x="9578262" y="2767644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DBF10E0-046C-49F4-B91F-20795D0FDCF3}"/>
              </a:ext>
            </a:extLst>
          </p:cNvPr>
          <p:cNvSpPr txBox="1"/>
          <p:nvPr/>
        </p:nvSpPr>
        <p:spPr>
          <a:xfrm>
            <a:off x="8316893" y="4400053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7B62CAB-AF96-4FD7-A3E3-7BCE90C0E0BE}"/>
              </a:ext>
            </a:extLst>
          </p:cNvPr>
          <p:cNvSpPr txBox="1"/>
          <p:nvPr/>
        </p:nvSpPr>
        <p:spPr>
          <a:xfrm>
            <a:off x="9885282" y="4285185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BD5C78E-7690-444B-9B72-F81FDB3FC9E0}"/>
              </a:ext>
            </a:extLst>
          </p:cNvPr>
          <p:cNvSpPr txBox="1"/>
          <p:nvPr/>
        </p:nvSpPr>
        <p:spPr>
          <a:xfrm>
            <a:off x="8448663" y="2821592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AFAA48B0-F4A0-4813-867E-0FBA26032CA0}"/>
              </a:ext>
            </a:extLst>
          </p:cNvPr>
          <p:cNvSpPr/>
          <p:nvPr/>
        </p:nvSpPr>
        <p:spPr>
          <a:xfrm>
            <a:off x="6570949" y="2796716"/>
            <a:ext cx="186431" cy="1953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F74C50DC-1292-413D-A217-298223F4BA08}"/>
              </a:ext>
            </a:extLst>
          </p:cNvPr>
          <p:cNvSpPr/>
          <p:nvPr/>
        </p:nvSpPr>
        <p:spPr>
          <a:xfrm>
            <a:off x="3849209" y="3974053"/>
            <a:ext cx="186431" cy="1953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06FE863-FBA7-F142-90F6-A5D818CE3C25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3143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625" y="312313"/>
            <a:ext cx="10745057" cy="2340735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#7 </a:t>
            </a:r>
            <a:r>
              <a:rPr lang="en-US" sz="4800" b="1" dirty="0"/>
              <a:t>- What is the percent composition of CH</a:t>
            </a:r>
            <a:r>
              <a:rPr lang="en-US" sz="4800" b="1" baseline="-25000" dirty="0"/>
              <a:t>4</a:t>
            </a:r>
            <a:r>
              <a:rPr lang="en-US" sz="4800" b="1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FDC98D-D869-AD5D-184A-284555FEA0D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59468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C0C0-F2D2-4CB4-B196-29A7A3EF1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02" y="267287"/>
            <a:ext cx="11034943" cy="2927474"/>
          </a:xfrm>
        </p:spPr>
        <p:txBody>
          <a:bodyPr anchor="t"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#8 </a:t>
            </a:r>
            <a:r>
              <a:rPr lang="en-US" sz="4800" b="1" dirty="0"/>
              <a:t>- </a:t>
            </a:r>
            <a:r>
              <a:rPr lang="en-US" altLang="en-US" sz="4800" b="1" dirty="0"/>
              <a:t>Give the name and write out the noble gas notation for the element below.</a:t>
            </a:r>
            <a:br>
              <a:rPr lang="en-US" altLang="en-US" sz="4800" b="1" dirty="0"/>
            </a:br>
            <a:br>
              <a:rPr lang="en-US" altLang="en-US" sz="4800" b="1" dirty="0"/>
            </a:br>
            <a:r>
              <a:rPr lang="en-US" altLang="en-US" sz="4800" b="1" dirty="0"/>
              <a:t>1s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2p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3s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4s</a:t>
            </a:r>
            <a:r>
              <a:rPr lang="en-US" altLang="en-US" sz="4800" b="1" baseline="30000" dirty="0"/>
              <a:t>2</a:t>
            </a:r>
            <a:r>
              <a:rPr lang="en-US" altLang="en-US" sz="4800" b="1" dirty="0"/>
              <a:t> 3d</a:t>
            </a:r>
            <a:r>
              <a:rPr lang="en-US" altLang="en-US" sz="4800" b="1" baseline="30000" dirty="0"/>
              <a:t>10</a:t>
            </a:r>
            <a:r>
              <a:rPr lang="en-US" altLang="en-US" sz="4800" b="1" dirty="0"/>
              <a:t> 4p</a:t>
            </a:r>
            <a:r>
              <a:rPr lang="en-US" altLang="en-US" sz="4800" b="1" baseline="30000" dirty="0"/>
              <a:t>6</a:t>
            </a:r>
            <a:r>
              <a:rPr lang="en-US" altLang="en-US" sz="4800" b="1" dirty="0"/>
              <a:t> 5s</a:t>
            </a:r>
            <a:r>
              <a:rPr lang="en-US" altLang="en-US" sz="4800" b="1" baseline="30000" dirty="0"/>
              <a:t>2</a:t>
            </a:r>
            <a:br>
              <a:rPr lang="en-US" altLang="en-US" sz="4800" b="1" baseline="30000" dirty="0"/>
            </a:br>
            <a:br>
              <a:rPr lang="en-US" altLang="en-US" sz="4800" b="1" dirty="0"/>
            </a:br>
            <a:endParaRPr lang="en-US" sz="4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7732E0-0CE2-78FB-5C60-0D2BF3122F91}"/>
              </a:ext>
            </a:extLst>
          </p:cNvPr>
          <p:cNvSpPr txBox="1"/>
          <p:nvPr/>
        </p:nvSpPr>
        <p:spPr>
          <a:xfrm>
            <a:off x="11296357" y="0"/>
            <a:ext cx="8956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92D050"/>
                </a:solidFill>
              </a:rPr>
              <a:t>T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A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B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L</a:t>
            </a: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E</a:t>
            </a:r>
          </a:p>
          <a:p>
            <a:pPr algn="ctr"/>
            <a:endParaRPr lang="en-US" sz="4800" b="1" dirty="0">
              <a:solidFill>
                <a:srgbClr val="92D050"/>
              </a:solidFill>
            </a:endParaRPr>
          </a:p>
          <a:p>
            <a:pPr algn="ctr"/>
            <a:r>
              <a:rPr lang="en-US" sz="4800" b="1" dirty="0">
                <a:solidFill>
                  <a:srgbClr val="92D05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4700242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2874</TotalTime>
  <Words>1523</Words>
  <Application>Microsoft Office PowerPoint</Application>
  <PresentationFormat>Widescreen</PresentationFormat>
  <Paragraphs>494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Calibri</vt:lpstr>
      <vt:lpstr>Century Schoolbook</vt:lpstr>
      <vt:lpstr>Wingdings</vt:lpstr>
      <vt:lpstr>Wingdings 2</vt:lpstr>
      <vt:lpstr>View</vt:lpstr>
      <vt:lpstr>Grudge Ball! X X X X X X X X X X </vt:lpstr>
      <vt:lpstr>#1 - How many atoms are in  one molecule of Mg3(PO4)2 ? </vt:lpstr>
      <vt:lpstr>#2 - What particle did Thompson discover and name his experiment that proved it.</vt:lpstr>
      <vt:lpstr>#3 - What is the empirical formula for the following molecule: C12H22O11 ?</vt:lpstr>
      <vt:lpstr>#4 - This is the electron configuration for what element?   1s2 2s2 2p6 3s2 3p6 4s2 3d6</vt:lpstr>
      <vt:lpstr>#5 - This is the electron configuration for what ion?   1s2 2s2 2p6 3s2 3p6 3d6</vt:lpstr>
      <vt:lpstr>#6 - Do any of the following atoms represent isotopes of Atom A? If so, which one(s) and why?</vt:lpstr>
      <vt:lpstr>#7 - What is the percent composition of CH4?</vt:lpstr>
      <vt:lpstr>#8 - Give the name and write out the noble gas notation for the element below.  1s2 2s2 2p6 3s2 3p6 4s2 3d10 4p6 5s2  </vt:lpstr>
      <vt:lpstr>#9 - Adipic acid contains 49.32% C, 43.84% O, and 6.85% H by mass. What is the empirical formula of adipic acid? </vt:lpstr>
      <vt:lpstr>#10 - Name the FOUR states of matter (not phases!)</vt:lpstr>
      <vt:lpstr>#11 - Name the SIX phase changes  Bonus X:  give an example of each.</vt:lpstr>
      <vt:lpstr>#12 - Draw a diagram for Rutherford's Experiment and Explain what it proved about the atomic model.</vt:lpstr>
      <vt:lpstr>#13 - What does Hund’s Rule say about electron orbitals?</vt:lpstr>
      <vt:lpstr>#14 - Name an element with similar properties to Magnesium.</vt:lpstr>
      <vt:lpstr>#15 - How do you calculate mass number?</vt:lpstr>
      <vt:lpstr>#16 - How many valance Electrons do the alkali metal elements have?</vt:lpstr>
      <vt:lpstr>#17 – Draw the energy level diagram for carbon and say how many unpaired electrons it has.  </vt:lpstr>
      <vt:lpstr>#18 - Compare and Contrast a chemical and physical change and give an example of each.</vt:lpstr>
      <vt:lpstr>#19 - If you have 29.5 moles of sodium and 27.0 moles of chlorine gas, how many moles of sodium chloride can you produce? </vt:lpstr>
      <vt:lpstr>#20 - Classify all of the following Substances as Pure (element or compound) or a mixture (homogenous or heterogeneous).</vt:lpstr>
      <vt:lpstr>#21 - What is an alpha particle? Provide the symbol, mass, charge, and an example of an element undergoing an alpha decay. </vt:lpstr>
      <vt:lpstr>#22 - How many orbitals in the s,p,d,f shapes? </vt:lpstr>
      <vt:lpstr>#23 - How many valence electrons do the halogens have and what is the charge of their ions? </vt:lpstr>
      <vt:lpstr>#24 - What radioactive emission changes a proton into a neutron?</vt:lpstr>
      <vt:lpstr>#25 - The half-life of thorium-227 is 18.72 days How many days are required for three-fourths of a given amount to decay?</vt:lpstr>
      <vt:lpstr>#26 - What radioactive emission changes a neutron into a proton?</vt:lpstr>
      <vt:lpstr>#27 - How many protons and neutrons are in the nuclei of  Tl-204 atoms?</vt:lpstr>
      <vt:lpstr>#28 - What does the Pauli Exclusion Principle say? </vt:lpstr>
      <vt:lpstr>#29 - How many unpaired electrons are in gold? </vt:lpstr>
      <vt:lpstr>#30 - Magnesium chloride reacts with sodium hydroxide. Predict the products, identify what type of reaction is taking place, and balance the reaction. </vt:lpstr>
      <vt:lpstr>#31 - Neutron initiated fission of U-235 results in the release of 4 beta particles, the formation of Sr-90 and the release of another nucleus. What is the other nucleus?</vt:lpstr>
      <vt:lpstr>#32 - What is the highest energy level in the electron config below.    1s2 2s2 2p6 3s2 3p6 4s2 3d10 4p6</vt:lpstr>
      <vt:lpstr>#33 - 2.5 grams of MgCl2 is used in the following reaction. How many grams of sodium chloride can you make?  MgCl2 + 2NaOH  2NaCl + Mg(OH) 2 </vt:lpstr>
      <vt:lpstr>#34 - What is nuclear fission?</vt:lpstr>
      <vt:lpstr>#35 - A substance is known to have a density of 1.39g/ml. If you have 10g of this substance, what volume in L would you have?  </vt:lpstr>
      <vt:lpstr>#36 - Which element might form a ion by losing electrons from the s and d orbitals F, S, Li, Ti  </vt:lpstr>
      <vt:lpstr>#37 - How many decigrams are in 437 kilograms? Write answer in scientific notation! </vt:lpstr>
      <vt:lpstr>#38 - How many significant figures are in the following values?  612 kg 0.00067 ml 309.4 g </vt:lpstr>
      <vt:lpstr>#39 - What is the atomic radius and its trend on the periodic table? Explain  </vt:lpstr>
      <vt:lpstr>#40 - Order these elements from smallest to largest?  Se,  S,  Cl  Na   </vt:lpstr>
      <vt:lpstr>#41 - Of the elements in the alkaline earth metals which has the highest electronegativity    </vt:lpstr>
      <vt:lpstr>#42 - Why does it take less energy to remove an electron as you move down a group?  </vt:lpstr>
      <vt:lpstr>#43 - Describe the trend for reactivity of halogens.</vt:lpstr>
      <vt:lpstr>#44 - What is the sum of the charges from the following atoms when they form ions? Calcium, nitrogen, and strontium</vt:lpstr>
      <vt:lpstr>#45 - What is the molar mass for the hydrocarbon  C24H37O6</vt:lpstr>
      <vt:lpstr>#46 - Which molecule has covalent bonding and does not require a double or triple bond? CO2, CO, N2, CF4</vt:lpstr>
      <vt:lpstr>#47 - What is the formula for copper (IV) sulfate?</vt:lpstr>
      <vt:lpstr>#48 - What is the name of the compound SrO?</vt:lpstr>
      <vt:lpstr>#49 - What type of bond forms between two non metals share electrons?</vt:lpstr>
      <vt:lpstr>#50 - What happens to the electrons during a metallic bond?</vt:lpstr>
      <vt:lpstr>#51 - Draw the Lewis dot structure for BrO3-</vt:lpstr>
      <vt:lpstr>#52 - Draw the Lewis dot structure for CH4</vt:lpstr>
      <vt:lpstr>#53 - What pathway must you  take in order to convert grams  of substance A to moles of substance B?</vt:lpstr>
      <vt:lpstr>#54 - What kind of reaction is taking place below?  Zn + CuCl2  ZnCl2 + Cu</vt:lpstr>
      <vt:lpstr>#55 - Sodium chloride comes apart. Name the type of reaction, predict the products, and balance the reaction.</vt:lpstr>
      <vt:lpstr>#56 - What kind of reaction is taking place below?  Br2 + FeF2  FeBr2 + F2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Grudge Ball !!!</dc:title>
  <dc:creator>Alicia Kerr</dc:creator>
  <cp:lastModifiedBy>Farmer, Stephanie [DH]</cp:lastModifiedBy>
  <cp:revision>67</cp:revision>
  <dcterms:created xsi:type="dcterms:W3CDTF">2017-09-13T01:11:49Z</dcterms:created>
  <dcterms:modified xsi:type="dcterms:W3CDTF">2025-02-26T22:24:08Z</dcterms:modified>
</cp:coreProperties>
</file>