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 id="2147483782" r:id="rId2"/>
  </p:sldMasterIdLst>
  <p:notesMasterIdLst>
    <p:notesMasterId r:id="rId64"/>
  </p:notesMasterIdLst>
  <p:sldIdLst>
    <p:sldId id="328" r:id="rId3"/>
    <p:sldId id="283" r:id="rId4"/>
    <p:sldId id="284" r:id="rId5"/>
    <p:sldId id="256" r:id="rId6"/>
    <p:sldId id="257" r:id="rId7"/>
    <p:sldId id="259" r:id="rId8"/>
    <p:sldId id="260" r:id="rId9"/>
    <p:sldId id="285" r:id="rId10"/>
    <p:sldId id="323" r:id="rId11"/>
    <p:sldId id="314" r:id="rId12"/>
    <p:sldId id="261" r:id="rId13"/>
    <p:sldId id="286" r:id="rId14"/>
    <p:sldId id="262" r:id="rId15"/>
    <p:sldId id="264" r:id="rId16"/>
    <p:sldId id="265" r:id="rId17"/>
    <p:sldId id="266" r:id="rId18"/>
    <p:sldId id="267" r:id="rId19"/>
    <p:sldId id="299" r:id="rId20"/>
    <p:sldId id="278" r:id="rId21"/>
    <p:sldId id="289" r:id="rId22"/>
    <p:sldId id="288" r:id="rId23"/>
    <p:sldId id="268" r:id="rId24"/>
    <p:sldId id="269" r:id="rId25"/>
    <p:sldId id="270" r:id="rId26"/>
    <p:sldId id="271" r:id="rId27"/>
    <p:sldId id="300" r:id="rId28"/>
    <p:sldId id="291" r:id="rId29"/>
    <p:sldId id="290" r:id="rId30"/>
    <p:sldId id="272" r:id="rId31"/>
    <p:sldId id="279" r:id="rId32"/>
    <p:sldId id="273" r:id="rId33"/>
    <p:sldId id="274" r:id="rId34"/>
    <p:sldId id="298" r:id="rId35"/>
    <p:sldId id="287" r:id="rId36"/>
    <p:sldId id="280" r:id="rId37"/>
    <p:sldId id="281" r:id="rId38"/>
    <p:sldId id="301" r:id="rId39"/>
    <p:sldId id="275" r:id="rId40"/>
    <p:sldId id="276" r:id="rId41"/>
    <p:sldId id="292" r:id="rId42"/>
    <p:sldId id="293" r:id="rId43"/>
    <p:sldId id="312" r:id="rId44"/>
    <p:sldId id="294" r:id="rId45"/>
    <p:sldId id="308" r:id="rId46"/>
    <p:sldId id="309" r:id="rId47"/>
    <p:sldId id="310" r:id="rId48"/>
    <p:sldId id="311" r:id="rId49"/>
    <p:sldId id="307" r:id="rId50"/>
    <p:sldId id="313" r:id="rId51"/>
    <p:sldId id="315" r:id="rId52"/>
    <p:sldId id="316" r:id="rId53"/>
    <p:sldId id="317" r:id="rId54"/>
    <p:sldId id="318" r:id="rId55"/>
    <p:sldId id="319" r:id="rId56"/>
    <p:sldId id="320" r:id="rId57"/>
    <p:sldId id="321" r:id="rId58"/>
    <p:sldId id="322" r:id="rId59"/>
    <p:sldId id="324" r:id="rId60"/>
    <p:sldId id="325" r:id="rId61"/>
    <p:sldId id="326" r:id="rId62"/>
    <p:sldId id="327" r:id="rId6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6" d="100"/>
          <a:sy n="66" d="100"/>
        </p:scale>
        <p:origin x="258" y="90"/>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tableStyles" Target="tableStyle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viewProps" Target="viewProps.xml"/><Relationship Id="rId5" Type="http://schemas.openxmlformats.org/officeDocument/2006/relationships/slide" Target="slides/slide3.xml"/><Relationship Id="rId61" Type="http://schemas.openxmlformats.org/officeDocument/2006/relationships/slide" Target="slides/slide59.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notesMaster" Target="notesMasters/notesMaster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theme" Target="theme/theme1.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079A21-466F-4A06-9B04-AC87CA59ABE0}" type="datetimeFigureOut">
              <a:rPr lang="en-US" smtClean="0"/>
              <a:t>5/15/2025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B045F53-71C5-4DC8-B9F1-FDA11FEE1080}" type="slidenum">
              <a:rPr lang="en-US" smtClean="0"/>
              <a:t>‹#›</a:t>
            </a:fld>
            <a:endParaRPr lang="en-US"/>
          </a:p>
        </p:txBody>
      </p:sp>
    </p:spTree>
    <p:extLst>
      <p:ext uri="{BB962C8B-B14F-4D97-AF65-F5344CB8AC3E}">
        <p14:creationId xmlns:p14="http://schemas.microsoft.com/office/powerpoint/2010/main" val="1690957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61872" y="758952"/>
            <a:ext cx="9418320" cy="4041648"/>
          </a:xfrm>
        </p:spPr>
        <p:txBody>
          <a:bodyPr anchor="b">
            <a:normAutofit/>
          </a:bodyPr>
          <a:lstStyle>
            <a:lvl1pPr algn="l">
              <a:lnSpc>
                <a:spcPct val="85000"/>
              </a:lnSpc>
              <a:defRPr sz="7200" baseline="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1261872" y="4800600"/>
            <a:ext cx="9418320" cy="1691640"/>
          </a:xfrm>
        </p:spPr>
        <p:txBody>
          <a:bodyPr>
            <a:normAutofit/>
          </a:bodyPr>
          <a:lstStyle>
            <a:lvl1pPr marL="0" indent="0" algn="l">
              <a:buNone/>
              <a:defRPr sz="2200" baseline="0">
                <a:solidFill>
                  <a:schemeClr val="tx1">
                    <a:lumMod val="75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1">
                    <a:lumMod val="50000"/>
                  </a:schemeClr>
                </a:solidFill>
              </a:defRPr>
            </a:lvl1pPr>
          </a:lstStyle>
          <a:p>
            <a:fld id="{F7AFFB9B-9FB8-469E-96F9-4D32314110B6}" type="datetimeFigureOut">
              <a:rPr lang="en-US" smtClean="0"/>
              <a:t>5/15/2025</a:t>
            </a:fld>
            <a:endParaRPr lang="en-US" dirty="0"/>
          </a:p>
        </p:txBody>
      </p:sp>
      <p:sp>
        <p:nvSpPr>
          <p:cNvPr id="5" name="Footer Placeholder 4"/>
          <p:cNvSpPr>
            <a:spLocks noGrp="1"/>
          </p:cNvSpPr>
          <p:nvPr>
            <p:ph type="ftr" sz="quarter" idx="11"/>
          </p:nvPr>
        </p:nvSpPr>
        <p:spPr/>
        <p:txBody>
          <a:bodyPr/>
          <a:lstStyle>
            <a:lvl1pPr>
              <a:defRPr>
                <a:solidFill>
                  <a:schemeClr val="tx1">
                    <a:lumMod val="6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lumMod val="65000"/>
                  </a:schemeClr>
                </a:solidFill>
              </a:defRPr>
            </a:lvl1pPr>
          </a:lstStyle>
          <a:p>
            <a:fld id="{6D22F896-40B5-4ADD-8801-0D06FADFA095}" type="slidenum">
              <a:rPr lang="en-US" smtClean="0"/>
              <a:pPr/>
              <a:t>‹#›</a:t>
            </a:fld>
            <a:endParaRPr lang="en-US" dirty="0"/>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1863203"/>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5BB1C6-BF8F-4481-8AB2-603A1C8A906A}" type="datetimeFigureOut">
              <a:rPr lang="en-US" smtClean="0"/>
              <a:t>5/15/2025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70177813"/>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48700" y="381000"/>
            <a:ext cx="247650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62000" y="381000"/>
            <a:ext cx="7734300" cy="589756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5BB1C6-BF8F-4481-8AB2-603A1C8A906A}" type="datetimeFigureOut">
              <a:rPr lang="en-US" smtClean="0"/>
              <a:t>5/15/2025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930431673"/>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685800" y="2063396"/>
            <a:ext cx="10394707" cy="331118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EFBDC27-E420-4878-9EE6-7B9656D6442A}" type="datetimeFigureOut">
              <a:rPr lang="en-US" dirty="0"/>
              <a:t>5/15/2025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18011875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p>
            <a:r>
              <a:rPr lang="en-US"/>
              <a:t>Click to edit Master title style</a:t>
            </a:r>
          </a:p>
        </p:txBody>
      </p:sp>
      <p:sp>
        <p:nvSpPr>
          <p:cNvPr id="3" name="Table Placeholder 2"/>
          <p:cNvSpPr>
            <a:spLocks noGrp="1"/>
          </p:cNvSpPr>
          <p:nvPr>
            <p:ph type="tbl" idx="1"/>
          </p:nvPr>
        </p:nvSpPr>
        <p:spPr>
          <a:xfrm>
            <a:off x="609600" y="1600201"/>
            <a:ext cx="10972800" cy="4525963"/>
          </a:xfrm>
          <a:prstGeom prst="rect">
            <a:avLst/>
          </a:prstGeom>
        </p:spPr>
        <p:txBody>
          <a:bodyPr/>
          <a:lstStyle/>
          <a:p>
            <a:pPr lvl="0"/>
            <a:endParaRPr lang="en-US" noProof="0" dirty="0"/>
          </a:p>
        </p:txBody>
      </p:sp>
    </p:spTree>
    <p:extLst>
      <p:ext uri="{BB962C8B-B14F-4D97-AF65-F5344CB8AC3E}">
        <p14:creationId xmlns:p14="http://schemas.microsoft.com/office/powerpoint/2010/main" val="36351543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8E024-AAD9-5BB0-4799-E7E0EB18C96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34D3374-9BD6-0CEE-6FB1-2B0F4F30364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1B977F2-6390-892E-723E-BCF404E47DB3}"/>
              </a:ext>
            </a:extLst>
          </p:cNvPr>
          <p:cNvSpPr>
            <a:spLocks noGrp="1"/>
          </p:cNvSpPr>
          <p:nvPr>
            <p:ph type="dt" sz="half" idx="10"/>
          </p:nvPr>
        </p:nvSpPr>
        <p:spPr/>
        <p:txBody>
          <a:bodyPr/>
          <a:lstStyle/>
          <a:p>
            <a:fld id="{F7AFFB9B-9FB8-469E-96F9-4D32314110B6}" type="datetimeFigureOut">
              <a:rPr lang="en-US" smtClean="0"/>
              <a:t>5/15/2025</a:t>
            </a:fld>
            <a:endParaRPr lang="en-US" dirty="0"/>
          </a:p>
        </p:txBody>
      </p:sp>
      <p:sp>
        <p:nvSpPr>
          <p:cNvPr id="5" name="Footer Placeholder 4">
            <a:extLst>
              <a:ext uri="{FF2B5EF4-FFF2-40B4-BE49-F238E27FC236}">
                <a16:creationId xmlns:a16="http://schemas.microsoft.com/office/drawing/2014/main" id="{01FBF636-0EC6-C3C8-2378-66CA5B9AF15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8855054-D2C6-4DCB-10C2-9042E261F0B2}"/>
              </a:ext>
            </a:extLst>
          </p:cNvPr>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466304574"/>
      </p:ext>
    </p:extLst>
  </p:cSld>
  <p:clrMapOvr>
    <a:masterClrMapping/>
  </p:clrMapOvr>
  <p:extLst>
    <p:ext uri="{DCECCB84-F9BA-43D5-87BE-67443E8EF086}">
      <p15:sldGuideLst xmlns:p15="http://schemas.microsoft.com/office/powerpoint/2012/main"/>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BD8C4E-E585-07BD-8289-4D6E77E4FBE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7CC1FA0-B1B7-5EDE-7F50-609D7117816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9233BC-AC5B-4895-C674-3D4D477C90B1}"/>
              </a:ext>
            </a:extLst>
          </p:cNvPr>
          <p:cNvSpPr>
            <a:spLocks noGrp="1"/>
          </p:cNvSpPr>
          <p:nvPr>
            <p:ph type="dt" sz="half" idx="10"/>
          </p:nvPr>
        </p:nvSpPr>
        <p:spPr/>
        <p:txBody>
          <a:bodyPr/>
          <a:lstStyle/>
          <a:p>
            <a:fld id="{C35BB1C6-BF8F-4481-8AB2-603A1C8A906A}" type="datetimeFigureOut">
              <a:rPr lang="en-US" smtClean="0"/>
              <a:t>5/15/2025</a:t>
            </a:fld>
            <a:endParaRPr lang="en-US" dirty="0"/>
          </a:p>
        </p:txBody>
      </p:sp>
      <p:sp>
        <p:nvSpPr>
          <p:cNvPr id="5" name="Footer Placeholder 4">
            <a:extLst>
              <a:ext uri="{FF2B5EF4-FFF2-40B4-BE49-F238E27FC236}">
                <a16:creationId xmlns:a16="http://schemas.microsoft.com/office/drawing/2014/main" id="{1D0B94B8-9BEE-B02F-1086-04895982D52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E9C0542-326D-66AB-8885-BE24F1C7E929}"/>
              </a:ext>
            </a:extLst>
          </p:cNvPr>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599428548"/>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4F7E7-A418-E1FD-3C64-DD71B5B6911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C1F3E46-704F-0AC9-F11E-E6EA9EA69F5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96E903C-002F-6893-D7D5-50B79628EE57}"/>
              </a:ext>
            </a:extLst>
          </p:cNvPr>
          <p:cNvSpPr>
            <a:spLocks noGrp="1"/>
          </p:cNvSpPr>
          <p:nvPr>
            <p:ph type="dt" sz="half" idx="10"/>
          </p:nvPr>
        </p:nvSpPr>
        <p:spPr/>
        <p:txBody>
          <a:bodyPr/>
          <a:lstStyle/>
          <a:p>
            <a:fld id="{0F7F47CF-67C9-420C-80A5-E2069FF0C2DF}" type="datetimeFigureOut">
              <a:rPr lang="en-US" smtClean="0"/>
              <a:t>5/15/2025</a:t>
            </a:fld>
            <a:endParaRPr lang="en-US" dirty="0"/>
          </a:p>
        </p:txBody>
      </p:sp>
      <p:sp>
        <p:nvSpPr>
          <p:cNvPr id="5" name="Footer Placeholder 4">
            <a:extLst>
              <a:ext uri="{FF2B5EF4-FFF2-40B4-BE49-F238E27FC236}">
                <a16:creationId xmlns:a16="http://schemas.microsoft.com/office/drawing/2014/main" id="{F3BD3A72-B3B3-F5F9-6061-7DB188339D8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A7C1133-32E9-3740-EC46-A7ABD622BCE6}"/>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7768931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5FDD2-956A-28B3-CDF8-8EE183167E1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CACB315-0F87-6BAB-9016-2140D086E85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95D9432-5BE2-20D3-C49E-4294116FEE9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C971347-C290-DD8E-A0C7-E4BBD2A557B8}"/>
              </a:ext>
            </a:extLst>
          </p:cNvPr>
          <p:cNvSpPr>
            <a:spLocks noGrp="1"/>
          </p:cNvSpPr>
          <p:nvPr>
            <p:ph type="dt" sz="half" idx="10"/>
          </p:nvPr>
        </p:nvSpPr>
        <p:spPr/>
        <p:txBody>
          <a:bodyPr/>
          <a:lstStyle/>
          <a:p>
            <a:fld id="{C35BB1C6-BF8F-4481-8AB2-603A1C8A906A}" type="datetimeFigureOut">
              <a:rPr lang="en-US" smtClean="0"/>
              <a:t>5/15/2025</a:t>
            </a:fld>
            <a:endParaRPr lang="en-US" dirty="0"/>
          </a:p>
        </p:txBody>
      </p:sp>
      <p:sp>
        <p:nvSpPr>
          <p:cNvPr id="6" name="Footer Placeholder 5">
            <a:extLst>
              <a:ext uri="{FF2B5EF4-FFF2-40B4-BE49-F238E27FC236}">
                <a16:creationId xmlns:a16="http://schemas.microsoft.com/office/drawing/2014/main" id="{669E6692-784D-1184-7D43-FA5098FBF44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8988629-B196-943B-56C7-409A6C2E2D95}"/>
              </a:ext>
            </a:extLst>
          </p:cNvPr>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152719019"/>
      </p:ext>
    </p:extLst>
  </p:cSld>
  <p:clrMapOvr>
    <a:masterClrMapping/>
  </p:clrMapOvr>
  <p:hf sldNum="0"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430590-1CE8-B71A-01EF-F631B1FA2DD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3D51EF0-1DAF-435D-F225-B078912A3C2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0944570-5049-6D4B-5525-956C980FA49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0B2466A-A10F-1D32-30EA-C849C0D6250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7E7DFD6-C7CD-08FA-1DFB-6716B108EDA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4F61602-5B82-281B-A7F2-204F01003C3B}"/>
              </a:ext>
            </a:extLst>
          </p:cNvPr>
          <p:cNvSpPr>
            <a:spLocks noGrp="1"/>
          </p:cNvSpPr>
          <p:nvPr>
            <p:ph type="dt" sz="half" idx="10"/>
          </p:nvPr>
        </p:nvSpPr>
        <p:spPr/>
        <p:txBody>
          <a:bodyPr/>
          <a:lstStyle/>
          <a:p>
            <a:fld id="{C35BB1C6-BF8F-4481-8AB2-603A1C8A906A}" type="datetimeFigureOut">
              <a:rPr lang="en-US" smtClean="0"/>
              <a:t>5/15/2025</a:t>
            </a:fld>
            <a:endParaRPr lang="en-US" dirty="0"/>
          </a:p>
        </p:txBody>
      </p:sp>
      <p:sp>
        <p:nvSpPr>
          <p:cNvPr id="8" name="Footer Placeholder 7">
            <a:extLst>
              <a:ext uri="{FF2B5EF4-FFF2-40B4-BE49-F238E27FC236}">
                <a16:creationId xmlns:a16="http://schemas.microsoft.com/office/drawing/2014/main" id="{96ACC18A-D487-E408-BF1C-ECC56A617093}"/>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9F5BC38C-7A73-846E-E120-E1D94D3C3292}"/>
              </a:ext>
            </a:extLst>
          </p:cNvPr>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056360774"/>
      </p:ext>
    </p:extLst>
  </p:cSld>
  <p:clrMapOvr>
    <a:masterClrMapping/>
  </p:clrMapOvr>
  <p:hf sldNum="0"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36C34-8010-6E6A-4677-E968E1C2F2B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9585D6E-4FFC-A533-3430-044440B54BC7}"/>
              </a:ext>
            </a:extLst>
          </p:cNvPr>
          <p:cNvSpPr>
            <a:spLocks noGrp="1"/>
          </p:cNvSpPr>
          <p:nvPr>
            <p:ph type="dt" sz="half" idx="10"/>
          </p:nvPr>
        </p:nvSpPr>
        <p:spPr/>
        <p:txBody>
          <a:bodyPr/>
          <a:lstStyle/>
          <a:p>
            <a:fld id="{097649AC-CB8F-4FF1-9A34-5861C74DD0A7}" type="datetimeFigureOut">
              <a:rPr lang="en-US" smtClean="0"/>
              <a:t>5/15/2025</a:t>
            </a:fld>
            <a:endParaRPr lang="en-US" dirty="0"/>
          </a:p>
        </p:txBody>
      </p:sp>
      <p:sp>
        <p:nvSpPr>
          <p:cNvPr id="4" name="Footer Placeholder 3">
            <a:extLst>
              <a:ext uri="{FF2B5EF4-FFF2-40B4-BE49-F238E27FC236}">
                <a16:creationId xmlns:a16="http://schemas.microsoft.com/office/drawing/2014/main" id="{55651CCE-C8F3-2B47-5877-8CE2D588C7E3}"/>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C988C603-C983-BCD7-1848-9067AD86FBEE}"/>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8305530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5BB1C6-BF8F-4481-8AB2-603A1C8A906A}" type="datetimeFigureOut">
              <a:rPr lang="en-US" smtClean="0"/>
              <a:t>5/15/2025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341804806"/>
      </p:ext>
    </p:extLst>
  </p:cSld>
  <p:clrMapOvr>
    <a:masterClrMapping/>
  </p:clrMapOvr>
  <p:hf sldNum="0"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8540F18-0188-A3DD-56E2-77E844257647}"/>
              </a:ext>
            </a:extLst>
          </p:cNvPr>
          <p:cNvSpPr>
            <a:spLocks noGrp="1"/>
          </p:cNvSpPr>
          <p:nvPr>
            <p:ph type="dt" sz="half" idx="10"/>
          </p:nvPr>
        </p:nvSpPr>
        <p:spPr/>
        <p:txBody>
          <a:bodyPr/>
          <a:lstStyle/>
          <a:p>
            <a:fld id="{3EC5CECA-2D3A-4680-9B49-752200DE467C}" type="datetimeFigureOut">
              <a:rPr lang="en-US" smtClean="0"/>
              <a:t>5/15/2025</a:t>
            </a:fld>
            <a:endParaRPr lang="en-US" dirty="0"/>
          </a:p>
        </p:txBody>
      </p:sp>
      <p:sp>
        <p:nvSpPr>
          <p:cNvPr id="3" name="Footer Placeholder 2">
            <a:extLst>
              <a:ext uri="{FF2B5EF4-FFF2-40B4-BE49-F238E27FC236}">
                <a16:creationId xmlns:a16="http://schemas.microsoft.com/office/drawing/2014/main" id="{D9F213D5-2278-C454-42FD-F146D001D4E5}"/>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CE750764-321B-6F4A-8084-C09B8B8B94CE}"/>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237366593"/>
      </p:ext>
    </p:extLst>
  </p:cSld>
  <p:clrMapOvr>
    <a:masterClrMapping/>
  </p:clrMapOvr>
  <p:extLst>
    <p:ext uri="{DCECCB84-F9BA-43D5-87BE-67443E8EF086}">
      <p15:sldGuideLst xmlns:p15="http://schemas.microsoft.com/office/powerpoint/2012/main"/>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E7931D-D7BF-EC0F-FA25-EA3D80EC5F4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3BC0E75-1B91-2834-F15D-E2899DF460B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DE447D6-78B2-65D4-B68A-316A84795E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A4881C0-7DDC-5CCD-4EAC-C75F5941C95C}"/>
              </a:ext>
            </a:extLst>
          </p:cNvPr>
          <p:cNvSpPr>
            <a:spLocks noGrp="1"/>
          </p:cNvSpPr>
          <p:nvPr>
            <p:ph type="dt" sz="half" idx="10"/>
          </p:nvPr>
        </p:nvSpPr>
        <p:spPr/>
        <p:txBody>
          <a:bodyPr/>
          <a:lstStyle/>
          <a:p>
            <a:fld id="{C35BB1C6-BF8F-4481-8AB2-603A1C8A906A}" type="datetimeFigureOut">
              <a:rPr lang="en-US" smtClean="0"/>
              <a:t>5/15/2025</a:t>
            </a:fld>
            <a:endParaRPr lang="en-US" dirty="0"/>
          </a:p>
        </p:txBody>
      </p:sp>
      <p:sp>
        <p:nvSpPr>
          <p:cNvPr id="6" name="Footer Placeholder 5">
            <a:extLst>
              <a:ext uri="{FF2B5EF4-FFF2-40B4-BE49-F238E27FC236}">
                <a16:creationId xmlns:a16="http://schemas.microsoft.com/office/drawing/2014/main" id="{11A62C07-A6FC-DC3F-2D8E-83810BB45E5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FC05713-3133-81B8-B3C5-4D630172FF1C}"/>
              </a:ext>
            </a:extLst>
          </p:cNvPr>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948719839"/>
      </p:ext>
    </p:extLst>
  </p:cSld>
  <p:clrMapOvr>
    <a:masterClrMapping/>
  </p:clrMapOvr>
  <p:hf sldNum="0" hdr="0" ftr="0" dt="0"/>
  <p:extLst>
    <p:ext uri="{DCECCB84-F9BA-43D5-87BE-67443E8EF086}">
      <p15:sldGuideLst xmlns:p15="http://schemas.microsoft.com/office/powerpoint/2012/main"/>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8D4D96-830B-ECE8-0AB5-47F627C84D6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2142D3B-0C03-D23C-D9BA-CBDEA8E3CE6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C6C8E9F-CBBA-90CB-AC14-0F965ED540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D7423F0-3C2B-ECC7-C38D-1A0A4AE437B0}"/>
              </a:ext>
            </a:extLst>
          </p:cNvPr>
          <p:cNvSpPr>
            <a:spLocks noGrp="1"/>
          </p:cNvSpPr>
          <p:nvPr>
            <p:ph type="dt" sz="half" idx="10"/>
          </p:nvPr>
        </p:nvSpPr>
        <p:spPr/>
        <p:txBody>
          <a:bodyPr/>
          <a:lstStyle/>
          <a:p>
            <a:fld id="{12EF78E3-FDA3-4D28-AAA2-0B81F349A39D}" type="datetimeFigureOut">
              <a:rPr lang="en-US" smtClean="0"/>
              <a:t>5/15/2025</a:t>
            </a:fld>
            <a:endParaRPr lang="en-US" dirty="0"/>
          </a:p>
        </p:txBody>
      </p:sp>
      <p:sp>
        <p:nvSpPr>
          <p:cNvPr id="6" name="Footer Placeholder 5">
            <a:extLst>
              <a:ext uri="{FF2B5EF4-FFF2-40B4-BE49-F238E27FC236}">
                <a16:creationId xmlns:a16="http://schemas.microsoft.com/office/drawing/2014/main" id="{890D59B8-F9FD-3C7C-B7BB-3DF569EAC69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827FD5E-9718-2308-6357-07B08EC5E176}"/>
              </a:ext>
            </a:extLst>
          </p:cNvPr>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7167871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531EAA-D24E-C8D0-94C6-EC46981664E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8C40C4D-7091-B8D9-0AE3-DE30E0799D2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E123B6F-CA0F-6737-9E5E-BD18E4CD8C0A}"/>
              </a:ext>
            </a:extLst>
          </p:cNvPr>
          <p:cNvSpPr>
            <a:spLocks noGrp="1"/>
          </p:cNvSpPr>
          <p:nvPr>
            <p:ph type="dt" sz="half" idx="10"/>
          </p:nvPr>
        </p:nvSpPr>
        <p:spPr/>
        <p:txBody>
          <a:bodyPr/>
          <a:lstStyle/>
          <a:p>
            <a:fld id="{C35BB1C6-BF8F-4481-8AB2-603A1C8A906A}" type="datetimeFigureOut">
              <a:rPr lang="en-US" smtClean="0"/>
              <a:t>5/15/2025</a:t>
            </a:fld>
            <a:endParaRPr lang="en-US" dirty="0"/>
          </a:p>
        </p:txBody>
      </p:sp>
      <p:sp>
        <p:nvSpPr>
          <p:cNvPr id="5" name="Footer Placeholder 4">
            <a:extLst>
              <a:ext uri="{FF2B5EF4-FFF2-40B4-BE49-F238E27FC236}">
                <a16:creationId xmlns:a16="http://schemas.microsoft.com/office/drawing/2014/main" id="{F2F62115-AC4C-A2FA-3F23-6A64D5B0D82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E2F5886-9A42-497D-1760-69DC4D3726E9}"/>
              </a:ext>
            </a:extLst>
          </p:cNvPr>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042036227"/>
      </p:ext>
    </p:extLst>
  </p:cSld>
  <p:clrMapOvr>
    <a:masterClrMapping/>
  </p:clrMapOvr>
  <p:hf sldNum="0"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27499D7-4F28-2445-9AD7-31EB66D6698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2A1365A-760D-61A3-6046-B7599854572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D1988F-3172-158E-E0E1-BB1ECF643860}"/>
              </a:ext>
            </a:extLst>
          </p:cNvPr>
          <p:cNvSpPr>
            <a:spLocks noGrp="1"/>
          </p:cNvSpPr>
          <p:nvPr>
            <p:ph type="dt" sz="half" idx="10"/>
          </p:nvPr>
        </p:nvSpPr>
        <p:spPr/>
        <p:txBody>
          <a:bodyPr/>
          <a:lstStyle/>
          <a:p>
            <a:fld id="{C35BB1C6-BF8F-4481-8AB2-603A1C8A906A}" type="datetimeFigureOut">
              <a:rPr lang="en-US" smtClean="0"/>
              <a:t>5/15/2025</a:t>
            </a:fld>
            <a:endParaRPr lang="en-US" dirty="0"/>
          </a:p>
        </p:txBody>
      </p:sp>
      <p:sp>
        <p:nvSpPr>
          <p:cNvPr id="5" name="Footer Placeholder 4">
            <a:extLst>
              <a:ext uri="{FF2B5EF4-FFF2-40B4-BE49-F238E27FC236}">
                <a16:creationId xmlns:a16="http://schemas.microsoft.com/office/drawing/2014/main" id="{560DDA60-18B3-D87B-FC11-D7513505900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911C743-3F52-2358-D942-04328234E46E}"/>
              </a:ext>
            </a:extLst>
          </p:cNvPr>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131703744"/>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61872" y="758952"/>
            <a:ext cx="9418320" cy="4041648"/>
          </a:xfrm>
        </p:spPr>
        <p:txBody>
          <a:bodyPr anchor="b">
            <a:normAutofit/>
          </a:bodyPr>
          <a:lstStyle>
            <a:lvl1pPr>
              <a:lnSpc>
                <a:spcPct val="85000"/>
              </a:lnSpc>
              <a:defRPr sz="7200" b="0"/>
            </a:lvl1pPr>
          </a:lstStyle>
          <a:p>
            <a:r>
              <a:rPr lang="en-US"/>
              <a:t>Click to edit Master title style</a:t>
            </a:r>
            <a:endParaRPr lang="en-US" dirty="0"/>
          </a:p>
        </p:txBody>
      </p:sp>
      <p:sp>
        <p:nvSpPr>
          <p:cNvPr id="3" name="Text Placeholder 2"/>
          <p:cNvSpPr>
            <a:spLocks noGrp="1"/>
          </p:cNvSpPr>
          <p:nvPr>
            <p:ph type="body" idx="1"/>
          </p:nvPr>
        </p:nvSpPr>
        <p:spPr>
          <a:xfrm>
            <a:off x="1261872" y="4800600"/>
            <a:ext cx="9418320" cy="1691640"/>
          </a:xfrm>
        </p:spPr>
        <p:txBody>
          <a:bodyPr anchor="t">
            <a:normAutofit/>
          </a:bodyPr>
          <a:lstStyle>
            <a:lvl1pPr marL="0" indent="0">
              <a:buNone/>
              <a:defRPr sz="22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F7F47CF-67C9-420C-80A5-E2069FF0C2DF}" type="datetimeFigureOut">
              <a:rPr lang="en-US" smtClean="0"/>
              <a:t>5/15/2025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530560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61872"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26480"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35BB1C6-BF8F-4481-8AB2-603A1C8A906A}" type="datetimeFigureOut">
              <a:rPr lang="en-US" smtClean="0"/>
              <a:t>5/15/2025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771162730"/>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61872" y="1713655"/>
            <a:ext cx="4480560" cy="731520"/>
          </a:xfrm>
        </p:spPr>
        <p:txBody>
          <a:bodyPr anchor="b">
            <a:normAutofit/>
          </a:bodyPr>
          <a:lstStyle>
            <a:lvl1pPr marL="0" indent="0">
              <a:spcBef>
                <a:spcPts val="0"/>
              </a:spcBef>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61872"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26480" y="1713655"/>
            <a:ext cx="4480560" cy="731520"/>
          </a:xfrm>
        </p:spPr>
        <p:txBody>
          <a:bodyPr anchor="b">
            <a:normAutofit/>
          </a:bodyPr>
          <a:lstStyle>
            <a:lvl1pPr marL="0" indent="0">
              <a:lnSpc>
                <a:spcPct val="95000"/>
              </a:lnSpc>
              <a:spcBef>
                <a:spcPts val="0"/>
              </a:spcBef>
              <a:buNone/>
              <a:defRPr lang="en-US" sz="2000" b="0" kern="1200" dirty="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2000"/>
              </a:spcBef>
              <a:buFontTx/>
              <a:buNone/>
            </a:pPr>
            <a:r>
              <a:rPr lang="en-US"/>
              <a:t>Edit Master text styles</a:t>
            </a:r>
          </a:p>
        </p:txBody>
      </p:sp>
      <p:sp>
        <p:nvSpPr>
          <p:cNvPr id="6" name="Content Placeholder 5"/>
          <p:cNvSpPr>
            <a:spLocks noGrp="1"/>
          </p:cNvSpPr>
          <p:nvPr>
            <p:ph sz="quarter" idx="4"/>
          </p:nvPr>
        </p:nvSpPr>
        <p:spPr>
          <a:xfrm>
            <a:off x="6126480"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35BB1C6-BF8F-4481-8AB2-603A1C8A906A}" type="datetimeFigureOut">
              <a:rPr lang="en-US" smtClean="0"/>
              <a:t>5/15/2025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923782356"/>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97649AC-CB8F-4FF1-9A34-5861C74DD0A7}" type="datetimeFigureOut">
              <a:rPr lang="en-US" smtClean="0"/>
              <a:t>5/15/2025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409552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C5CECA-2D3A-4680-9B49-752200DE467C}" type="datetimeFigureOut">
              <a:rPr lang="en-US" smtClean="0"/>
              <a:t>5/15/2025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26070869"/>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200400" cy="1600197"/>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4504267" y="685800"/>
            <a:ext cx="6079066" cy="548640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1248" y="2099734"/>
            <a:ext cx="3200400" cy="3810001"/>
          </a:xfrm>
        </p:spPr>
        <p:txBody>
          <a:bodyPr>
            <a:normAutofit/>
          </a:bodyPr>
          <a:lstStyle>
            <a:lvl1pPr marL="0" indent="0">
              <a:lnSpc>
                <a:spcPct val="114000"/>
              </a:lnSpc>
              <a:spcBef>
                <a:spcPts val="800"/>
              </a:spcBef>
              <a:buNone/>
              <a:defRPr sz="13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C35BB1C6-BF8F-4481-8AB2-603A1C8A906A}" type="datetimeFigureOut">
              <a:rPr lang="en-US" smtClean="0"/>
              <a:t>5/15/2025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5086166"/>
      </p:ext>
    </p:extLst>
  </p:cSld>
  <p:clrMapOvr>
    <a:masterClrMapping/>
  </p:clrMapOvr>
  <p:hf sldNum="0" hdr="0" ftr="0" dt="0"/>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5105400"/>
            <a:ext cx="11292840" cy="17526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14400" y="5257800"/>
            <a:ext cx="9982200" cy="914400"/>
          </a:xfrm>
        </p:spPr>
        <p:txBody>
          <a:bodyPr anchor="b">
            <a:normAutofit/>
          </a:bodyPr>
          <a:lstStyle>
            <a:lvl1pPr>
              <a:defRPr sz="2800" b="0">
                <a:solidFill>
                  <a:schemeClr val="bg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11292840" cy="5128923"/>
          </a:xfrm>
          <a:solidFill>
            <a:schemeClr val="accent1"/>
          </a:solidFill>
        </p:spPr>
        <p:txBody>
          <a:bodyPr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4400" y="6108589"/>
            <a:ext cx="9982200" cy="597011"/>
          </a:xfrm>
        </p:spPr>
        <p:txBody>
          <a:bodyPr>
            <a:normAutofit/>
          </a:bodyPr>
          <a:lstStyle>
            <a:lvl1pPr marL="0" indent="0">
              <a:lnSpc>
                <a:spcPct val="100000"/>
              </a:lnSpc>
              <a:spcBef>
                <a:spcPts val="800"/>
              </a:spcBef>
              <a:buNone/>
              <a:defRPr sz="1300">
                <a:solidFill>
                  <a:schemeClr val="bg1">
                    <a:lumMod val="8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2EF78E3-FDA3-4D28-AAA2-0B81F349A39D}" type="datetimeFigureOut">
              <a:rPr lang="en-US" smtClean="0"/>
              <a:t>5/15/2025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0540356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1292840" y="0"/>
            <a:ext cx="914400" cy="6858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61872" y="365760"/>
            <a:ext cx="9692640" cy="1325562"/>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261872" y="1828800"/>
            <a:ext cx="8595360" cy="4351337"/>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16200000">
            <a:off x="10797542" y="998537"/>
            <a:ext cx="1904999" cy="365125"/>
          </a:xfrm>
          <a:prstGeom prst="rect">
            <a:avLst/>
          </a:prstGeom>
        </p:spPr>
        <p:txBody>
          <a:bodyPr vert="horz" lIns="91440" tIns="45720" rIns="91440" bIns="45720" rtlCol="0" anchor="ctr"/>
          <a:lstStyle>
            <a:lvl1pPr algn="r">
              <a:defRPr sz="1050" b="0">
                <a:solidFill>
                  <a:schemeClr val="tx2">
                    <a:lumMod val="20000"/>
                    <a:lumOff val="80000"/>
                  </a:schemeClr>
                </a:solidFill>
              </a:defRPr>
            </a:lvl1pPr>
          </a:lstStyle>
          <a:p>
            <a:fld id="{C35BB1C6-BF8F-4481-8AB2-603A1C8A906A}" type="datetimeFigureOut">
              <a:rPr lang="en-US" smtClean="0"/>
              <a:t>5/15/2025</a:t>
            </a:fld>
            <a:endParaRPr lang="en-US" dirty="0"/>
          </a:p>
        </p:txBody>
      </p:sp>
      <p:sp>
        <p:nvSpPr>
          <p:cNvPr id="5" name="Footer Placeholder 4"/>
          <p:cNvSpPr>
            <a:spLocks noGrp="1"/>
          </p:cNvSpPr>
          <p:nvPr>
            <p:ph type="ftr" sz="quarter" idx="3"/>
          </p:nvPr>
        </p:nvSpPr>
        <p:spPr>
          <a:xfrm rot="16200000">
            <a:off x="9959341" y="4046537"/>
            <a:ext cx="3581400" cy="365125"/>
          </a:xfrm>
          <a:prstGeom prst="rect">
            <a:avLst/>
          </a:prstGeom>
        </p:spPr>
        <p:txBody>
          <a:bodyPr vert="horz" lIns="91440" tIns="45720" rIns="91440" bIns="45720" rtlCol="0" anchor="ctr"/>
          <a:lstStyle>
            <a:lvl1pPr algn="l">
              <a:defRPr sz="1050">
                <a:solidFill>
                  <a:schemeClr val="tx2">
                    <a:lumMod val="20000"/>
                    <a:lumOff val="80000"/>
                  </a:schemeClr>
                </a:solidFill>
              </a:defRPr>
            </a:lvl1pPr>
          </a:lstStyle>
          <a:p>
            <a:endParaRPr lang="en-US" dirty="0"/>
          </a:p>
        </p:txBody>
      </p:sp>
      <p:sp>
        <p:nvSpPr>
          <p:cNvPr id="6" name="Slide Number Placeholder 5"/>
          <p:cNvSpPr>
            <a:spLocks noGrp="1"/>
          </p:cNvSpPr>
          <p:nvPr>
            <p:ph type="sldNum" sz="quarter" idx="4"/>
          </p:nvPr>
        </p:nvSpPr>
        <p:spPr>
          <a:xfrm>
            <a:off x="11292840" y="6172200"/>
            <a:ext cx="914400" cy="593725"/>
          </a:xfrm>
          <a:prstGeom prst="rect">
            <a:avLst/>
          </a:prstGeom>
        </p:spPr>
        <p:txBody>
          <a:bodyPr vert="horz" lIns="45720" tIns="45720" rIns="45720" bIns="45720" rtlCol="0" anchor="ctr">
            <a:normAutofit/>
          </a:bodyPr>
          <a:lstStyle>
            <a:lvl1pPr algn="ctr">
              <a:defRPr sz="3600">
                <a:solidFill>
                  <a:schemeClr val="tx2">
                    <a:lumMod val="60000"/>
                    <a:lumOff val="40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957822646"/>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 id="2147483780" r:id="rId12"/>
    <p:sldLayoutId id="2147483781" r:id="rId13"/>
  </p:sldLayoutIdLst>
  <p:hf sldNum="0" hdr="0" ftr="0" dt="0"/>
  <p:txStyles>
    <p:titleStyle>
      <a:lvl1pPr algn="l" defTabSz="914400" rtl="0" eaLnBrk="1" latinLnBrk="0" hangingPunct="1">
        <a:lnSpc>
          <a:spcPct val="90000"/>
        </a:lnSpc>
        <a:spcBef>
          <a:spcPct val="0"/>
        </a:spcBef>
        <a:buNone/>
        <a:defRPr sz="4400" kern="1200" spc="-50" baseline="0">
          <a:solidFill>
            <a:schemeClr val="tx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D9C0622-C564-D4A3-3121-B1B2D3EBF3E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A462A8C-05A1-7384-E48D-3052E0208D9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588E35-B42D-AC39-2DF4-6D247FB107D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5BB1C6-BF8F-4481-8AB2-603A1C8A906A}" type="datetimeFigureOut">
              <a:rPr lang="en-US" smtClean="0"/>
              <a:t>5/15/2025</a:t>
            </a:fld>
            <a:endParaRPr lang="en-US" dirty="0"/>
          </a:p>
        </p:txBody>
      </p:sp>
      <p:sp>
        <p:nvSpPr>
          <p:cNvPr id="5" name="Footer Placeholder 4">
            <a:extLst>
              <a:ext uri="{FF2B5EF4-FFF2-40B4-BE49-F238E27FC236}">
                <a16:creationId xmlns:a16="http://schemas.microsoft.com/office/drawing/2014/main" id="{E357ADE2-3D23-D013-0224-5F231EB2AD6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4FE5CBED-9727-C785-2D23-E6758B7EAD6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27375077"/>
      </p:ext>
    </p:extLst>
  </p:cSld>
  <p:clrMap bg1="lt1" tx1="dk1" bg2="lt2" tx2="dk2" accent1="accent1" accent2="accent2" accent3="accent3" accent4="accent4" accent5="accent5" accent6="accent6" hlink="hlink" folHlink="folHlink"/>
  <p:sldLayoutIdLst>
    <p:sldLayoutId id="2147483783" r:id="rId1"/>
    <p:sldLayoutId id="2147483784" r:id="rId2"/>
    <p:sldLayoutId id="2147483785" r:id="rId3"/>
    <p:sldLayoutId id="2147483786" r:id="rId4"/>
    <p:sldLayoutId id="2147483787" r:id="rId5"/>
    <p:sldLayoutId id="2147483788" r:id="rId6"/>
    <p:sldLayoutId id="2147483789" r:id="rId7"/>
    <p:sldLayoutId id="2147483790" r:id="rId8"/>
    <p:sldLayoutId id="2147483791" r:id="rId9"/>
    <p:sldLayoutId id="2147483792" r:id="rId10"/>
    <p:sldLayoutId id="2147483793"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3.xml"/></Relationships>
</file>

<file path=ppt/slides/_rels/slide5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CFF92A-C813-35C0-D427-1E23F2B6E0DA}"/>
              </a:ext>
            </a:extLst>
          </p:cNvPr>
          <p:cNvSpPr>
            <a:spLocks noGrp="1"/>
          </p:cNvSpPr>
          <p:nvPr>
            <p:ph type="ctrTitle"/>
          </p:nvPr>
        </p:nvSpPr>
        <p:spPr>
          <a:xfrm>
            <a:off x="464234" y="478302"/>
            <a:ext cx="11507372" cy="5936565"/>
          </a:xfrm>
        </p:spPr>
        <p:txBody>
          <a:bodyPr anchor="t">
            <a:noAutofit/>
          </a:bodyPr>
          <a:lstStyle/>
          <a:p>
            <a:pPr algn="l"/>
            <a:r>
              <a:rPr lang="en-US" sz="3200" b="1" dirty="0">
                <a:solidFill>
                  <a:srgbClr val="0070C0"/>
                </a:solidFill>
                <a:latin typeface="Arial" panose="020B0604020202020204" pitchFamily="34" charset="0"/>
                <a:cs typeface="Arial" panose="020B0604020202020204" pitchFamily="34" charset="0"/>
              </a:rPr>
              <a:t>Whiteboard: </a:t>
            </a:r>
            <a:br>
              <a:rPr lang="en-US" sz="3200" b="1" dirty="0">
                <a:latin typeface="Arial" panose="020B0604020202020204" pitchFamily="34" charset="0"/>
                <a:cs typeface="Arial" panose="020B0604020202020204" pitchFamily="34" charset="0"/>
              </a:rPr>
            </a:br>
            <a:r>
              <a:rPr lang="en-US" sz="3200" dirty="0">
                <a:latin typeface="Arial" panose="020B0604020202020204" pitchFamily="34" charset="0"/>
                <a:cs typeface="Arial" panose="020B0604020202020204" pitchFamily="34" charset="0"/>
              </a:rPr>
              <a:t>Make one column for each team, put 10 </a:t>
            </a:r>
            <a:r>
              <a:rPr lang="en-US" sz="3200" dirty="0" err="1">
                <a:latin typeface="Arial" panose="020B0604020202020204" pitchFamily="34" charset="0"/>
                <a:cs typeface="Arial" panose="020B0604020202020204" pitchFamily="34" charset="0"/>
              </a:rPr>
              <a:t>Xs</a:t>
            </a:r>
            <a:r>
              <a:rPr lang="en-US" sz="3200" dirty="0">
                <a:latin typeface="Arial" panose="020B0604020202020204" pitchFamily="34" charset="0"/>
                <a:cs typeface="Arial" panose="020B0604020202020204" pitchFamily="34" charset="0"/>
              </a:rPr>
              <a:t> in each column. </a:t>
            </a:r>
            <a:br>
              <a:rPr lang="en-US" sz="3200" dirty="0">
                <a:latin typeface="Arial" panose="020B0604020202020204" pitchFamily="34" charset="0"/>
                <a:cs typeface="Arial" panose="020B0604020202020204" pitchFamily="34" charset="0"/>
              </a:rPr>
            </a:br>
            <a:br>
              <a:rPr lang="en-US" sz="3200" dirty="0">
                <a:latin typeface="Arial" panose="020B0604020202020204" pitchFamily="34" charset="0"/>
                <a:cs typeface="Arial" panose="020B0604020202020204" pitchFamily="34" charset="0"/>
              </a:rPr>
            </a:br>
            <a:r>
              <a:rPr lang="en-US" sz="3200" b="1" dirty="0">
                <a:solidFill>
                  <a:srgbClr val="0070C0"/>
                </a:solidFill>
                <a:latin typeface="Arial" panose="020B0604020202020204" pitchFamily="34" charset="0"/>
                <a:cs typeface="Arial" panose="020B0604020202020204" pitchFamily="34" charset="0"/>
              </a:rPr>
              <a:t>Three baskets:</a:t>
            </a:r>
            <a:br>
              <a:rPr lang="en-US" sz="3200" dirty="0">
                <a:latin typeface="Arial" panose="020B0604020202020204" pitchFamily="34" charset="0"/>
                <a:cs typeface="Arial" panose="020B0604020202020204" pitchFamily="34" charset="0"/>
              </a:rPr>
            </a:br>
            <a:r>
              <a:rPr lang="en-US" sz="3200" dirty="0">
                <a:latin typeface="Arial" panose="020B0604020202020204" pitchFamily="34" charset="0"/>
                <a:cs typeface="Arial" panose="020B0604020202020204" pitchFamily="34" charset="0"/>
              </a:rPr>
              <a:t>closest = 1pt, middle = 2pts, far = 3pts</a:t>
            </a:r>
            <a:br>
              <a:rPr lang="en-US" sz="3200" dirty="0">
                <a:latin typeface="Arial" panose="020B0604020202020204" pitchFamily="34" charset="0"/>
                <a:cs typeface="Arial" panose="020B0604020202020204" pitchFamily="34" charset="0"/>
              </a:rPr>
            </a:br>
            <a:r>
              <a:rPr lang="en-US" sz="3200" dirty="0">
                <a:latin typeface="Arial" panose="020B0604020202020204" pitchFamily="34" charset="0"/>
                <a:cs typeface="Arial" panose="020B0604020202020204" pitchFamily="34" charset="0"/>
              </a:rPr>
              <a:t>Weight down with beanbags </a:t>
            </a:r>
            <a:br>
              <a:rPr lang="en-US" sz="3200" dirty="0">
                <a:latin typeface="Arial" panose="020B0604020202020204" pitchFamily="34" charset="0"/>
                <a:cs typeface="Arial" panose="020B0604020202020204" pitchFamily="34" charset="0"/>
              </a:rPr>
            </a:br>
            <a:br>
              <a:rPr lang="en-US" sz="3200" dirty="0">
                <a:latin typeface="Arial" panose="020B0604020202020204" pitchFamily="34" charset="0"/>
                <a:cs typeface="Arial" panose="020B0604020202020204" pitchFamily="34" charset="0"/>
              </a:rPr>
            </a:br>
            <a:r>
              <a:rPr lang="en-US" sz="3200" b="1" dirty="0">
                <a:solidFill>
                  <a:srgbClr val="0070C0"/>
                </a:solidFill>
                <a:latin typeface="Arial" panose="020B0604020202020204" pitchFamily="34" charset="0"/>
                <a:cs typeface="Arial" panose="020B0604020202020204" pitchFamily="34" charset="0"/>
              </a:rPr>
              <a:t>Tables:</a:t>
            </a:r>
            <a:br>
              <a:rPr lang="en-US" sz="3200" b="1" dirty="0">
                <a:latin typeface="Arial" panose="020B0604020202020204" pitchFamily="34" charset="0"/>
                <a:cs typeface="Arial" panose="020B0604020202020204" pitchFamily="34" charset="0"/>
              </a:rPr>
            </a:br>
            <a:r>
              <a:rPr lang="en-US" sz="3200" dirty="0">
                <a:latin typeface="Arial" panose="020B0604020202020204" pitchFamily="34" charset="0"/>
                <a:cs typeface="Arial" panose="020B0604020202020204" pitchFamily="34" charset="0"/>
              </a:rPr>
              <a:t>Big whiteboards, markers, erasers</a:t>
            </a:r>
            <a:br>
              <a:rPr lang="en-US" sz="3200" dirty="0">
                <a:latin typeface="Arial" panose="020B0604020202020204" pitchFamily="34" charset="0"/>
                <a:cs typeface="Arial" panose="020B0604020202020204" pitchFamily="34" charset="0"/>
              </a:rPr>
            </a:br>
            <a:br>
              <a:rPr lang="en-US" sz="3200" dirty="0">
                <a:latin typeface="Arial" panose="020B0604020202020204" pitchFamily="34" charset="0"/>
                <a:cs typeface="Arial" panose="020B0604020202020204" pitchFamily="34" charset="0"/>
              </a:rPr>
            </a:br>
            <a:r>
              <a:rPr lang="en-US" sz="3200" b="1" dirty="0">
                <a:solidFill>
                  <a:srgbClr val="0070C0"/>
                </a:solidFill>
                <a:latin typeface="Arial" panose="020B0604020202020204" pitchFamily="34" charset="0"/>
                <a:cs typeface="Arial" panose="020B0604020202020204" pitchFamily="34" charset="0"/>
              </a:rPr>
              <a:t>Random # generator:</a:t>
            </a:r>
            <a:br>
              <a:rPr lang="en-US" sz="3200" b="1" dirty="0">
                <a:latin typeface="Arial" panose="020B0604020202020204" pitchFamily="34" charset="0"/>
                <a:cs typeface="Arial" panose="020B0604020202020204" pitchFamily="34" charset="0"/>
              </a:rPr>
            </a:br>
            <a:r>
              <a:rPr lang="en-US" sz="3200" dirty="0">
                <a:latin typeface="Arial" panose="020B0604020202020204" pitchFamily="34" charset="0"/>
                <a:cs typeface="Arial" panose="020B0604020202020204" pitchFamily="34" charset="0"/>
              </a:rPr>
              <a:t>Picking groups when a team gets it wrong. </a:t>
            </a:r>
          </a:p>
        </p:txBody>
      </p:sp>
    </p:spTree>
    <p:extLst>
      <p:ext uri="{BB962C8B-B14F-4D97-AF65-F5344CB8AC3E}">
        <p14:creationId xmlns:p14="http://schemas.microsoft.com/office/powerpoint/2010/main" val="19006662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5" name="Rectangle 2">
            <a:extLst>
              <a:ext uri="{FF2B5EF4-FFF2-40B4-BE49-F238E27FC236}">
                <a16:creationId xmlns:a16="http://schemas.microsoft.com/office/drawing/2014/main" id="{889DB995-AC81-40C3-8B8A-3E1C2D33FE92}"/>
              </a:ext>
            </a:extLst>
          </p:cNvPr>
          <p:cNvSpPr>
            <a:spLocks noGrp="1" noChangeArrowheads="1"/>
          </p:cNvSpPr>
          <p:nvPr>
            <p:ph type="title"/>
          </p:nvPr>
        </p:nvSpPr>
        <p:spPr bwMode="auto">
          <a:xfrm>
            <a:off x="633696" y="258640"/>
            <a:ext cx="10689683"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Autofit/>
          </a:bodyPr>
          <a:lstStyle/>
          <a:p>
            <a:r>
              <a:rPr lang="en-US" sz="4800" b="1" dirty="0">
                <a:solidFill>
                  <a:srgbClr val="FF0000"/>
                </a:solidFill>
              </a:rPr>
              <a:t>#6 </a:t>
            </a:r>
            <a:r>
              <a:rPr lang="en-US" sz="4800" b="1" dirty="0"/>
              <a:t>- </a:t>
            </a:r>
            <a:r>
              <a:rPr lang="en-US" altLang="en-US" sz="4000" b="1" dirty="0"/>
              <a:t>Do any of the following atoms represent isotopes of Atom A? If so, which one(s) and why?</a:t>
            </a:r>
            <a:endParaRPr lang="en-US" altLang="en-US" sz="4800" b="1" baseline="30000" dirty="0"/>
          </a:p>
        </p:txBody>
      </p:sp>
      <p:sp>
        <p:nvSpPr>
          <p:cNvPr id="2" name="Oval 1">
            <a:extLst>
              <a:ext uri="{FF2B5EF4-FFF2-40B4-BE49-F238E27FC236}">
                <a16:creationId xmlns:a16="http://schemas.microsoft.com/office/drawing/2014/main" id="{EBF35AE8-0D5A-4A28-AE23-854CE9453249}"/>
              </a:ext>
            </a:extLst>
          </p:cNvPr>
          <p:cNvSpPr/>
          <p:nvPr/>
        </p:nvSpPr>
        <p:spPr>
          <a:xfrm>
            <a:off x="1262285" y="2983837"/>
            <a:ext cx="186431" cy="19530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a:extLst>
              <a:ext uri="{FF2B5EF4-FFF2-40B4-BE49-F238E27FC236}">
                <a16:creationId xmlns:a16="http://schemas.microsoft.com/office/drawing/2014/main" id="{EE0C1A5E-1EAC-4B54-823B-E613724A868A}"/>
              </a:ext>
            </a:extLst>
          </p:cNvPr>
          <p:cNvSpPr/>
          <p:nvPr/>
        </p:nvSpPr>
        <p:spPr>
          <a:xfrm>
            <a:off x="1414685" y="3136237"/>
            <a:ext cx="186431" cy="19530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C57D1993-3062-41D2-8A65-B92C77090566}"/>
              </a:ext>
            </a:extLst>
          </p:cNvPr>
          <p:cNvSpPr/>
          <p:nvPr/>
        </p:nvSpPr>
        <p:spPr>
          <a:xfrm>
            <a:off x="1540453" y="3224391"/>
            <a:ext cx="186431" cy="19530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EEC007F3-46AD-4F0D-841C-22A355525B3B}"/>
              </a:ext>
            </a:extLst>
          </p:cNvPr>
          <p:cNvSpPr/>
          <p:nvPr/>
        </p:nvSpPr>
        <p:spPr>
          <a:xfrm>
            <a:off x="1363638" y="2956325"/>
            <a:ext cx="186431" cy="19530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1E21B207-7892-4F67-AFB1-926057B2E64B}"/>
              </a:ext>
            </a:extLst>
          </p:cNvPr>
          <p:cNvSpPr/>
          <p:nvPr/>
        </p:nvSpPr>
        <p:spPr>
          <a:xfrm>
            <a:off x="1456854" y="3309584"/>
            <a:ext cx="186431" cy="1953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DBFEF33E-C743-4EAD-BD6E-BE43ECA3F62B}"/>
              </a:ext>
            </a:extLst>
          </p:cNvPr>
          <p:cNvSpPr/>
          <p:nvPr/>
        </p:nvSpPr>
        <p:spPr>
          <a:xfrm>
            <a:off x="1152054" y="3002701"/>
            <a:ext cx="186431" cy="1953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C1CE2E09-F9CE-429A-BB8C-4EBB5A732867}"/>
              </a:ext>
            </a:extLst>
          </p:cNvPr>
          <p:cNvSpPr/>
          <p:nvPr/>
        </p:nvSpPr>
        <p:spPr>
          <a:xfrm>
            <a:off x="1191262" y="3260269"/>
            <a:ext cx="186431" cy="1953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A5831BE9-2EB0-4511-8838-0ACAE0FC6481}"/>
              </a:ext>
            </a:extLst>
          </p:cNvPr>
          <p:cNvSpPr/>
          <p:nvPr/>
        </p:nvSpPr>
        <p:spPr>
          <a:xfrm>
            <a:off x="1325169" y="3331546"/>
            <a:ext cx="186431" cy="1953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86178968-9BF7-45EC-BE38-388D91497549}"/>
              </a:ext>
            </a:extLst>
          </p:cNvPr>
          <p:cNvSpPr/>
          <p:nvPr/>
        </p:nvSpPr>
        <p:spPr>
          <a:xfrm>
            <a:off x="1493103" y="3064960"/>
            <a:ext cx="186431" cy="1953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D6A8D4D6-1DC8-4630-B1A4-9BB751FEA00F}"/>
              </a:ext>
            </a:extLst>
          </p:cNvPr>
          <p:cNvSpPr/>
          <p:nvPr/>
        </p:nvSpPr>
        <p:spPr>
          <a:xfrm>
            <a:off x="1109885" y="3143265"/>
            <a:ext cx="186431" cy="19530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val 2">
            <a:extLst>
              <a:ext uri="{FF2B5EF4-FFF2-40B4-BE49-F238E27FC236}">
                <a16:creationId xmlns:a16="http://schemas.microsoft.com/office/drawing/2014/main" id="{5130065D-D230-4A12-ABA9-2A0E60CD5BC5}"/>
              </a:ext>
            </a:extLst>
          </p:cNvPr>
          <p:cNvSpPr/>
          <p:nvPr/>
        </p:nvSpPr>
        <p:spPr>
          <a:xfrm>
            <a:off x="747380" y="2539953"/>
            <a:ext cx="1313895" cy="140267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6174FA9D-AD77-4B20-9196-5E927B70DDBC}"/>
              </a:ext>
            </a:extLst>
          </p:cNvPr>
          <p:cNvSpPr/>
          <p:nvPr/>
        </p:nvSpPr>
        <p:spPr>
          <a:xfrm>
            <a:off x="514341" y="2315536"/>
            <a:ext cx="1800688" cy="188946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5E8BC0E1-8FE1-426F-97AA-A9A22B615B6B}"/>
              </a:ext>
            </a:extLst>
          </p:cNvPr>
          <p:cNvSpPr txBox="1"/>
          <p:nvPr/>
        </p:nvSpPr>
        <p:spPr>
          <a:xfrm>
            <a:off x="884244" y="2543228"/>
            <a:ext cx="479394" cy="369332"/>
          </a:xfrm>
          <a:prstGeom prst="rect">
            <a:avLst/>
          </a:prstGeom>
          <a:noFill/>
        </p:spPr>
        <p:txBody>
          <a:bodyPr wrap="square" rtlCol="0">
            <a:spAutoFit/>
          </a:bodyPr>
          <a:lstStyle/>
          <a:p>
            <a:r>
              <a:rPr lang="en-US" dirty="0"/>
              <a:t>e-</a:t>
            </a:r>
          </a:p>
        </p:txBody>
      </p:sp>
      <p:sp>
        <p:nvSpPr>
          <p:cNvPr id="17" name="TextBox 16">
            <a:extLst>
              <a:ext uri="{FF2B5EF4-FFF2-40B4-BE49-F238E27FC236}">
                <a16:creationId xmlns:a16="http://schemas.microsoft.com/office/drawing/2014/main" id="{18C097F6-DC76-4C10-8155-0ADDB23F0156}"/>
              </a:ext>
            </a:extLst>
          </p:cNvPr>
          <p:cNvSpPr txBox="1"/>
          <p:nvPr/>
        </p:nvSpPr>
        <p:spPr>
          <a:xfrm>
            <a:off x="1507900" y="3539093"/>
            <a:ext cx="479394" cy="369332"/>
          </a:xfrm>
          <a:prstGeom prst="rect">
            <a:avLst/>
          </a:prstGeom>
          <a:noFill/>
        </p:spPr>
        <p:txBody>
          <a:bodyPr wrap="square" rtlCol="0">
            <a:spAutoFit/>
          </a:bodyPr>
          <a:lstStyle/>
          <a:p>
            <a:r>
              <a:rPr lang="en-US" dirty="0"/>
              <a:t>e-</a:t>
            </a:r>
          </a:p>
        </p:txBody>
      </p:sp>
      <p:sp>
        <p:nvSpPr>
          <p:cNvPr id="18" name="TextBox 17">
            <a:extLst>
              <a:ext uri="{FF2B5EF4-FFF2-40B4-BE49-F238E27FC236}">
                <a16:creationId xmlns:a16="http://schemas.microsoft.com/office/drawing/2014/main" id="{780696CB-92B1-413A-AF57-6A75EDCE4AA4}"/>
              </a:ext>
            </a:extLst>
          </p:cNvPr>
          <p:cNvSpPr txBox="1"/>
          <p:nvPr/>
        </p:nvSpPr>
        <p:spPr>
          <a:xfrm>
            <a:off x="1747597" y="2170621"/>
            <a:ext cx="479394" cy="369332"/>
          </a:xfrm>
          <a:prstGeom prst="rect">
            <a:avLst/>
          </a:prstGeom>
          <a:noFill/>
        </p:spPr>
        <p:txBody>
          <a:bodyPr wrap="square" rtlCol="0">
            <a:spAutoFit/>
          </a:bodyPr>
          <a:lstStyle/>
          <a:p>
            <a:r>
              <a:rPr lang="en-US" dirty="0"/>
              <a:t>e-</a:t>
            </a:r>
          </a:p>
        </p:txBody>
      </p:sp>
      <p:sp>
        <p:nvSpPr>
          <p:cNvPr id="19" name="TextBox 18">
            <a:extLst>
              <a:ext uri="{FF2B5EF4-FFF2-40B4-BE49-F238E27FC236}">
                <a16:creationId xmlns:a16="http://schemas.microsoft.com/office/drawing/2014/main" id="{1E488636-2248-440F-AAA4-E4F218BE4B0C}"/>
              </a:ext>
            </a:extLst>
          </p:cNvPr>
          <p:cNvSpPr txBox="1"/>
          <p:nvPr/>
        </p:nvSpPr>
        <p:spPr>
          <a:xfrm>
            <a:off x="486228" y="3803030"/>
            <a:ext cx="479394" cy="369332"/>
          </a:xfrm>
          <a:prstGeom prst="rect">
            <a:avLst/>
          </a:prstGeom>
          <a:noFill/>
        </p:spPr>
        <p:txBody>
          <a:bodyPr wrap="square" rtlCol="0">
            <a:spAutoFit/>
          </a:bodyPr>
          <a:lstStyle/>
          <a:p>
            <a:r>
              <a:rPr lang="en-US" dirty="0"/>
              <a:t>e-</a:t>
            </a:r>
          </a:p>
        </p:txBody>
      </p:sp>
      <p:sp>
        <p:nvSpPr>
          <p:cNvPr id="21" name="TextBox 20">
            <a:extLst>
              <a:ext uri="{FF2B5EF4-FFF2-40B4-BE49-F238E27FC236}">
                <a16:creationId xmlns:a16="http://schemas.microsoft.com/office/drawing/2014/main" id="{15DFF251-F553-4402-BEE3-01C5EB825671}"/>
              </a:ext>
            </a:extLst>
          </p:cNvPr>
          <p:cNvSpPr txBox="1"/>
          <p:nvPr/>
        </p:nvSpPr>
        <p:spPr>
          <a:xfrm>
            <a:off x="2132860" y="3569083"/>
            <a:ext cx="479394" cy="369332"/>
          </a:xfrm>
          <a:prstGeom prst="rect">
            <a:avLst/>
          </a:prstGeom>
          <a:noFill/>
        </p:spPr>
        <p:txBody>
          <a:bodyPr wrap="square" rtlCol="0">
            <a:spAutoFit/>
          </a:bodyPr>
          <a:lstStyle/>
          <a:p>
            <a:r>
              <a:rPr lang="en-US" dirty="0"/>
              <a:t>e-</a:t>
            </a:r>
          </a:p>
        </p:txBody>
      </p:sp>
      <p:sp>
        <p:nvSpPr>
          <p:cNvPr id="16" name="TextBox 15">
            <a:extLst>
              <a:ext uri="{FF2B5EF4-FFF2-40B4-BE49-F238E27FC236}">
                <a16:creationId xmlns:a16="http://schemas.microsoft.com/office/drawing/2014/main" id="{32BC99E4-CC89-4BBB-BE0A-8499772527D3}"/>
              </a:ext>
            </a:extLst>
          </p:cNvPr>
          <p:cNvSpPr txBox="1"/>
          <p:nvPr/>
        </p:nvSpPr>
        <p:spPr>
          <a:xfrm>
            <a:off x="3537829" y="5050144"/>
            <a:ext cx="1675616" cy="1908215"/>
          </a:xfrm>
          <a:prstGeom prst="rect">
            <a:avLst/>
          </a:prstGeom>
          <a:noFill/>
        </p:spPr>
        <p:txBody>
          <a:bodyPr wrap="square" rtlCol="0">
            <a:spAutoFit/>
          </a:bodyPr>
          <a:lstStyle/>
          <a:p>
            <a:r>
              <a:rPr lang="en-US" sz="2000" b="1" dirty="0"/>
              <a:t>Atom B</a:t>
            </a:r>
          </a:p>
          <a:p>
            <a:endParaRPr lang="en-US" sz="2000" b="1" dirty="0"/>
          </a:p>
          <a:p>
            <a:r>
              <a:rPr lang="en-US" sz="2000" b="1" dirty="0"/>
              <a:t>6 protons</a:t>
            </a:r>
          </a:p>
          <a:p>
            <a:r>
              <a:rPr lang="en-US" sz="2000" b="1" dirty="0"/>
              <a:t>5 neutrons</a:t>
            </a:r>
          </a:p>
          <a:p>
            <a:r>
              <a:rPr lang="en-US" sz="2000" b="1" dirty="0"/>
              <a:t>5 electrons</a:t>
            </a:r>
          </a:p>
          <a:p>
            <a:endParaRPr lang="en-US" b="1" dirty="0"/>
          </a:p>
        </p:txBody>
      </p:sp>
      <p:sp>
        <p:nvSpPr>
          <p:cNvPr id="24" name="TextBox 23">
            <a:extLst>
              <a:ext uri="{FF2B5EF4-FFF2-40B4-BE49-F238E27FC236}">
                <a16:creationId xmlns:a16="http://schemas.microsoft.com/office/drawing/2014/main" id="{3EB1CC71-C11D-43E6-A23D-E03A1182C005}"/>
              </a:ext>
            </a:extLst>
          </p:cNvPr>
          <p:cNvSpPr txBox="1"/>
          <p:nvPr/>
        </p:nvSpPr>
        <p:spPr>
          <a:xfrm>
            <a:off x="514342" y="5050144"/>
            <a:ext cx="1703596" cy="1908215"/>
          </a:xfrm>
          <a:prstGeom prst="rect">
            <a:avLst/>
          </a:prstGeom>
          <a:noFill/>
        </p:spPr>
        <p:txBody>
          <a:bodyPr wrap="square" rtlCol="0">
            <a:spAutoFit/>
          </a:bodyPr>
          <a:lstStyle/>
          <a:p>
            <a:r>
              <a:rPr lang="en-US" sz="2000" b="1" dirty="0"/>
              <a:t>Atom A</a:t>
            </a:r>
          </a:p>
          <a:p>
            <a:endParaRPr lang="en-US" sz="2000" b="1" dirty="0"/>
          </a:p>
          <a:p>
            <a:r>
              <a:rPr lang="en-US" sz="2000" b="1" dirty="0"/>
              <a:t>5 protons</a:t>
            </a:r>
          </a:p>
          <a:p>
            <a:r>
              <a:rPr lang="en-US" sz="2000" b="1" dirty="0"/>
              <a:t>5 neutrons</a:t>
            </a:r>
          </a:p>
          <a:p>
            <a:r>
              <a:rPr lang="en-US" sz="2000" b="1" dirty="0"/>
              <a:t>5 electrons</a:t>
            </a:r>
          </a:p>
          <a:p>
            <a:endParaRPr lang="en-US" dirty="0"/>
          </a:p>
        </p:txBody>
      </p:sp>
      <p:sp>
        <p:nvSpPr>
          <p:cNvPr id="25" name="TextBox 24">
            <a:extLst>
              <a:ext uri="{FF2B5EF4-FFF2-40B4-BE49-F238E27FC236}">
                <a16:creationId xmlns:a16="http://schemas.microsoft.com/office/drawing/2014/main" id="{D44FAC0F-4705-4165-B387-2D66EFF324B1}"/>
              </a:ext>
            </a:extLst>
          </p:cNvPr>
          <p:cNvSpPr txBox="1"/>
          <p:nvPr/>
        </p:nvSpPr>
        <p:spPr>
          <a:xfrm>
            <a:off x="6113094" y="5050144"/>
            <a:ext cx="1720721" cy="1908215"/>
          </a:xfrm>
          <a:prstGeom prst="rect">
            <a:avLst/>
          </a:prstGeom>
          <a:noFill/>
        </p:spPr>
        <p:txBody>
          <a:bodyPr wrap="square" rtlCol="0">
            <a:spAutoFit/>
          </a:bodyPr>
          <a:lstStyle/>
          <a:p>
            <a:r>
              <a:rPr lang="en-US" sz="2000" b="1" dirty="0"/>
              <a:t>Atom C</a:t>
            </a:r>
          </a:p>
          <a:p>
            <a:endParaRPr lang="en-US" sz="2000" b="1" dirty="0"/>
          </a:p>
          <a:p>
            <a:r>
              <a:rPr lang="en-US" sz="2000" b="1" dirty="0"/>
              <a:t>5 protons</a:t>
            </a:r>
          </a:p>
          <a:p>
            <a:r>
              <a:rPr lang="en-US" sz="2000" b="1" dirty="0"/>
              <a:t>6 neutrons</a:t>
            </a:r>
          </a:p>
          <a:p>
            <a:r>
              <a:rPr lang="en-US" sz="2000" b="1" dirty="0"/>
              <a:t>5 electrons</a:t>
            </a:r>
          </a:p>
          <a:p>
            <a:endParaRPr lang="en-US" b="1" dirty="0"/>
          </a:p>
        </p:txBody>
      </p:sp>
      <p:sp>
        <p:nvSpPr>
          <p:cNvPr id="26" name="TextBox 25">
            <a:extLst>
              <a:ext uri="{FF2B5EF4-FFF2-40B4-BE49-F238E27FC236}">
                <a16:creationId xmlns:a16="http://schemas.microsoft.com/office/drawing/2014/main" id="{9E3094A5-2583-44DF-8457-CB40389E4E66}"/>
              </a:ext>
            </a:extLst>
          </p:cNvPr>
          <p:cNvSpPr txBox="1"/>
          <p:nvPr/>
        </p:nvSpPr>
        <p:spPr>
          <a:xfrm>
            <a:off x="8688360" y="5050144"/>
            <a:ext cx="1676316" cy="1908215"/>
          </a:xfrm>
          <a:prstGeom prst="rect">
            <a:avLst/>
          </a:prstGeom>
          <a:noFill/>
        </p:spPr>
        <p:txBody>
          <a:bodyPr wrap="square" rtlCol="0">
            <a:spAutoFit/>
          </a:bodyPr>
          <a:lstStyle/>
          <a:p>
            <a:r>
              <a:rPr lang="en-US" sz="2000" b="1" dirty="0"/>
              <a:t>Atom D</a:t>
            </a:r>
          </a:p>
          <a:p>
            <a:endParaRPr lang="en-US" sz="2000" b="1" dirty="0"/>
          </a:p>
          <a:p>
            <a:r>
              <a:rPr lang="en-US" sz="2000" b="1" dirty="0"/>
              <a:t>5 protons</a:t>
            </a:r>
          </a:p>
          <a:p>
            <a:r>
              <a:rPr lang="en-US" sz="2000" b="1" dirty="0"/>
              <a:t>5 neutrons</a:t>
            </a:r>
          </a:p>
          <a:p>
            <a:r>
              <a:rPr lang="en-US" sz="2000" b="1" dirty="0"/>
              <a:t>6 electrons</a:t>
            </a:r>
          </a:p>
          <a:p>
            <a:endParaRPr lang="en-US" b="1" dirty="0"/>
          </a:p>
        </p:txBody>
      </p:sp>
      <p:sp>
        <p:nvSpPr>
          <p:cNvPr id="28" name="Oval 27">
            <a:extLst>
              <a:ext uri="{FF2B5EF4-FFF2-40B4-BE49-F238E27FC236}">
                <a16:creationId xmlns:a16="http://schemas.microsoft.com/office/drawing/2014/main" id="{CFE2E70E-27C9-4015-AD53-84AFBE9E5DCF}"/>
              </a:ext>
            </a:extLst>
          </p:cNvPr>
          <p:cNvSpPr/>
          <p:nvPr/>
        </p:nvSpPr>
        <p:spPr>
          <a:xfrm>
            <a:off x="3844770" y="3661983"/>
            <a:ext cx="186431" cy="19530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id="{30B46491-FD82-4329-B416-019E53926989}"/>
              </a:ext>
            </a:extLst>
          </p:cNvPr>
          <p:cNvSpPr/>
          <p:nvPr/>
        </p:nvSpPr>
        <p:spPr>
          <a:xfrm>
            <a:off x="3997170" y="3814383"/>
            <a:ext cx="186431" cy="19530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a:extLst>
              <a:ext uri="{FF2B5EF4-FFF2-40B4-BE49-F238E27FC236}">
                <a16:creationId xmlns:a16="http://schemas.microsoft.com/office/drawing/2014/main" id="{368D8709-5F24-4C04-9C97-D426E2FD2F0F}"/>
              </a:ext>
            </a:extLst>
          </p:cNvPr>
          <p:cNvSpPr/>
          <p:nvPr/>
        </p:nvSpPr>
        <p:spPr>
          <a:xfrm>
            <a:off x="4122938" y="3902537"/>
            <a:ext cx="186431" cy="19530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a:extLst>
              <a:ext uri="{FF2B5EF4-FFF2-40B4-BE49-F238E27FC236}">
                <a16:creationId xmlns:a16="http://schemas.microsoft.com/office/drawing/2014/main" id="{D15EE09B-C98C-447E-828F-7B4C3BC1CA0D}"/>
              </a:ext>
            </a:extLst>
          </p:cNvPr>
          <p:cNvSpPr/>
          <p:nvPr/>
        </p:nvSpPr>
        <p:spPr>
          <a:xfrm>
            <a:off x="3946123" y="3634471"/>
            <a:ext cx="186431" cy="19530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a:extLst>
              <a:ext uri="{FF2B5EF4-FFF2-40B4-BE49-F238E27FC236}">
                <a16:creationId xmlns:a16="http://schemas.microsoft.com/office/drawing/2014/main" id="{3915691F-26CB-4491-8150-6F07296B6FD2}"/>
              </a:ext>
            </a:extLst>
          </p:cNvPr>
          <p:cNvSpPr/>
          <p:nvPr/>
        </p:nvSpPr>
        <p:spPr>
          <a:xfrm>
            <a:off x="4039339" y="3987730"/>
            <a:ext cx="186431" cy="1953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id="{C7C4D173-082B-4FE9-93B4-CD2CAC3835B4}"/>
              </a:ext>
            </a:extLst>
          </p:cNvPr>
          <p:cNvSpPr/>
          <p:nvPr/>
        </p:nvSpPr>
        <p:spPr>
          <a:xfrm>
            <a:off x="3734539" y="3680847"/>
            <a:ext cx="186431" cy="1953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Oval 33">
            <a:extLst>
              <a:ext uri="{FF2B5EF4-FFF2-40B4-BE49-F238E27FC236}">
                <a16:creationId xmlns:a16="http://schemas.microsoft.com/office/drawing/2014/main" id="{E8C1F6D9-8272-4AB1-98F3-66FC094366C7}"/>
              </a:ext>
            </a:extLst>
          </p:cNvPr>
          <p:cNvSpPr/>
          <p:nvPr/>
        </p:nvSpPr>
        <p:spPr>
          <a:xfrm>
            <a:off x="3773747" y="3938415"/>
            <a:ext cx="186431" cy="1953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Oval 34">
            <a:extLst>
              <a:ext uri="{FF2B5EF4-FFF2-40B4-BE49-F238E27FC236}">
                <a16:creationId xmlns:a16="http://schemas.microsoft.com/office/drawing/2014/main" id="{FE4096BF-366A-4184-BDA7-C94F737F3257}"/>
              </a:ext>
            </a:extLst>
          </p:cNvPr>
          <p:cNvSpPr/>
          <p:nvPr/>
        </p:nvSpPr>
        <p:spPr>
          <a:xfrm>
            <a:off x="3907654" y="4009692"/>
            <a:ext cx="186431" cy="1953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Oval 35">
            <a:extLst>
              <a:ext uri="{FF2B5EF4-FFF2-40B4-BE49-F238E27FC236}">
                <a16:creationId xmlns:a16="http://schemas.microsoft.com/office/drawing/2014/main" id="{6ABF657C-B580-4375-82B5-E4FF310513CE}"/>
              </a:ext>
            </a:extLst>
          </p:cNvPr>
          <p:cNvSpPr/>
          <p:nvPr/>
        </p:nvSpPr>
        <p:spPr>
          <a:xfrm>
            <a:off x="4075588" y="3743106"/>
            <a:ext cx="186431" cy="1953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Oval 36">
            <a:extLst>
              <a:ext uri="{FF2B5EF4-FFF2-40B4-BE49-F238E27FC236}">
                <a16:creationId xmlns:a16="http://schemas.microsoft.com/office/drawing/2014/main" id="{89378321-11BB-4147-81F7-5AFDD062F70B}"/>
              </a:ext>
            </a:extLst>
          </p:cNvPr>
          <p:cNvSpPr/>
          <p:nvPr/>
        </p:nvSpPr>
        <p:spPr>
          <a:xfrm>
            <a:off x="3692370" y="3821411"/>
            <a:ext cx="186431" cy="19530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a:extLst>
              <a:ext uri="{FF2B5EF4-FFF2-40B4-BE49-F238E27FC236}">
                <a16:creationId xmlns:a16="http://schemas.microsoft.com/office/drawing/2014/main" id="{E8EE7996-B5B5-4110-87BF-805A30BACBF2}"/>
              </a:ext>
            </a:extLst>
          </p:cNvPr>
          <p:cNvSpPr/>
          <p:nvPr/>
        </p:nvSpPr>
        <p:spPr>
          <a:xfrm>
            <a:off x="3329865" y="3218099"/>
            <a:ext cx="1313895" cy="140267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id="{716E0A05-2C01-432B-8307-2854E6EDD6BF}"/>
              </a:ext>
            </a:extLst>
          </p:cNvPr>
          <p:cNvSpPr/>
          <p:nvPr/>
        </p:nvSpPr>
        <p:spPr>
          <a:xfrm>
            <a:off x="3096826" y="2993682"/>
            <a:ext cx="1800688" cy="188946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a:extLst>
              <a:ext uri="{FF2B5EF4-FFF2-40B4-BE49-F238E27FC236}">
                <a16:creationId xmlns:a16="http://schemas.microsoft.com/office/drawing/2014/main" id="{A547D178-49A4-4BBA-A847-BD1C0D36AB9E}"/>
              </a:ext>
            </a:extLst>
          </p:cNvPr>
          <p:cNvSpPr txBox="1"/>
          <p:nvPr/>
        </p:nvSpPr>
        <p:spPr>
          <a:xfrm>
            <a:off x="3466729" y="3221374"/>
            <a:ext cx="479394" cy="369332"/>
          </a:xfrm>
          <a:prstGeom prst="rect">
            <a:avLst/>
          </a:prstGeom>
          <a:noFill/>
        </p:spPr>
        <p:txBody>
          <a:bodyPr wrap="square" rtlCol="0">
            <a:spAutoFit/>
          </a:bodyPr>
          <a:lstStyle/>
          <a:p>
            <a:r>
              <a:rPr lang="en-US" dirty="0"/>
              <a:t>e-</a:t>
            </a:r>
          </a:p>
        </p:txBody>
      </p:sp>
      <p:sp>
        <p:nvSpPr>
          <p:cNvPr id="41" name="TextBox 40">
            <a:extLst>
              <a:ext uri="{FF2B5EF4-FFF2-40B4-BE49-F238E27FC236}">
                <a16:creationId xmlns:a16="http://schemas.microsoft.com/office/drawing/2014/main" id="{ACCAFF19-D38E-4BC6-915B-2D8F48669E34}"/>
              </a:ext>
            </a:extLst>
          </p:cNvPr>
          <p:cNvSpPr txBox="1"/>
          <p:nvPr/>
        </p:nvSpPr>
        <p:spPr>
          <a:xfrm>
            <a:off x="4090385" y="4217239"/>
            <a:ext cx="479394" cy="369332"/>
          </a:xfrm>
          <a:prstGeom prst="rect">
            <a:avLst/>
          </a:prstGeom>
          <a:noFill/>
        </p:spPr>
        <p:txBody>
          <a:bodyPr wrap="square" rtlCol="0">
            <a:spAutoFit/>
          </a:bodyPr>
          <a:lstStyle/>
          <a:p>
            <a:r>
              <a:rPr lang="en-US" dirty="0"/>
              <a:t>e-</a:t>
            </a:r>
          </a:p>
        </p:txBody>
      </p:sp>
      <p:sp>
        <p:nvSpPr>
          <p:cNvPr id="42" name="TextBox 41">
            <a:extLst>
              <a:ext uri="{FF2B5EF4-FFF2-40B4-BE49-F238E27FC236}">
                <a16:creationId xmlns:a16="http://schemas.microsoft.com/office/drawing/2014/main" id="{D74CFCE9-E13F-4CD6-85B6-795AADA1D9C3}"/>
              </a:ext>
            </a:extLst>
          </p:cNvPr>
          <p:cNvSpPr txBox="1"/>
          <p:nvPr/>
        </p:nvSpPr>
        <p:spPr>
          <a:xfrm>
            <a:off x="4330082" y="2848767"/>
            <a:ext cx="479394" cy="369332"/>
          </a:xfrm>
          <a:prstGeom prst="rect">
            <a:avLst/>
          </a:prstGeom>
          <a:noFill/>
        </p:spPr>
        <p:txBody>
          <a:bodyPr wrap="square" rtlCol="0">
            <a:spAutoFit/>
          </a:bodyPr>
          <a:lstStyle/>
          <a:p>
            <a:r>
              <a:rPr lang="en-US" dirty="0"/>
              <a:t>e-</a:t>
            </a:r>
          </a:p>
        </p:txBody>
      </p:sp>
      <p:sp>
        <p:nvSpPr>
          <p:cNvPr id="43" name="TextBox 42">
            <a:extLst>
              <a:ext uri="{FF2B5EF4-FFF2-40B4-BE49-F238E27FC236}">
                <a16:creationId xmlns:a16="http://schemas.microsoft.com/office/drawing/2014/main" id="{9437EBC3-B420-4EA9-928F-B23A3C1783ED}"/>
              </a:ext>
            </a:extLst>
          </p:cNvPr>
          <p:cNvSpPr txBox="1"/>
          <p:nvPr/>
        </p:nvSpPr>
        <p:spPr>
          <a:xfrm>
            <a:off x="3068713" y="4481176"/>
            <a:ext cx="479394" cy="369332"/>
          </a:xfrm>
          <a:prstGeom prst="rect">
            <a:avLst/>
          </a:prstGeom>
          <a:noFill/>
        </p:spPr>
        <p:txBody>
          <a:bodyPr wrap="square" rtlCol="0">
            <a:spAutoFit/>
          </a:bodyPr>
          <a:lstStyle/>
          <a:p>
            <a:r>
              <a:rPr lang="en-US" dirty="0"/>
              <a:t>e-</a:t>
            </a:r>
          </a:p>
        </p:txBody>
      </p:sp>
      <p:sp>
        <p:nvSpPr>
          <p:cNvPr id="44" name="TextBox 43">
            <a:extLst>
              <a:ext uri="{FF2B5EF4-FFF2-40B4-BE49-F238E27FC236}">
                <a16:creationId xmlns:a16="http://schemas.microsoft.com/office/drawing/2014/main" id="{56801897-E317-48FA-B560-BCD6D443F61D}"/>
              </a:ext>
            </a:extLst>
          </p:cNvPr>
          <p:cNvSpPr txBox="1"/>
          <p:nvPr/>
        </p:nvSpPr>
        <p:spPr>
          <a:xfrm>
            <a:off x="4637102" y="4366308"/>
            <a:ext cx="479394" cy="369332"/>
          </a:xfrm>
          <a:prstGeom prst="rect">
            <a:avLst/>
          </a:prstGeom>
          <a:noFill/>
        </p:spPr>
        <p:txBody>
          <a:bodyPr wrap="square" rtlCol="0">
            <a:spAutoFit/>
          </a:bodyPr>
          <a:lstStyle/>
          <a:p>
            <a:r>
              <a:rPr lang="en-US" dirty="0"/>
              <a:t>e-</a:t>
            </a:r>
          </a:p>
        </p:txBody>
      </p:sp>
      <p:sp>
        <p:nvSpPr>
          <p:cNvPr id="45" name="Oval 44">
            <a:extLst>
              <a:ext uri="{FF2B5EF4-FFF2-40B4-BE49-F238E27FC236}">
                <a16:creationId xmlns:a16="http://schemas.microsoft.com/office/drawing/2014/main" id="{7F094D79-3032-4D12-845B-4E1175EDDEBE}"/>
              </a:ext>
            </a:extLst>
          </p:cNvPr>
          <p:cNvSpPr/>
          <p:nvPr/>
        </p:nvSpPr>
        <p:spPr>
          <a:xfrm>
            <a:off x="6428170" y="2838174"/>
            <a:ext cx="186431" cy="19530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a:extLst>
              <a:ext uri="{FF2B5EF4-FFF2-40B4-BE49-F238E27FC236}">
                <a16:creationId xmlns:a16="http://schemas.microsoft.com/office/drawing/2014/main" id="{37339A6C-C0F1-40B4-950A-95FCA7617426}"/>
              </a:ext>
            </a:extLst>
          </p:cNvPr>
          <p:cNvSpPr/>
          <p:nvPr/>
        </p:nvSpPr>
        <p:spPr>
          <a:xfrm>
            <a:off x="6580570" y="2990574"/>
            <a:ext cx="186431" cy="19530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Oval 46">
            <a:extLst>
              <a:ext uri="{FF2B5EF4-FFF2-40B4-BE49-F238E27FC236}">
                <a16:creationId xmlns:a16="http://schemas.microsoft.com/office/drawing/2014/main" id="{39BE2402-8683-4923-AA1E-FBA8FD743E96}"/>
              </a:ext>
            </a:extLst>
          </p:cNvPr>
          <p:cNvSpPr/>
          <p:nvPr/>
        </p:nvSpPr>
        <p:spPr>
          <a:xfrm>
            <a:off x="6706338" y="3078728"/>
            <a:ext cx="186431" cy="19530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Oval 47">
            <a:extLst>
              <a:ext uri="{FF2B5EF4-FFF2-40B4-BE49-F238E27FC236}">
                <a16:creationId xmlns:a16="http://schemas.microsoft.com/office/drawing/2014/main" id="{CA966E82-1318-423E-8999-B321BAFAD5E0}"/>
              </a:ext>
            </a:extLst>
          </p:cNvPr>
          <p:cNvSpPr/>
          <p:nvPr/>
        </p:nvSpPr>
        <p:spPr>
          <a:xfrm>
            <a:off x="6529523" y="2810662"/>
            <a:ext cx="186431" cy="19530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a:extLst>
              <a:ext uri="{FF2B5EF4-FFF2-40B4-BE49-F238E27FC236}">
                <a16:creationId xmlns:a16="http://schemas.microsoft.com/office/drawing/2014/main" id="{C9D612DB-2FE2-400D-9E63-B0CAE9935974}"/>
              </a:ext>
            </a:extLst>
          </p:cNvPr>
          <p:cNvSpPr/>
          <p:nvPr/>
        </p:nvSpPr>
        <p:spPr>
          <a:xfrm>
            <a:off x="6622739" y="3163921"/>
            <a:ext cx="186431" cy="1953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a:extLst>
              <a:ext uri="{FF2B5EF4-FFF2-40B4-BE49-F238E27FC236}">
                <a16:creationId xmlns:a16="http://schemas.microsoft.com/office/drawing/2014/main" id="{97B182BE-1C61-4C69-85C1-FF8A3EF11091}"/>
              </a:ext>
            </a:extLst>
          </p:cNvPr>
          <p:cNvSpPr/>
          <p:nvPr/>
        </p:nvSpPr>
        <p:spPr>
          <a:xfrm>
            <a:off x="6317939" y="2857038"/>
            <a:ext cx="186431" cy="1953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a:extLst>
              <a:ext uri="{FF2B5EF4-FFF2-40B4-BE49-F238E27FC236}">
                <a16:creationId xmlns:a16="http://schemas.microsoft.com/office/drawing/2014/main" id="{5F99295D-A84C-4954-A803-38B7C16CD96A}"/>
              </a:ext>
            </a:extLst>
          </p:cNvPr>
          <p:cNvSpPr/>
          <p:nvPr/>
        </p:nvSpPr>
        <p:spPr>
          <a:xfrm>
            <a:off x="6357147" y="3114606"/>
            <a:ext cx="186431" cy="1953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a:extLst>
              <a:ext uri="{FF2B5EF4-FFF2-40B4-BE49-F238E27FC236}">
                <a16:creationId xmlns:a16="http://schemas.microsoft.com/office/drawing/2014/main" id="{DBA6F8A0-756E-4F0F-8F58-AC2A9A5014E8}"/>
              </a:ext>
            </a:extLst>
          </p:cNvPr>
          <p:cNvSpPr/>
          <p:nvPr/>
        </p:nvSpPr>
        <p:spPr>
          <a:xfrm>
            <a:off x="6491054" y="3185883"/>
            <a:ext cx="186431" cy="1953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Oval 52">
            <a:extLst>
              <a:ext uri="{FF2B5EF4-FFF2-40B4-BE49-F238E27FC236}">
                <a16:creationId xmlns:a16="http://schemas.microsoft.com/office/drawing/2014/main" id="{4FC0AE9B-C7A3-4714-B2E9-9E20C57F15E5}"/>
              </a:ext>
            </a:extLst>
          </p:cNvPr>
          <p:cNvSpPr/>
          <p:nvPr/>
        </p:nvSpPr>
        <p:spPr>
          <a:xfrm>
            <a:off x="6658988" y="2919297"/>
            <a:ext cx="186431" cy="1953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Oval 53">
            <a:extLst>
              <a:ext uri="{FF2B5EF4-FFF2-40B4-BE49-F238E27FC236}">
                <a16:creationId xmlns:a16="http://schemas.microsoft.com/office/drawing/2014/main" id="{0226E59B-0AD1-4DAB-9C2E-738CBED6AA52}"/>
              </a:ext>
            </a:extLst>
          </p:cNvPr>
          <p:cNvSpPr/>
          <p:nvPr/>
        </p:nvSpPr>
        <p:spPr>
          <a:xfrm>
            <a:off x="6275770" y="2997602"/>
            <a:ext cx="186431" cy="19530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Oval 54">
            <a:extLst>
              <a:ext uri="{FF2B5EF4-FFF2-40B4-BE49-F238E27FC236}">
                <a16:creationId xmlns:a16="http://schemas.microsoft.com/office/drawing/2014/main" id="{FA0630CF-E5E0-4DBF-8333-6042E2DD6212}"/>
              </a:ext>
            </a:extLst>
          </p:cNvPr>
          <p:cNvSpPr/>
          <p:nvPr/>
        </p:nvSpPr>
        <p:spPr>
          <a:xfrm>
            <a:off x="5913265" y="2394290"/>
            <a:ext cx="1313895" cy="140267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Oval 55">
            <a:extLst>
              <a:ext uri="{FF2B5EF4-FFF2-40B4-BE49-F238E27FC236}">
                <a16:creationId xmlns:a16="http://schemas.microsoft.com/office/drawing/2014/main" id="{0AD88578-54FD-420F-B1FA-62470A72699F}"/>
              </a:ext>
            </a:extLst>
          </p:cNvPr>
          <p:cNvSpPr/>
          <p:nvPr/>
        </p:nvSpPr>
        <p:spPr>
          <a:xfrm>
            <a:off x="5680226" y="2169873"/>
            <a:ext cx="1800688" cy="188946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TextBox 56">
            <a:extLst>
              <a:ext uri="{FF2B5EF4-FFF2-40B4-BE49-F238E27FC236}">
                <a16:creationId xmlns:a16="http://schemas.microsoft.com/office/drawing/2014/main" id="{4D4FDF3E-87B5-49A1-8BE2-4ABF18E5431E}"/>
              </a:ext>
            </a:extLst>
          </p:cNvPr>
          <p:cNvSpPr txBox="1"/>
          <p:nvPr/>
        </p:nvSpPr>
        <p:spPr>
          <a:xfrm>
            <a:off x="6050129" y="2397565"/>
            <a:ext cx="479394" cy="369332"/>
          </a:xfrm>
          <a:prstGeom prst="rect">
            <a:avLst/>
          </a:prstGeom>
          <a:noFill/>
        </p:spPr>
        <p:txBody>
          <a:bodyPr wrap="square" rtlCol="0">
            <a:spAutoFit/>
          </a:bodyPr>
          <a:lstStyle/>
          <a:p>
            <a:r>
              <a:rPr lang="en-US" dirty="0"/>
              <a:t>e-</a:t>
            </a:r>
          </a:p>
        </p:txBody>
      </p:sp>
      <p:sp>
        <p:nvSpPr>
          <p:cNvPr id="58" name="TextBox 57">
            <a:extLst>
              <a:ext uri="{FF2B5EF4-FFF2-40B4-BE49-F238E27FC236}">
                <a16:creationId xmlns:a16="http://schemas.microsoft.com/office/drawing/2014/main" id="{30F9EB2C-141D-4812-8302-F61EAB2F30F9}"/>
              </a:ext>
            </a:extLst>
          </p:cNvPr>
          <p:cNvSpPr txBox="1"/>
          <p:nvPr/>
        </p:nvSpPr>
        <p:spPr>
          <a:xfrm>
            <a:off x="6673785" y="3393430"/>
            <a:ext cx="479394" cy="369332"/>
          </a:xfrm>
          <a:prstGeom prst="rect">
            <a:avLst/>
          </a:prstGeom>
          <a:noFill/>
        </p:spPr>
        <p:txBody>
          <a:bodyPr wrap="square" rtlCol="0">
            <a:spAutoFit/>
          </a:bodyPr>
          <a:lstStyle/>
          <a:p>
            <a:r>
              <a:rPr lang="en-US" dirty="0"/>
              <a:t>e-</a:t>
            </a:r>
          </a:p>
        </p:txBody>
      </p:sp>
      <p:sp>
        <p:nvSpPr>
          <p:cNvPr id="59" name="TextBox 58">
            <a:extLst>
              <a:ext uri="{FF2B5EF4-FFF2-40B4-BE49-F238E27FC236}">
                <a16:creationId xmlns:a16="http://schemas.microsoft.com/office/drawing/2014/main" id="{1743CE94-9118-4D26-AE0D-05120469CFB6}"/>
              </a:ext>
            </a:extLst>
          </p:cNvPr>
          <p:cNvSpPr txBox="1"/>
          <p:nvPr/>
        </p:nvSpPr>
        <p:spPr>
          <a:xfrm>
            <a:off x="6913482" y="2024958"/>
            <a:ext cx="479394" cy="369332"/>
          </a:xfrm>
          <a:prstGeom prst="rect">
            <a:avLst/>
          </a:prstGeom>
          <a:noFill/>
        </p:spPr>
        <p:txBody>
          <a:bodyPr wrap="square" rtlCol="0">
            <a:spAutoFit/>
          </a:bodyPr>
          <a:lstStyle/>
          <a:p>
            <a:r>
              <a:rPr lang="en-US" dirty="0"/>
              <a:t>e-</a:t>
            </a:r>
          </a:p>
        </p:txBody>
      </p:sp>
      <p:sp>
        <p:nvSpPr>
          <p:cNvPr id="60" name="TextBox 59">
            <a:extLst>
              <a:ext uri="{FF2B5EF4-FFF2-40B4-BE49-F238E27FC236}">
                <a16:creationId xmlns:a16="http://schemas.microsoft.com/office/drawing/2014/main" id="{29F32639-11AD-4E7C-A4C8-9CAEE98B0E3F}"/>
              </a:ext>
            </a:extLst>
          </p:cNvPr>
          <p:cNvSpPr txBox="1"/>
          <p:nvPr/>
        </p:nvSpPr>
        <p:spPr>
          <a:xfrm>
            <a:off x="5652113" y="3657367"/>
            <a:ext cx="479394" cy="369332"/>
          </a:xfrm>
          <a:prstGeom prst="rect">
            <a:avLst/>
          </a:prstGeom>
          <a:noFill/>
        </p:spPr>
        <p:txBody>
          <a:bodyPr wrap="square" rtlCol="0">
            <a:spAutoFit/>
          </a:bodyPr>
          <a:lstStyle/>
          <a:p>
            <a:r>
              <a:rPr lang="en-US" dirty="0"/>
              <a:t>e-</a:t>
            </a:r>
          </a:p>
        </p:txBody>
      </p:sp>
      <p:sp>
        <p:nvSpPr>
          <p:cNvPr id="61" name="TextBox 60">
            <a:extLst>
              <a:ext uri="{FF2B5EF4-FFF2-40B4-BE49-F238E27FC236}">
                <a16:creationId xmlns:a16="http://schemas.microsoft.com/office/drawing/2014/main" id="{4B38A985-8E4C-4F61-A490-4CC20796952C}"/>
              </a:ext>
            </a:extLst>
          </p:cNvPr>
          <p:cNvSpPr txBox="1"/>
          <p:nvPr/>
        </p:nvSpPr>
        <p:spPr>
          <a:xfrm>
            <a:off x="7220502" y="3542499"/>
            <a:ext cx="479394" cy="369332"/>
          </a:xfrm>
          <a:prstGeom prst="rect">
            <a:avLst/>
          </a:prstGeom>
          <a:noFill/>
        </p:spPr>
        <p:txBody>
          <a:bodyPr wrap="square" rtlCol="0">
            <a:spAutoFit/>
          </a:bodyPr>
          <a:lstStyle/>
          <a:p>
            <a:r>
              <a:rPr lang="en-US" dirty="0"/>
              <a:t>e-</a:t>
            </a:r>
          </a:p>
        </p:txBody>
      </p:sp>
      <p:sp>
        <p:nvSpPr>
          <p:cNvPr id="62" name="Oval 61">
            <a:extLst>
              <a:ext uri="{FF2B5EF4-FFF2-40B4-BE49-F238E27FC236}">
                <a16:creationId xmlns:a16="http://schemas.microsoft.com/office/drawing/2014/main" id="{B02FC513-746A-43BF-A053-6BCF59A78624}"/>
              </a:ext>
            </a:extLst>
          </p:cNvPr>
          <p:cNvSpPr/>
          <p:nvPr/>
        </p:nvSpPr>
        <p:spPr>
          <a:xfrm>
            <a:off x="9092950" y="3580860"/>
            <a:ext cx="186431" cy="19530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Oval 62">
            <a:extLst>
              <a:ext uri="{FF2B5EF4-FFF2-40B4-BE49-F238E27FC236}">
                <a16:creationId xmlns:a16="http://schemas.microsoft.com/office/drawing/2014/main" id="{BCB785DB-DB0C-40C2-AF88-8368CD1FC305}"/>
              </a:ext>
            </a:extLst>
          </p:cNvPr>
          <p:cNvSpPr/>
          <p:nvPr/>
        </p:nvSpPr>
        <p:spPr>
          <a:xfrm>
            <a:off x="9245350" y="3733260"/>
            <a:ext cx="186431" cy="19530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Oval 63">
            <a:extLst>
              <a:ext uri="{FF2B5EF4-FFF2-40B4-BE49-F238E27FC236}">
                <a16:creationId xmlns:a16="http://schemas.microsoft.com/office/drawing/2014/main" id="{E8530824-28D6-47E4-BD75-A0072FE78621}"/>
              </a:ext>
            </a:extLst>
          </p:cNvPr>
          <p:cNvSpPr/>
          <p:nvPr/>
        </p:nvSpPr>
        <p:spPr>
          <a:xfrm>
            <a:off x="9371118" y="3821414"/>
            <a:ext cx="186431" cy="19530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Oval 64">
            <a:extLst>
              <a:ext uri="{FF2B5EF4-FFF2-40B4-BE49-F238E27FC236}">
                <a16:creationId xmlns:a16="http://schemas.microsoft.com/office/drawing/2014/main" id="{67FC1F40-3F58-481F-B071-71881E4D9640}"/>
              </a:ext>
            </a:extLst>
          </p:cNvPr>
          <p:cNvSpPr/>
          <p:nvPr/>
        </p:nvSpPr>
        <p:spPr>
          <a:xfrm>
            <a:off x="9194303" y="3553348"/>
            <a:ext cx="186431" cy="19530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a:extLst>
              <a:ext uri="{FF2B5EF4-FFF2-40B4-BE49-F238E27FC236}">
                <a16:creationId xmlns:a16="http://schemas.microsoft.com/office/drawing/2014/main" id="{7765037D-BCD8-45E6-A175-9C1747CFF512}"/>
              </a:ext>
            </a:extLst>
          </p:cNvPr>
          <p:cNvSpPr/>
          <p:nvPr/>
        </p:nvSpPr>
        <p:spPr>
          <a:xfrm>
            <a:off x="9287519" y="3906607"/>
            <a:ext cx="186431" cy="1953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Oval 66">
            <a:extLst>
              <a:ext uri="{FF2B5EF4-FFF2-40B4-BE49-F238E27FC236}">
                <a16:creationId xmlns:a16="http://schemas.microsoft.com/office/drawing/2014/main" id="{23C8FD06-9C5D-426E-B93D-31915FBBB11B}"/>
              </a:ext>
            </a:extLst>
          </p:cNvPr>
          <p:cNvSpPr/>
          <p:nvPr/>
        </p:nvSpPr>
        <p:spPr>
          <a:xfrm>
            <a:off x="8982719" y="3599724"/>
            <a:ext cx="186431" cy="1953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Oval 67">
            <a:extLst>
              <a:ext uri="{FF2B5EF4-FFF2-40B4-BE49-F238E27FC236}">
                <a16:creationId xmlns:a16="http://schemas.microsoft.com/office/drawing/2014/main" id="{DD888BA7-E0AA-40B6-8605-0812B5FF656B}"/>
              </a:ext>
            </a:extLst>
          </p:cNvPr>
          <p:cNvSpPr/>
          <p:nvPr/>
        </p:nvSpPr>
        <p:spPr>
          <a:xfrm>
            <a:off x="9021927" y="3857292"/>
            <a:ext cx="186431" cy="1953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Oval 68">
            <a:extLst>
              <a:ext uri="{FF2B5EF4-FFF2-40B4-BE49-F238E27FC236}">
                <a16:creationId xmlns:a16="http://schemas.microsoft.com/office/drawing/2014/main" id="{993265F2-EABA-4958-88B4-E9C484EB1DBC}"/>
              </a:ext>
            </a:extLst>
          </p:cNvPr>
          <p:cNvSpPr/>
          <p:nvPr/>
        </p:nvSpPr>
        <p:spPr>
          <a:xfrm>
            <a:off x="9155834" y="3928569"/>
            <a:ext cx="186431" cy="1953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Oval 69">
            <a:extLst>
              <a:ext uri="{FF2B5EF4-FFF2-40B4-BE49-F238E27FC236}">
                <a16:creationId xmlns:a16="http://schemas.microsoft.com/office/drawing/2014/main" id="{1BB6C059-AE3B-4CD5-89CB-A9A46E2FA14A}"/>
              </a:ext>
            </a:extLst>
          </p:cNvPr>
          <p:cNvSpPr/>
          <p:nvPr/>
        </p:nvSpPr>
        <p:spPr>
          <a:xfrm>
            <a:off x="9323768" y="3661983"/>
            <a:ext cx="186431" cy="1953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Oval 70">
            <a:extLst>
              <a:ext uri="{FF2B5EF4-FFF2-40B4-BE49-F238E27FC236}">
                <a16:creationId xmlns:a16="http://schemas.microsoft.com/office/drawing/2014/main" id="{E04DCACA-6336-48F0-B273-035A7A8D9C07}"/>
              </a:ext>
            </a:extLst>
          </p:cNvPr>
          <p:cNvSpPr/>
          <p:nvPr/>
        </p:nvSpPr>
        <p:spPr>
          <a:xfrm>
            <a:off x="8940550" y="3740288"/>
            <a:ext cx="186431" cy="19530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Oval 71">
            <a:extLst>
              <a:ext uri="{FF2B5EF4-FFF2-40B4-BE49-F238E27FC236}">
                <a16:creationId xmlns:a16="http://schemas.microsoft.com/office/drawing/2014/main" id="{909896AF-1743-481E-9A88-4AF51C1E0C27}"/>
              </a:ext>
            </a:extLst>
          </p:cNvPr>
          <p:cNvSpPr/>
          <p:nvPr/>
        </p:nvSpPr>
        <p:spPr>
          <a:xfrm>
            <a:off x="8578045" y="3136976"/>
            <a:ext cx="1313895" cy="140267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Oval 72">
            <a:extLst>
              <a:ext uri="{FF2B5EF4-FFF2-40B4-BE49-F238E27FC236}">
                <a16:creationId xmlns:a16="http://schemas.microsoft.com/office/drawing/2014/main" id="{54456880-5C76-49B6-98CC-30690A421B48}"/>
              </a:ext>
            </a:extLst>
          </p:cNvPr>
          <p:cNvSpPr/>
          <p:nvPr/>
        </p:nvSpPr>
        <p:spPr>
          <a:xfrm>
            <a:off x="8345006" y="2912559"/>
            <a:ext cx="1800688" cy="1889465"/>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TextBox 73">
            <a:extLst>
              <a:ext uri="{FF2B5EF4-FFF2-40B4-BE49-F238E27FC236}">
                <a16:creationId xmlns:a16="http://schemas.microsoft.com/office/drawing/2014/main" id="{7C9CC0DD-E86A-475E-842A-A19494976E08}"/>
              </a:ext>
            </a:extLst>
          </p:cNvPr>
          <p:cNvSpPr txBox="1"/>
          <p:nvPr/>
        </p:nvSpPr>
        <p:spPr>
          <a:xfrm>
            <a:off x="8714909" y="3140251"/>
            <a:ext cx="479394" cy="369332"/>
          </a:xfrm>
          <a:prstGeom prst="rect">
            <a:avLst/>
          </a:prstGeom>
          <a:noFill/>
        </p:spPr>
        <p:txBody>
          <a:bodyPr wrap="square" rtlCol="0">
            <a:spAutoFit/>
          </a:bodyPr>
          <a:lstStyle/>
          <a:p>
            <a:r>
              <a:rPr lang="en-US" dirty="0"/>
              <a:t>e-</a:t>
            </a:r>
          </a:p>
        </p:txBody>
      </p:sp>
      <p:sp>
        <p:nvSpPr>
          <p:cNvPr id="75" name="TextBox 74">
            <a:extLst>
              <a:ext uri="{FF2B5EF4-FFF2-40B4-BE49-F238E27FC236}">
                <a16:creationId xmlns:a16="http://schemas.microsoft.com/office/drawing/2014/main" id="{839AA401-68FD-4AC3-8CAD-3BC4B717CC4D}"/>
              </a:ext>
            </a:extLst>
          </p:cNvPr>
          <p:cNvSpPr txBox="1"/>
          <p:nvPr/>
        </p:nvSpPr>
        <p:spPr>
          <a:xfrm>
            <a:off x="9338565" y="4136116"/>
            <a:ext cx="479394" cy="369332"/>
          </a:xfrm>
          <a:prstGeom prst="rect">
            <a:avLst/>
          </a:prstGeom>
          <a:noFill/>
        </p:spPr>
        <p:txBody>
          <a:bodyPr wrap="square" rtlCol="0">
            <a:spAutoFit/>
          </a:bodyPr>
          <a:lstStyle/>
          <a:p>
            <a:r>
              <a:rPr lang="en-US" dirty="0"/>
              <a:t>e-</a:t>
            </a:r>
          </a:p>
        </p:txBody>
      </p:sp>
      <p:sp>
        <p:nvSpPr>
          <p:cNvPr id="76" name="TextBox 75">
            <a:extLst>
              <a:ext uri="{FF2B5EF4-FFF2-40B4-BE49-F238E27FC236}">
                <a16:creationId xmlns:a16="http://schemas.microsoft.com/office/drawing/2014/main" id="{674673D5-E26F-42AF-819A-4534F86DA31B}"/>
              </a:ext>
            </a:extLst>
          </p:cNvPr>
          <p:cNvSpPr txBox="1"/>
          <p:nvPr/>
        </p:nvSpPr>
        <p:spPr>
          <a:xfrm>
            <a:off x="9578262" y="2767644"/>
            <a:ext cx="479394" cy="369332"/>
          </a:xfrm>
          <a:prstGeom prst="rect">
            <a:avLst/>
          </a:prstGeom>
          <a:noFill/>
        </p:spPr>
        <p:txBody>
          <a:bodyPr wrap="square" rtlCol="0">
            <a:spAutoFit/>
          </a:bodyPr>
          <a:lstStyle/>
          <a:p>
            <a:r>
              <a:rPr lang="en-US" dirty="0"/>
              <a:t>e-</a:t>
            </a:r>
          </a:p>
        </p:txBody>
      </p:sp>
      <p:sp>
        <p:nvSpPr>
          <p:cNvPr id="77" name="TextBox 76">
            <a:extLst>
              <a:ext uri="{FF2B5EF4-FFF2-40B4-BE49-F238E27FC236}">
                <a16:creationId xmlns:a16="http://schemas.microsoft.com/office/drawing/2014/main" id="{8DBF10E0-046C-49F4-B91F-20795D0FDCF3}"/>
              </a:ext>
            </a:extLst>
          </p:cNvPr>
          <p:cNvSpPr txBox="1"/>
          <p:nvPr/>
        </p:nvSpPr>
        <p:spPr>
          <a:xfrm>
            <a:off x="8316893" y="4400053"/>
            <a:ext cx="479394" cy="369332"/>
          </a:xfrm>
          <a:prstGeom prst="rect">
            <a:avLst/>
          </a:prstGeom>
          <a:noFill/>
        </p:spPr>
        <p:txBody>
          <a:bodyPr wrap="square" rtlCol="0">
            <a:spAutoFit/>
          </a:bodyPr>
          <a:lstStyle/>
          <a:p>
            <a:r>
              <a:rPr lang="en-US" dirty="0"/>
              <a:t>e-</a:t>
            </a:r>
          </a:p>
        </p:txBody>
      </p:sp>
      <p:sp>
        <p:nvSpPr>
          <p:cNvPr id="78" name="TextBox 77">
            <a:extLst>
              <a:ext uri="{FF2B5EF4-FFF2-40B4-BE49-F238E27FC236}">
                <a16:creationId xmlns:a16="http://schemas.microsoft.com/office/drawing/2014/main" id="{E7B62CAB-AF96-4FD7-A3E3-7BCE90C0E0BE}"/>
              </a:ext>
            </a:extLst>
          </p:cNvPr>
          <p:cNvSpPr txBox="1"/>
          <p:nvPr/>
        </p:nvSpPr>
        <p:spPr>
          <a:xfrm>
            <a:off x="9885282" y="4285185"/>
            <a:ext cx="479394" cy="369332"/>
          </a:xfrm>
          <a:prstGeom prst="rect">
            <a:avLst/>
          </a:prstGeom>
          <a:noFill/>
        </p:spPr>
        <p:txBody>
          <a:bodyPr wrap="square" rtlCol="0">
            <a:spAutoFit/>
          </a:bodyPr>
          <a:lstStyle/>
          <a:p>
            <a:r>
              <a:rPr lang="en-US" dirty="0"/>
              <a:t>e-</a:t>
            </a:r>
          </a:p>
        </p:txBody>
      </p:sp>
      <p:sp>
        <p:nvSpPr>
          <p:cNvPr id="79" name="TextBox 78">
            <a:extLst>
              <a:ext uri="{FF2B5EF4-FFF2-40B4-BE49-F238E27FC236}">
                <a16:creationId xmlns:a16="http://schemas.microsoft.com/office/drawing/2014/main" id="{BBD5C78E-7690-444B-9B72-F81FDB3FC9E0}"/>
              </a:ext>
            </a:extLst>
          </p:cNvPr>
          <p:cNvSpPr txBox="1"/>
          <p:nvPr/>
        </p:nvSpPr>
        <p:spPr>
          <a:xfrm>
            <a:off x="8448663" y="2821592"/>
            <a:ext cx="479394" cy="369332"/>
          </a:xfrm>
          <a:prstGeom prst="rect">
            <a:avLst/>
          </a:prstGeom>
          <a:noFill/>
        </p:spPr>
        <p:txBody>
          <a:bodyPr wrap="square" rtlCol="0">
            <a:spAutoFit/>
          </a:bodyPr>
          <a:lstStyle/>
          <a:p>
            <a:r>
              <a:rPr lang="en-US" dirty="0"/>
              <a:t>e-</a:t>
            </a:r>
          </a:p>
        </p:txBody>
      </p:sp>
      <p:sp>
        <p:nvSpPr>
          <p:cNvPr id="80" name="Oval 79">
            <a:extLst>
              <a:ext uri="{FF2B5EF4-FFF2-40B4-BE49-F238E27FC236}">
                <a16:creationId xmlns:a16="http://schemas.microsoft.com/office/drawing/2014/main" id="{AFAA48B0-F4A0-4813-867E-0FBA26032CA0}"/>
              </a:ext>
            </a:extLst>
          </p:cNvPr>
          <p:cNvSpPr/>
          <p:nvPr/>
        </p:nvSpPr>
        <p:spPr>
          <a:xfrm>
            <a:off x="6570949" y="2796716"/>
            <a:ext cx="186431" cy="19530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Oval 80">
            <a:extLst>
              <a:ext uri="{FF2B5EF4-FFF2-40B4-BE49-F238E27FC236}">
                <a16:creationId xmlns:a16="http://schemas.microsoft.com/office/drawing/2014/main" id="{F74C50DC-1292-413D-A217-298223F4BA08}"/>
              </a:ext>
            </a:extLst>
          </p:cNvPr>
          <p:cNvSpPr/>
          <p:nvPr/>
        </p:nvSpPr>
        <p:spPr>
          <a:xfrm>
            <a:off x="3849209" y="3974053"/>
            <a:ext cx="186431" cy="19530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5A65501-F00E-77AF-5162-898D29A321D2}"/>
              </a:ext>
            </a:extLst>
          </p:cNvPr>
          <p:cNvSpPr/>
          <p:nvPr/>
        </p:nvSpPr>
        <p:spPr>
          <a:xfrm>
            <a:off x="309489" y="4883147"/>
            <a:ext cx="1932792" cy="1889465"/>
          </a:xfrm>
          <a:prstGeom prst="rect">
            <a:avLst/>
          </a:prstGeom>
          <a:noFill/>
          <a:ln w="762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a:extLst>
              <a:ext uri="{FF2B5EF4-FFF2-40B4-BE49-F238E27FC236}">
                <a16:creationId xmlns:a16="http://schemas.microsoft.com/office/drawing/2014/main" id="{AEF93C02-0676-10D1-78CC-DA9AF3592AD6}"/>
              </a:ext>
            </a:extLst>
          </p:cNvPr>
          <p:cNvSpPr/>
          <p:nvPr/>
        </p:nvSpPr>
        <p:spPr>
          <a:xfrm>
            <a:off x="5947086" y="4867999"/>
            <a:ext cx="1932792" cy="1889465"/>
          </a:xfrm>
          <a:prstGeom prst="rect">
            <a:avLst/>
          </a:prstGeom>
          <a:noFill/>
          <a:ln w="762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84DD5ADA-D4CA-B7D5-F814-F8C65B1D8A2C}"/>
              </a:ext>
            </a:extLst>
          </p:cNvPr>
          <p:cNvSpPr txBox="1"/>
          <p:nvPr/>
        </p:nvSpPr>
        <p:spPr>
          <a:xfrm>
            <a:off x="6966002" y="1649394"/>
            <a:ext cx="4196745" cy="954107"/>
          </a:xfrm>
          <a:prstGeom prst="rect">
            <a:avLst/>
          </a:prstGeom>
          <a:noFill/>
        </p:spPr>
        <p:txBody>
          <a:bodyPr wrap="square" rtlCol="0">
            <a:spAutoFit/>
          </a:bodyPr>
          <a:lstStyle/>
          <a:p>
            <a:pPr algn="r"/>
            <a:r>
              <a:rPr lang="en-US" sz="2800" b="1" dirty="0">
                <a:solidFill>
                  <a:srgbClr val="0070C0"/>
                </a:solidFill>
              </a:rPr>
              <a:t>Same protons, different neutrons. </a:t>
            </a:r>
          </a:p>
        </p:txBody>
      </p:sp>
      <p:sp>
        <p:nvSpPr>
          <p:cNvPr id="83" name="TextBox 82">
            <a:extLst>
              <a:ext uri="{FF2B5EF4-FFF2-40B4-BE49-F238E27FC236}">
                <a16:creationId xmlns:a16="http://schemas.microsoft.com/office/drawing/2014/main" id="{506FE863-FBA7-F142-90F6-A5D818CE3C25}"/>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6</a:t>
            </a:r>
          </a:p>
        </p:txBody>
      </p:sp>
    </p:spTree>
    <p:extLst>
      <p:ext uri="{BB962C8B-B14F-4D97-AF65-F5344CB8AC3E}">
        <p14:creationId xmlns:p14="http://schemas.microsoft.com/office/powerpoint/2010/main" val="38314389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82" grpId="0" animBg="1"/>
      <p:bldP spid="2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7625" y="312313"/>
            <a:ext cx="10745057" cy="2340735"/>
          </a:xfrm>
        </p:spPr>
        <p:txBody>
          <a:bodyPr anchor="t">
            <a:noAutofit/>
          </a:bodyPr>
          <a:lstStyle/>
          <a:p>
            <a:r>
              <a:rPr lang="en-US" sz="4800" b="1" dirty="0">
                <a:solidFill>
                  <a:srgbClr val="FF0000"/>
                </a:solidFill>
              </a:rPr>
              <a:t>#7 </a:t>
            </a:r>
            <a:r>
              <a:rPr lang="en-US" sz="4800" b="1" dirty="0"/>
              <a:t>- What is the percent composition of CH</a:t>
            </a:r>
            <a:r>
              <a:rPr lang="en-US" sz="4800" b="1" baseline="-25000" dirty="0"/>
              <a:t>4</a:t>
            </a:r>
            <a:r>
              <a:rPr lang="en-US" sz="4800" b="1" dirty="0"/>
              <a:t>?</a:t>
            </a:r>
          </a:p>
        </p:txBody>
      </p:sp>
      <p:sp>
        <p:nvSpPr>
          <p:cNvPr id="3" name="Content Placeholder 2"/>
          <p:cNvSpPr>
            <a:spLocks noGrp="1"/>
          </p:cNvSpPr>
          <p:nvPr>
            <p:ph sz="quarter" idx="13"/>
          </p:nvPr>
        </p:nvSpPr>
        <p:spPr>
          <a:xfrm>
            <a:off x="685800" y="2952206"/>
            <a:ext cx="10394707" cy="2422379"/>
          </a:xfrm>
        </p:spPr>
        <p:txBody>
          <a:bodyPr>
            <a:normAutofit/>
          </a:bodyPr>
          <a:lstStyle/>
          <a:p>
            <a:pPr marL="0" indent="0">
              <a:buNone/>
              <a:defRPr/>
            </a:pPr>
            <a:r>
              <a:rPr lang="en-US" altLang="en-US" sz="4800" b="1" dirty="0">
                <a:solidFill>
                  <a:srgbClr val="0070C0"/>
                </a:solidFill>
              </a:rPr>
              <a:t>C: 74.9%</a:t>
            </a:r>
          </a:p>
          <a:p>
            <a:pPr marL="0" indent="0">
              <a:buNone/>
              <a:defRPr/>
            </a:pPr>
            <a:r>
              <a:rPr lang="en-US" altLang="en-US" sz="4800" b="1" dirty="0">
                <a:solidFill>
                  <a:srgbClr val="0070C0"/>
                </a:solidFill>
              </a:rPr>
              <a:t>H: 25.1%</a:t>
            </a:r>
          </a:p>
        </p:txBody>
      </p:sp>
      <p:sp>
        <p:nvSpPr>
          <p:cNvPr id="4" name="TextBox 3">
            <a:extLst>
              <a:ext uri="{FF2B5EF4-FFF2-40B4-BE49-F238E27FC236}">
                <a16:creationId xmlns:a16="http://schemas.microsoft.com/office/drawing/2014/main" id="{15FDC98D-D869-AD5D-184A-284555FEA0D1}"/>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7</a:t>
            </a:r>
          </a:p>
        </p:txBody>
      </p:sp>
    </p:spTree>
    <p:extLst>
      <p:ext uri="{BB962C8B-B14F-4D97-AF65-F5344CB8AC3E}">
        <p14:creationId xmlns:p14="http://schemas.microsoft.com/office/powerpoint/2010/main" val="2059468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9C0C0-F2D2-4CB4-B196-29A7A3EF17A6}"/>
              </a:ext>
            </a:extLst>
          </p:cNvPr>
          <p:cNvSpPr>
            <a:spLocks noGrp="1"/>
          </p:cNvSpPr>
          <p:nvPr>
            <p:ph type="title"/>
          </p:nvPr>
        </p:nvSpPr>
        <p:spPr>
          <a:xfrm>
            <a:off x="287302" y="267287"/>
            <a:ext cx="11034943" cy="2927474"/>
          </a:xfrm>
        </p:spPr>
        <p:txBody>
          <a:bodyPr anchor="t">
            <a:noAutofit/>
          </a:bodyPr>
          <a:lstStyle/>
          <a:p>
            <a:r>
              <a:rPr lang="en-US" sz="4800" b="1" dirty="0">
                <a:solidFill>
                  <a:srgbClr val="FF0000"/>
                </a:solidFill>
              </a:rPr>
              <a:t>#8 </a:t>
            </a:r>
            <a:r>
              <a:rPr lang="en-US" sz="4800" b="1" dirty="0"/>
              <a:t>- </a:t>
            </a:r>
            <a:r>
              <a:rPr lang="en-US" altLang="en-US" sz="4800" b="1" dirty="0"/>
              <a:t>Give the name and write out the noble gas notation for the element below.</a:t>
            </a:r>
            <a:br>
              <a:rPr lang="en-US" altLang="en-US" sz="4800" b="1" dirty="0"/>
            </a:br>
            <a:br>
              <a:rPr lang="en-US" altLang="en-US" sz="4800" b="1" dirty="0"/>
            </a:br>
            <a:r>
              <a:rPr lang="en-US" altLang="en-US" sz="4800" b="1" dirty="0"/>
              <a:t>1s</a:t>
            </a:r>
            <a:r>
              <a:rPr lang="en-US" altLang="en-US" sz="4800" b="1" baseline="30000" dirty="0"/>
              <a:t>2</a:t>
            </a:r>
            <a:r>
              <a:rPr lang="en-US" altLang="en-US" sz="4800" b="1" dirty="0"/>
              <a:t> 2s</a:t>
            </a:r>
            <a:r>
              <a:rPr lang="en-US" altLang="en-US" sz="4800" b="1" baseline="30000" dirty="0"/>
              <a:t>2</a:t>
            </a:r>
            <a:r>
              <a:rPr lang="en-US" altLang="en-US" sz="4800" b="1" dirty="0"/>
              <a:t> 2p</a:t>
            </a:r>
            <a:r>
              <a:rPr lang="en-US" altLang="en-US" sz="4800" b="1" baseline="30000" dirty="0"/>
              <a:t>6</a:t>
            </a:r>
            <a:r>
              <a:rPr lang="en-US" altLang="en-US" sz="4800" b="1" dirty="0"/>
              <a:t> 3s</a:t>
            </a:r>
            <a:r>
              <a:rPr lang="en-US" altLang="en-US" sz="4800" b="1" baseline="30000" dirty="0"/>
              <a:t>2</a:t>
            </a:r>
            <a:r>
              <a:rPr lang="en-US" altLang="en-US" sz="4800" b="1" dirty="0"/>
              <a:t> 3p</a:t>
            </a:r>
            <a:r>
              <a:rPr lang="en-US" altLang="en-US" sz="4800" b="1" baseline="30000" dirty="0"/>
              <a:t>6</a:t>
            </a:r>
            <a:r>
              <a:rPr lang="en-US" altLang="en-US" sz="4800" b="1" dirty="0"/>
              <a:t> 4s</a:t>
            </a:r>
            <a:r>
              <a:rPr lang="en-US" altLang="en-US" sz="4800" b="1" baseline="30000" dirty="0"/>
              <a:t>2</a:t>
            </a:r>
            <a:r>
              <a:rPr lang="en-US" altLang="en-US" sz="4800" b="1" dirty="0"/>
              <a:t> 3d</a:t>
            </a:r>
            <a:r>
              <a:rPr lang="en-US" altLang="en-US" sz="4800" b="1" baseline="30000" dirty="0"/>
              <a:t>10</a:t>
            </a:r>
            <a:r>
              <a:rPr lang="en-US" altLang="en-US" sz="4800" b="1" dirty="0"/>
              <a:t> 4p</a:t>
            </a:r>
            <a:r>
              <a:rPr lang="en-US" altLang="en-US" sz="4800" b="1" baseline="30000" dirty="0"/>
              <a:t>6</a:t>
            </a:r>
            <a:r>
              <a:rPr lang="en-US" altLang="en-US" sz="4800" b="1" dirty="0"/>
              <a:t> 5s</a:t>
            </a:r>
            <a:r>
              <a:rPr lang="en-US" altLang="en-US" sz="4800" b="1" baseline="30000" dirty="0"/>
              <a:t>2</a:t>
            </a:r>
            <a:br>
              <a:rPr lang="en-US" altLang="en-US" sz="4800" b="1" baseline="30000" dirty="0"/>
            </a:br>
            <a:br>
              <a:rPr lang="en-US" altLang="en-US" sz="4800" b="1" dirty="0"/>
            </a:br>
            <a:endParaRPr lang="en-US" sz="4800" b="1" dirty="0"/>
          </a:p>
        </p:txBody>
      </p:sp>
      <p:sp>
        <p:nvSpPr>
          <p:cNvPr id="3" name="Content Placeholder 2">
            <a:extLst>
              <a:ext uri="{FF2B5EF4-FFF2-40B4-BE49-F238E27FC236}">
                <a16:creationId xmlns:a16="http://schemas.microsoft.com/office/drawing/2014/main" id="{0D1F38CF-0DA4-4E95-A43F-1E7E415C2D6F}"/>
              </a:ext>
            </a:extLst>
          </p:cNvPr>
          <p:cNvSpPr>
            <a:spLocks noGrp="1"/>
          </p:cNvSpPr>
          <p:nvPr>
            <p:ph sz="quarter" idx="13"/>
          </p:nvPr>
        </p:nvSpPr>
        <p:spPr>
          <a:xfrm>
            <a:off x="489855" y="4206240"/>
            <a:ext cx="10394707" cy="2580806"/>
          </a:xfrm>
        </p:spPr>
        <p:txBody>
          <a:bodyPr>
            <a:normAutofit/>
          </a:bodyPr>
          <a:lstStyle/>
          <a:p>
            <a:pPr marL="0" indent="0" algn="ctr">
              <a:buNone/>
            </a:pPr>
            <a:r>
              <a:rPr lang="en-US" altLang="en-US" sz="4800" b="1" dirty="0">
                <a:solidFill>
                  <a:srgbClr val="0070C0"/>
                </a:solidFill>
              </a:rPr>
              <a:t>[Kr] 5s</a:t>
            </a:r>
            <a:r>
              <a:rPr lang="en-US" altLang="en-US" sz="4800" b="1" baseline="30000" dirty="0">
                <a:solidFill>
                  <a:srgbClr val="0070C0"/>
                </a:solidFill>
              </a:rPr>
              <a:t>2</a:t>
            </a:r>
            <a:r>
              <a:rPr lang="en-US" altLang="en-US" sz="4800" b="1" dirty="0">
                <a:solidFill>
                  <a:srgbClr val="0070C0"/>
                </a:solidFill>
              </a:rPr>
              <a:t> (Strontium)</a:t>
            </a:r>
            <a:endParaRPr lang="en-US" sz="4800" b="1" dirty="0">
              <a:solidFill>
                <a:srgbClr val="0070C0"/>
              </a:solidFill>
            </a:endParaRPr>
          </a:p>
        </p:txBody>
      </p:sp>
      <p:sp>
        <p:nvSpPr>
          <p:cNvPr id="4" name="TextBox 3">
            <a:extLst>
              <a:ext uri="{FF2B5EF4-FFF2-40B4-BE49-F238E27FC236}">
                <a16:creationId xmlns:a16="http://schemas.microsoft.com/office/drawing/2014/main" id="{537732E0-0CE2-78FB-5C60-0D2BF3122F91}"/>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1</a:t>
            </a:r>
          </a:p>
        </p:txBody>
      </p:sp>
    </p:spTree>
    <p:extLst>
      <p:ext uri="{BB962C8B-B14F-4D97-AF65-F5344CB8AC3E}">
        <p14:creationId xmlns:p14="http://schemas.microsoft.com/office/powerpoint/2010/main" val="2647002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8270" y="1312817"/>
            <a:ext cx="10782237" cy="1639389"/>
          </a:xfrm>
        </p:spPr>
        <p:txBody>
          <a:bodyPr>
            <a:noAutofit/>
          </a:bodyPr>
          <a:lstStyle/>
          <a:p>
            <a:r>
              <a:rPr lang="en-US" sz="4800" b="1" dirty="0">
                <a:solidFill>
                  <a:srgbClr val="FF0000"/>
                </a:solidFill>
              </a:rPr>
              <a:t>#9 </a:t>
            </a:r>
            <a:r>
              <a:rPr lang="en-US" sz="4800" b="1" dirty="0"/>
              <a:t>- </a:t>
            </a:r>
            <a:r>
              <a:rPr lang="en-US" sz="4800" b="1" dirty="0" err="1"/>
              <a:t>Adipic</a:t>
            </a:r>
            <a:r>
              <a:rPr lang="en-US" sz="4800" b="1" dirty="0"/>
              <a:t> acid contains 49.32% C, 43.84% O, and 6.85% H by mass. What is the empirical formula of </a:t>
            </a:r>
            <a:r>
              <a:rPr lang="en-US" sz="4800" b="1" dirty="0" err="1"/>
              <a:t>adipic</a:t>
            </a:r>
            <a:r>
              <a:rPr lang="en-US" sz="4800" b="1" dirty="0"/>
              <a:t> acid? </a:t>
            </a:r>
          </a:p>
        </p:txBody>
      </p:sp>
      <p:sp>
        <p:nvSpPr>
          <p:cNvPr id="3" name="Content Placeholder 2"/>
          <p:cNvSpPr>
            <a:spLocks noGrp="1"/>
          </p:cNvSpPr>
          <p:nvPr>
            <p:ph sz="quarter" idx="13"/>
          </p:nvPr>
        </p:nvSpPr>
        <p:spPr>
          <a:xfrm>
            <a:off x="685800" y="3526971"/>
            <a:ext cx="10394707" cy="1847614"/>
          </a:xfrm>
        </p:spPr>
        <p:txBody>
          <a:bodyPr>
            <a:normAutofit/>
          </a:bodyPr>
          <a:lstStyle/>
          <a:p>
            <a:pPr marL="0" indent="0" algn="ctr">
              <a:buNone/>
            </a:pPr>
            <a:r>
              <a:rPr lang="en-US" sz="4800" b="1" dirty="0">
                <a:solidFill>
                  <a:srgbClr val="0070C0"/>
                </a:solidFill>
              </a:rPr>
              <a:t>C</a:t>
            </a:r>
            <a:r>
              <a:rPr lang="en-US" sz="4800" b="1" baseline="-25000" dirty="0">
                <a:solidFill>
                  <a:srgbClr val="0070C0"/>
                </a:solidFill>
              </a:rPr>
              <a:t>3</a:t>
            </a:r>
            <a:r>
              <a:rPr lang="en-US" sz="4800" b="1" dirty="0">
                <a:solidFill>
                  <a:srgbClr val="0070C0"/>
                </a:solidFill>
              </a:rPr>
              <a:t>H</a:t>
            </a:r>
            <a:r>
              <a:rPr lang="en-US" sz="4800" b="1" baseline="-25000" dirty="0">
                <a:solidFill>
                  <a:srgbClr val="0070C0"/>
                </a:solidFill>
              </a:rPr>
              <a:t>5</a:t>
            </a:r>
            <a:r>
              <a:rPr lang="en-US" sz="4800" b="1" dirty="0">
                <a:solidFill>
                  <a:srgbClr val="0070C0"/>
                </a:solidFill>
              </a:rPr>
              <a:t>O</a:t>
            </a:r>
            <a:r>
              <a:rPr lang="en-US" sz="4800" b="1" baseline="-25000" dirty="0">
                <a:solidFill>
                  <a:srgbClr val="0070C0"/>
                </a:solidFill>
              </a:rPr>
              <a:t>2</a:t>
            </a:r>
          </a:p>
        </p:txBody>
      </p:sp>
      <p:sp>
        <p:nvSpPr>
          <p:cNvPr id="4" name="TextBox 3">
            <a:extLst>
              <a:ext uri="{FF2B5EF4-FFF2-40B4-BE49-F238E27FC236}">
                <a16:creationId xmlns:a16="http://schemas.microsoft.com/office/drawing/2014/main" id="{5DA7757C-0B60-620A-9DEA-E0C557A017FE}"/>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2</a:t>
            </a:r>
          </a:p>
        </p:txBody>
      </p:sp>
    </p:spTree>
    <p:extLst>
      <p:ext uri="{BB962C8B-B14F-4D97-AF65-F5344CB8AC3E}">
        <p14:creationId xmlns:p14="http://schemas.microsoft.com/office/powerpoint/2010/main" val="1165270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8176" y="348175"/>
            <a:ext cx="10396882" cy="1430383"/>
          </a:xfrm>
        </p:spPr>
        <p:txBody>
          <a:bodyPr>
            <a:noAutofit/>
          </a:bodyPr>
          <a:lstStyle/>
          <a:p>
            <a:r>
              <a:rPr lang="en-US" sz="4800" b="1" dirty="0">
                <a:solidFill>
                  <a:srgbClr val="FF0000"/>
                </a:solidFill>
              </a:rPr>
              <a:t>#10 </a:t>
            </a:r>
            <a:r>
              <a:rPr lang="en-US" sz="4800" b="1" dirty="0"/>
              <a:t>- Name the FOUR </a:t>
            </a:r>
            <a:r>
              <a:rPr lang="en-US" sz="4800" b="1" u="sng" dirty="0"/>
              <a:t>states</a:t>
            </a:r>
            <a:r>
              <a:rPr lang="en-US" sz="4800" b="1" dirty="0"/>
              <a:t> of matter (not phases!)</a:t>
            </a:r>
            <a:endParaRPr lang="en-US" sz="5400" b="1" dirty="0"/>
          </a:p>
        </p:txBody>
      </p:sp>
      <p:sp>
        <p:nvSpPr>
          <p:cNvPr id="3" name="Content Placeholder 2"/>
          <p:cNvSpPr>
            <a:spLocks noGrp="1"/>
          </p:cNvSpPr>
          <p:nvPr>
            <p:ph sz="quarter" idx="13"/>
          </p:nvPr>
        </p:nvSpPr>
        <p:spPr>
          <a:xfrm>
            <a:off x="685800" y="2616200"/>
            <a:ext cx="10394707" cy="2758385"/>
          </a:xfrm>
        </p:spPr>
        <p:txBody>
          <a:bodyPr>
            <a:normAutofit/>
          </a:bodyPr>
          <a:lstStyle/>
          <a:p>
            <a:pPr marL="0" indent="0" algn="ctr">
              <a:buNone/>
            </a:pPr>
            <a:r>
              <a:rPr lang="en-US" sz="4800" b="1" dirty="0">
                <a:solidFill>
                  <a:srgbClr val="0070C0"/>
                </a:solidFill>
              </a:rPr>
              <a:t>Solid, liquid, gas, and plasma</a:t>
            </a:r>
            <a:endParaRPr lang="en-US" sz="6000" b="1" dirty="0">
              <a:solidFill>
                <a:srgbClr val="0070C0"/>
              </a:solidFill>
            </a:endParaRPr>
          </a:p>
        </p:txBody>
      </p:sp>
      <p:sp>
        <p:nvSpPr>
          <p:cNvPr id="4" name="TextBox 3">
            <a:extLst>
              <a:ext uri="{FF2B5EF4-FFF2-40B4-BE49-F238E27FC236}">
                <a16:creationId xmlns:a16="http://schemas.microsoft.com/office/drawing/2014/main" id="{C64A5AB9-D1EE-9F1C-12A6-20065690B0C0}"/>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3</a:t>
            </a:r>
          </a:p>
        </p:txBody>
      </p:sp>
    </p:spTree>
    <p:extLst>
      <p:ext uri="{BB962C8B-B14F-4D97-AF65-F5344CB8AC3E}">
        <p14:creationId xmlns:p14="http://schemas.microsoft.com/office/powerpoint/2010/main" val="2819090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56" y="253218"/>
            <a:ext cx="11145929" cy="1677181"/>
          </a:xfrm>
        </p:spPr>
        <p:txBody>
          <a:bodyPr anchor="t">
            <a:noAutofit/>
          </a:bodyPr>
          <a:lstStyle/>
          <a:p>
            <a:r>
              <a:rPr lang="en-US" sz="4800" b="1" dirty="0">
                <a:solidFill>
                  <a:srgbClr val="FF0000"/>
                </a:solidFill>
              </a:rPr>
              <a:t>#11 </a:t>
            </a:r>
            <a:r>
              <a:rPr lang="en-US" sz="4800" b="1" dirty="0"/>
              <a:t>- Name the SIX phase changes </a:t>
            </a:r>
            <a:br>
              <a:rPr lang="en-US" sz="4800" b="1" dirty="0"/>
            </a:br>
            <a:r>
              <a:rPr lang="en-US" sz="4800" b="1" i="1" u="sng" dirty="0"/>
              <a:t>Bonus X:</a:t>
            </a:r>
            <a:r>
              <a:rPr lang="en-US" sz="4800" b="1" i="1" dirty="0"/>
              <a:t>  </a:t>
            </a:r>
            <a:r>
              <a:rPr lang="en-US" sz="4800" b="1" dirty="0"/>
              <a:t>give an example of each.</a:t>
            </a:r>
          </a:p>
        </p:txBody>
      </p:sp>
      <p:sp>
        <p:nvSpPr>
          <p:cNvPr id="3" name="Content Placeholder 2"/>
          <p:cNvSpPr>
            <a:spLocks noGrp="1"/>
          </p:cNvSpPr>
          <p:nvPr>
            <p:ph sz="quarter" idx="13"/>
          </p:nvPr>
        </p:nvSpPr>
        <p:spPr>
          <a:xfrm>
            <a:off x="432582" y="2447387"/>
            <a:ext cx="10394707" cy="2758385"/>
          </a:xfrm>
        </p:spPr>
        <p:txBody>
          <a:bodyPr>
            <a:noAutofit/>
          </a:bodyPr>
          <a:lstStyle/>
          <a:p>
            <a:pPr marL="0" indent="0">
              <a:buNone/>
            </a:pPr>
            <a:r>
              <a:rPr lang="en-US" sz="3600" b="1" dirty="0">
                <a:solidFill>
                  <a:srgbClr val="0070C0"/>
                </a:solidFill>
              </a:rPr>
              <a:t>Melting – Solid to Liquid </a:t>
            </a:r>
          </a:p>
          <a:p>
            <a:pPr marL="0" indent="0">
              <a:buNone/>
            </a:pPr>
            <a:r>
              <a:rPr lang="en-US" sz="3600" b="1" dirty="0">
                <a:solidFill>
                  <a:srgbClr val="0070C0"/>
                </a:solidFill>
              </a:rPr>
              <a:t>Freezing – Liquid to Solid </a:t>
            </a:r>
          </a:p>
          <a:p>
            <a:pPr marL="0" indent="0">
              <a:buNone/>
            </a:pPr>
            <a:r>
              <a:rPr lang="en-US" sz="3600" b="1" dirty="0">
                <a:solidFill>
                  <a:srgbClr val="0070C0"/>
                </a:solidFill>
              </a:rPr>
              <a:t>Condensing – Gas to Liquid</a:t>
            </a:r>
          </a:p>
          <a:p>
            <a:pPr marL="0" indent="0">
              <a:buNone/>
            </a:pPr>
            <a:r>
              <a:rPr lang="en-US" sz="3600" b="1" dirty="0">
                <a:solidFill>
                  <a:srgbClr val="0070C0"/>
                </a:solidFill>
              </a:rPr>
              <a:t>Sublimation – Solid to Gas</a:t>
            </a:r>
          </a:p>
          <a:p>
            <a:pPr marL="0" indent="0">
              <a:buNone/>
            </a:pPr>
            <a:r>
              <a:rPr lang="en-US" sz="3600" b="1" dirty="0">
                <a:solidFill>
                  <a:srgbClr val="0070C0"/>
                </a:solidFill>
              </a:rPr>
              <a:t>Deposition – Gas to Solid </a:t>
            </a:r>
          </a:p>
          <a:p>
            <a:pPr marL="0" indent="0">
              <a:buNone/>
            </a:pPr>
            <a:r>
              <a:rPr lang="en-US" sz="3600" b="1" dirty="0">
                <a:solidFill>
                  <a:srgbClr val="0070C0"/>
                </a:solidFill>
              </a:rPr>
              <a:t>Vaporizing – Liquid to gas</a:t>
            </a:r>
            <a:endParaRPr lang="en-US" sz="4000" b="1" dirty="0">
              <a:solidFill>
                <a:srgbClr val="0070C0"/>
              </a:solidFill>
            </a:endParaRPr>
          </a:p>
        </p:txBody>
      </p:sp>
      <p:sp>
        <p:nvSpPr>
          <p:cNvPr id="4" name="TextBox 3">
            <a:extLst>
              <a:ext uri="{FF2B5EF4-FFF2-40B4-BE49-F238E27FC236}">
                <a16:creationId xmlns:a16="http://schemas.microsoft.com/office/drawing/2014/main" id="{6419400D-472E-DA8B-0E7A-BA594AFBCCDE}"/>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4</a:t>
            </a:r>
          </a:p>
        </p:txBody>
      </p:sp>
    </p:spTree>
    <p:extLst>
      <p:ext uri="{BB962C8B-B14F-4D97-AF65-F5344CB8AC3E}">
        <p14:creationId xmlns:p14="http://schemas.microsoft.com/office/powerpoint/2010/main" val="1829511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75" y="323557"/>
            <a:ext cx="11065216" cy="2033876"/>
          </a:xfrm>
        </p:spPr>
        <p:txBody>
          <a:bodyPr anchor="t">
            <a:noAutofit/>
          </a:bodyPr>
          <a:lstStyle/>
          <a:p>
            <a:r>
              <a:rPr lang="en-US" sz="4800" b="1" dirty="0">
                <a:solidFill>
                  <a:srgbClr val="FF0000"/>
                </a:solidFill>
              </a:rPr>
              <a:t>#12 </a:t>
            </a:r>
            <a:r>
              <a:rPr lang="en-US" sz="4800" b="1" dirty="0"/>
              <a:t>- Draw a diagram for Rutherford's Experiment and Explain what it proved about the atomic model.</a:t>
            </a:r>
            <a:endParaRPr lang="en-US" b="1" dirty="0"/>
          </a:p>
        </p:txBody>
      </p:sp>
      <p:pic>
        <p:nvPicPr>
          <p:cNvPr id="4" name="Picture 2" descr="http://www.nisd.net/marshall/Departments/Sciencedept/Atomic%20Theory/Images/GoldFoilExpt.gif"/>
          <p:cNvPicPr>
            <a:picLocks noGrp="1" noChangeAspect="1" noChangeArrowheads="1"/>
          </p:cNvPicPr>
          <p:nvPr>
            <p:ph sz="quarter" idx="13"/>
          </p:nvPr>
        </p:nvPicPr>
        <p:blipFill>
          <a:blip r:embed="rId2">
            <a:extLst>
              <a:ext uri="{28A0092B-C50C-407E-A947-70E740481C1C}">
                <a14:useLocalDpi xmlns:a14="http://schemas.microsoft.com/office/drawing/2010/main" val="0"/>
              </a:ext>
            </a:extLst>
          </a:blip>
          <a:srcRect/>
          <a:stretch>
            <a:fillRect/>
          </a:stretch>
        </p:blipFill>
        <p:spPr bwMode="auto">
          <a:xfrm>
            <a:off x="259275" y="3430429"/>
            <a:ext cx="4368996" cy="29907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a:extLst>
              <a:ext uri="{FF2B5EF4-FFF2-40B4-BE49-F238E27FC236}">
                <a16:creationId xmlns:a16="http://schemas.microsoft.com/office/drawing/2014/main" id="{3432A31F-3127-8A02-E96C-F0920911DF01}"/>
              </a:ext>
            </a:extLst>
          </p:cNvPr>
          <p:cNvSpPr txBox="1"/>
          <p:nvPr/>
        </p:nvSpPr>
        <p:spPr>
          <a:xfrm>
            <a:off x="5359790" y="3137095"/>
            <a:ext cx="5683347" cy="3046988"/>
          </a:xfrm>
          <a:prstGeom prst="rect">
            <a:avLst/>
          </a:prstGeom>
          <a:noFill/>
        </p:spPr>
        <p:txBody>
          <a:bodyPr wrap="square" rtlCol="0">
            <a:spAutoFit/>
          </a:bodyPr>
          <a:lstStyle/>
          <a:p>
            <a:pPr marL="685800" indent="-685800">
              <a:buFont typeface="Arial" panose="020B0604020202020204" pitchFamily="34" charset="0"/>
              <a:buChar char="•"/>
            </a:pPr>
            <a:r>
              <a:rPr lang="en-US" sz="4800" b="1" dirty="0">
                <a:solidFill>
                  <a:srgbClr val="0070C0"/>
                </a:solidFill>
              </a:rPr>
              <a:t>Nucleus is small, dense, +</a:t>
            </a:r>
          </a:p>
          <a:p>
            <a:pPr marL="685800" indent="-685800">
              <a:buFont typeface="Arial" panose="020B0604020202020204" pitchFamily="34" charset="0"/>
              <a:buChar char="•"/>
            </a:pPr>
            <a:r>
              <a:rPr lang="en-US" sz="4800" b="1" dirty="0">
                <a:solidFill>
                  <a:srgbClr val="0070C0"/>
                </a:solidFill>
              </a:rPr>
              <a:t>Atom mostly empty space</a:t>
            </a:r>
          </a:p>
        </p:txBody>
      </p:sp>
      <p:sp>
        <p:nvSpPr>
          <p:cNvPr id="5" name="TextBox 4">
            <a:extLst>
              <a:ext uri="{FF2B5EF4-FFF2-40B4-BE49-F238E27FC236}">
                <a16:creationId xmlns:a16="http://schemas.microsoft.com/office/drawing/2014/main" id="{78626E56-3B44-993B-8C54-B8458C7A4269}"/>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5</a:t>
            </a:r>
          </a:p>
        </p:txBody>
      </p:sp>
    </p:spTree>
    <p:extLst>
      <p:ext uri="{BB962C8B-B14F-4D97-AF65-F5344CB8AC3E}">
        <p14:creationId xmlns:p14="http://schemas.microsoft.com/office/powerpoint/2010/main" val="4285852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2031" y="407964"/>
            <a:ext cx="10660652" cy="2618572"/>
          </a:xfrm>
        </p:spPr>
        <p:txBody>
          <a:bodyPr anchor="t">
            <a:noAutofit/>
          </a:bodyPr>
          <a:lstStyle/>
          <a:p>
            <a:r>
              <a:rPr lang="en-US" sz="4800" b="1" dirty="0">
                <a:solidFill>
                  <a:srgbClr val="FF0000"/>
                </a:solidFill>
              </a:rPr>
              <a:t>#13</a:t>
            </a:r>
            <a:r>
              <a:rPr lang="en-US" sz="4800" b="1" dirty="0"/>
              <a:t> - What does Hund’s Rule say about electron orbitals?</a:t>
            </a:r>
          </a:p>
        </p:txBody>
      </p:sp>
      <p:sp>
        <p:nvSpPr>
          <p:cNvPr id="3" name="Content Placeholder 2"/>
          <p:cNvSpPr>
            <a:spLocks noGrp="1"/>
          </p:cNvSpPr>
          <p:nvPr>
            <p:ph sz="quarter" idx="13"/>
          </p:nvPr>
        </p:nvSpPr>
        <p:spPr>
          <a:xfrm>
            <a:off x="419857" y="2560321"/>
            <a:ext cx="10660652" cy="3611880"/>
          </a:xfrm>
        </p:spPr>
        <p:txBody>
          <a:bodyPr>
            <a:noAutofit/>
          </a:bodyPr>
          <a:lstStyle/>
          <a:p>
            <a:pPr marL="0" indent="0">
              <a:buNone/>
            </a:pPr>
            <a:r>
              <a:rPr lang="en-US" sz="4800" b="1" dirty="0">
                <a:solidFill>
                  <a:srgbClr val="0070C0"/>
                </a:solidFill>
              </a:rPr>
              <a:t>Orbitals of the same energy must have one electron in each before any can have two (siblings want their own rooms before they have to share!) </a:t>
            </a:r>
            <a:endParaRPr lang="en-US" sz="6000" b="1" dirty="0">
              <a:solidFill>
                <a:srgbClr val="0070C0"/>
              </a:solidFill>
            </a:endParaRPr>
          </a:p>
        </p:txBody>
      </p:sp>
      <p:sp>
        <p:nvSpPr>
          <p:cNvPr id="4" name="TextBox 3">
            <a:extLst>
              <a:ext uri="{FF2B5EF4-FFF2-40B4-BE49-F238E27FC236}">
                <a16:creationId xmlns:a16="http://schemas.microsoft.com/office/drawing/2014/main" id="{F365CFD4-0CD7-CE5A-8914-F8F481F99EA1}"/>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6</a:t>
            </a:r>
          </a:p>
        </p:txBody>
      </p:sp>
    </p:spTree>
    <p:extLst>
      <p:ext uri="{BB962C8B-B14F-4D97-AF65-F5344CB8AC3E}">
        <p14:creationId xmlns:p14="http://schemas.microsoft.com/office/powerpoint/2010/main" val="564467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2369" y="415889"/>
            <a:ext cx="10590314" cy="2758385"/>
          </a:xfrm>
        </p:spPr>
        <p:txBody>
          <a:bodyPr anchor="t">
            <a:noAutofit/>
          </a:bodyPr>
          <a:lstStyle/>
          <a:p>
            <a:r>
              <a:rPr lang="en-US" sz="4800" b="1" dirty="0">
                <a:solidFill>
                  <a:srgbClr val="FF0000"/>
                </a:solidFill>
              </a:rPr>
              <a:t>#14 </a:t>
            </a:r>
            <a:r>
              <a:rPr lang="en-US" sz="4800" b="1" dirty="0"/>
              <a:t>- Name an element with similar properties to Magnesium.</a:t>
            </a:r>
          </a:p>
        </p:txBody>
      </p:sp>
      <p:sp>
        <p:nvSpPr>
          <p:cNvPr id="3" name="Content Placeholder 2"/>
          <p:cNvSpPr>
            <a:spLocks noGrp="1"/>
          </p:cNvSpPr>
          <p:nvPr>
            <p:ph sz="quarter" idx="13"/>
          </p:nvPr>
        </p:nvSpPr>
        <p:spPr>
          <a:xfrm>
            <a:off x="492369" y="3174274"/>
            <a:ext cx="10394707" cy="2758385"/>
          </a:xfrm>
        </p:spPr>
        <p:txBody>
          <a:bodyPr>
            <a:normAutofit/>
          </a:bodyPr>
          <a:lstStyle/>
          <a:p>
            <a:pPr marL="0" indent="0">
              <a:buNone/>
            </a:pPr>
            <a:r>
              <a:rPr lang="en-US" sz="4800" b="1" dirty="0">
                <a:solidFill>
                  <a:srgbClr val="0070C0"/>
                </a:solidFill>
              </a:rPr>
              <a:t>Beryllium, Calcium, Strontium, Barium,  Radium</a:t>
            </a:r>
          </a:p>
          <a:p>
            <a:pPr marL="0" indent="0">
              <a:buNone/>
            </a:pPr>
            <a:r>
              <a:rPr lang="en-US" sz="4800" b="1" dirty="0">
                <a:solidFill>
                  <a:srgbClr val="0070C0"/>
                </a:solidFill>
              </a:rPr>
              <a:t>(any alkaline earth metal)</a:t>
            </a:r>
            <a:endParaRPr lang="en-US" sz="6000" b="1" dirty="0">
              <a:solidFill>
                <a:srgbClr val="0070C0"/>
              </a:solidFill>
            </a:endParaRPr>
          </a:p>
        </p:txBody>
      </p:sp>
      <p:sp>
        <p:nvSpPr>
          <p:cNvPr id="4" name="TextBox 3">
            <a:extLst>
              <a:ext uri="{FF2B5EF4-FFF2-40B4-BE49-F238E27FC236}">
                <a16:creationId xmlns:a16="http://schemas.microsoft.com/office/drawing/2014/main" id="{777A85C1-9178-09BD-B181-EFF0BB2211A1}"/>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7</a:t>
            </a:r>
          </a:p>
        </p:txBody>
      </p:sp>
    </p:spTree>
    <p:extLst>
      <p:ext uri="{BB962C8B-B14F-4D97-AF65-F5344CB8AC3E}">
        <p14:creationId xmlns:p14="http://schemas.microsoft.com/office/powerpoint/2010/main" val="2372299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1692" y="422031"/>
            <a:ext cx="10730991" cy="1981536"/>
          </a:xfrm>
        </p:spPr>
        <p:txBody>
          <a:bodyPr anchor="t">
            <a:noAutofit/>
          </a:bodyPr>
          <a:lstStyle/>
          <a:p>
            <a:r>
              <a:rPr lang="en-US" sz="4800" b="1" dirty="0">
                <a:solidFill>
                  <a:srgbClr val="FF0000"/>
                </a:solidFill>
              </a:rPr>
              <a:t>#15 </a:t>
            </a:r>
            <a:r>
              <a:rPr lang="en-US" sz="4800" b="1" dirty="0"/>
              <a:t>- How do you calculate mass number?</a:t>
            </a:r>
          </a:p>
        </p:txBody>
      </p:sp>
      <p:sp>
        <p:nvSpPr>
          <p:cNvPr id="3" name="Content Placeholder 2"/>
          <p:cNvSpPr>
            <a:spLocks noGrp="1"/>
          </p:cNvSpPr>
          <p:nvPr>
            <p:ph sz="quarter" idx="13"/>
          </p:nvPr>
        </p:nvSpPr>
        <p:spPr>
          <a:xfrm>
            <a:off x="519833" y="2785012"/>
            <a:ext cx="10394707" cy="2758385"/>
          </a:xfrm>
        </p:spPr>
        <p:txBody>
          <a:bodyPr>
            <a:normAutofit/>
          </a:bodyPr>
          <a:lstStyle/>
          <a:p>
            <a:pPr marL="0" indent="0">
              <a:buNone/>
            </a:pPr>
            <a:r>
              <a:rPr lang="en-US" sz="4800" b="1" dirty="0">
                <a:solidFill>
                  <a:srgbClr val="0070C0"/>
                </a:solidFill>
              </a:rPr>
              <a:t>Protons + neutrons </a:t>
            </a:r>
            <a:br>
              <a:rPr lang="en-US" sz="4800" b="1" dirty="0">
                <a:solidFill>
                  <a:srgbClr val="0070C0"/>
                </a:solidFill>
              </a:rPr>
            </a:br>
            <a:r>
              <a:rPr lang="en-US" sz="4800" b="1" dirty="0">
                <a:solidFill>
                  <a:srgbClr val="0070C0"/>
                </a:solidFill>
              </a:rPr>
              <a:t>= mass number </a:t>
            </a:r>
            <a:endParaRPr lang="en-US" sz="6000" b="1" dirty="0">
              <a:solidFill>
                <a:srgbClr val="0070C0"/>
              </a:solidFill>
            </a:endParaRPr>
          </a:p>
        </p:txBody>
      </p:sp>
      <p:sp>
        <p:nvSpPr>
          <p:cNvPr id="4" name="TextBox 3">
            <a:extLst>
              <a:ext uri="{FF2B5EF4-FFF2-40B4-BE49-F238E27FC236}">
                <a16:creationId xmlns:a16="http://schemas.microsoft.com/office/drawing/2014/main" id="{F1C1D509-4D7A-C98C-4142-C18E62F80F13}"/>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1</a:t>
            </a:r>
          </a:p>
        </p:txBody>
      </p:sp>
    </p:spTree>
    <p:extLst>
      <p:ext uri="{BB962C8B-B14F-4D97-AF65-F5344CB8AC3E}">
        <p14:creationId xmlns:p14="http://schemas.microsoft.com/office/powerpoint/2010/main" val="2543091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530" y="1933303"/>
            <a:ext cx="10396882" cy="4075611"/>
          </a:xfrm>
        </p:spPr>
        <p:txBody>
          <a:bodyPr>
            <a:noAutofit/>
          </a:bodyPr>
          <a:lstStyle/>
          <a:p>
            <a:pPr marL="685800" indent="-685800">
              <a:spcBef>
                <a:spcPts val="930"/>
              </a:spcBef>
              <a:defRPr/>
            </a:pPr>
            <a:r>
              <a:rPr lang="en-US" altLang="en-US" sz="3600" b="1" u="sng" dirty="0">
                <a:solidFill>
                  <a:schemeClr val="tx1"/>
                </a:solidFill>
                <a:latin typeface="AngsanaUPC" panose="02020603050405020304" pitchFamily="18" charset="-34"/>
                <a:cs typeface="AngsanaUPC" panose="02020603050405020304" pitchFamily="18" charset="-34"/>
              </a:rPr>
              <a:t>Each team gets 10Xs</a:t>
            </a:r>
            <a:br>
              <a:rPr lang="en-US" altLang="en-US" sz="3600" b="1" dirty="0">
                <a:solidFill>
                  <a:schemeClr val="tx1"/>
                </a:solidFill>
                <a:latin typeface="AngsanaUPC" panose="02020603050405020304" pitchFamily="18" charset="-34"/>
                <a:cs typeface="AngsanaUPC" panose="02020603050405020304" pitchFamily="18" charset="-34"/>
              </a:rPr>
            </a:br>
            <a:r>
              <a:rPr lang="en-US" altLang="en-US" sz="3600" b="1" dirty="0">
                <a:solidFill>
                  <a:schemeClr val="tx1"/>
                </a:solidFill>
                <a:latin typeface="AngsanaUPC" panose="02020603050405020304" pitchFamily="18" charset="-34"/>
                <a:cs typeface="AngsanaUPC" panose="02020603050405020304" pitchFamily="18" charset="-34"/>
              </a:rPr>
              <a:t>Teams will take a turn answering a review question. </a:t>
            </a:r>
            <a:br>
              <a:rPr lang="en-US" altLang="en-US" sz="3600" b="1" dirty="0">
                <a:solidFill>
                  <a:schemeClr val="tx1"/>
                </a:solidFill>
                <a:latin typeface="AngsanaUPC" panose="02020603050405020304" pitchFamily="18" charset="-34"/>
                <a:cs typeface="AngsanaUPC" panose="02020603050405020304" pitchFamily="18" charset="-34"/>
              </a:rPr>
            </a:br>
            <a:r>
              <a:rPr lang="en-US" altLang="en-US" sz="3600" b="1" dirty="0">
                <a:solidFill>
                  <a:schemeClr val="tx1"/>
                </a:solidFill>
                <a:latin typeface="AngsanaUPC" panose="02020603050405020304" pitchFamily="18" charset="-34"/>
                <a:cs typeface="AngsanaUPC" panose="02020603050405020304" pitchFamily="18" charset="-34"/>
              </a:rPr>
              <a:t>Correct answers get you 2Xs to take from any team (splitting is ok) and a shot at the hoop. </a:t>
            </a:r>
            <a:br>
              <a:rPr lang="en-US" altLang="en-US" sz="3600" b="1" dirty="0">
                <a:solidFill>
                  <a:schemeClr val="tx1"/>
                </a:solidFill>
                <a:latin typeface="AngsanaUPC" panose="02020603050405020304" pitchFamily="18" charset="-34"/>
                <a:cs typeface="AngsanaUPC" panose="02020603050405020304" pitchFamily="18" charset="-34"/>
              </a:rPr>
            </a:br>
            <a:br>
              <a:rPr lang="en-US" altLang="en-US" sz="3600" b="1" dirty="0">
                <a:solidFill>
                  <a:schemeClr val="tx1"/>
                </a:solidFill>
                <a:latin typeface="AngsanaUPC" panose="02020603050405020304" pitchFamily="18" charset="-34"/>
                <a:cs typeface="AngsanaUPC" panose="02020603050405020304" pitchFamily="18" charset="-34"/>
              </a:rPr>
            </a:br>
            <a:r>
              <a:rPr lang="en-US" altLang="en-US" sz="3600" b="1" u="sng" dirty="0">
                <a:solidFill>
                  <a:schemeClr val="tx1"/>
                </a:solidFill>
                <a:latin typeface="AngsanaUPC" panose="02020603050405020304" pitchFamily="18" charset="-34"/>
                <a:cs typeface="AngsanaUPC" panose="02020603050405020304" pitchFamily="18" charset="-34"/>
              </a:rPr>
              <a:t>Successful shot from the:</a:t>
            </a:r>
            <a:br>
              <a:rPr lang="en-US" altLang="en-US" sz="3600" b="1" u="sng" dirty="0">
                <a:solidFill>
                  <a:schemeClr val="tx1"/>
                </a:solidFill>
                <a:latin typeface="AngsanaUPC" panose="02020603050405020304" pitchFamily="18" charset="-34"/>
                <a:cs typeface="AngsanaUPC" panose="02020603050405020304" pitchFamily="18" charset="-34"/>
              </a:rPr>
            </a:br>
            <a:r>
              <a:rPr lang="en-US" altLang="en-US" sz="3200" b="1" dirty="0">
                <a:solidFill>
                  <a:schemeClr val="tx1"/>
                </a:solidFill>
                <a:latin typeface="AngsanaUPC" panose="02020603050405020304" pitchFamily="18" charset="-34"/>
                <a:cs typeface="AngsanaUPC" panose="02020603050405020304" pitchFamily="18" charset="-34"/>
              </a:rPr>
              <a:t>1 point line = +1x (3 total)</a:t>
            </a:r>
            <a:br>
              <a:rPr lang="en-US" altLang="en-US" sz="3600" b="1" u="sng" dirty="0">
                <a:solidFill>
                  <a:schemeClr val="tx1"/>
                </a:solidFill>
                <a:latin typeface="AngsanaUPC" panose="02020603050405020304" pitchFamily="18" charset="-34"/>
                <a:cs typeface="AngsanaUPC" panose="02020603050405020304" pitchFamily="18" charset="-34"/>
              </a:rPr>
            </a:br>
            <a:r>
              <a:rPr lang="en-US" altLang="en-US" sz="3200" b="1" dirty="0">
                <a:solidFill>
                  <a:schemeClr val="tx1"/>
                </a:solidFill>
                <a:latin typeface="AngsanaUPC" panose="02020603050405020304" pitchFamily="18" charset="-34"/>
                <a:cs typeface="AngsanaUPC" panose="02020603050405020304" pitchFamily="18" charset="-34"/>
              </a:rPr>
              <a:t>2 point line = +2X (4 total)</a:t>
            </a:r>
            <a:br>
              <a:rPr lang="en-US" altLang="en-US" sz="3200" b="1" dirty="0">
                <a:solidFill>
                  <a:schemeClr val="tx1"/>
                </a:solidFill>
                <a:latin typeface="AngsanaUPC" panose="02020603050405020304" pitchFamily="18" charset="-34"/>
                <a:cs typeface="AngsanaUPC" panose="02020603050405020304" pitchFamily="18" charset="-34"/>
              </a:rPr>
            </a:br>
            <a:r>
              <a:rPr lang="en-US" altLang="en-US" sz="3200" b="1" dirty="0">
                <a:solidFill>
                  <a:schemeClr val="tx1"/>
                </a:solidFill>
                <a:latin typeface="AngsanaUPC" panose="02020603050405020304" pitchFamily="18" charset="-34"/>
                <a:cs typeface="AngsanaUPC" panose="02020603050405020304" pitchFamily="18" charset="-34"/>
              </a:rPr>
              <a:t>3 point line = +3X (5 total)</a:t>
            </a:r>
            <a:endParaRPr lang="en-US" sz="8000" dirty="0"/>
          </a:p>
        </p:txBody>
      </p:sp>
      <p:sp>
        <p:nvSpPr>
          <p:cNvPr id="4" name="Title 1"/>
          <p:cNvSpPr txBox="1">
            <a:spLocks/>
          </p:cNvSpPr>
          <p:nvPr/>
        </p:nvSpPr>
        <p:spPr>
          <a:xfrm>
            <a:off x="595649" y="-154546"/>
            <a:ext cx="10396882" cy="234073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5400" kern="1200" cap="all" baseline="0">
                <a:solidFill>
                  <a:schemeClr val="accent1"/>
                </a:solidFill>
                <a:effectLst/>
                <a:latin typeface="+mj-lt"/>
                <a:ea typeface="+mj-ea"/>
                <a:cs typeface="+mj-cs"/>
              </a:defRPr>
            </a:lvl1pPr>
          </a:lstStyle>
          <a:p>
            <a:pPr algn="ctr"/>
            <a:r>
              <a:rPr lang="en-US" sz="6000" b="1" dirty="0">
                <a:solidFill>
                  <a:srgbClr val="0070C0"/>
                </a:solidFill>
              </a:rPr>
              <a:t>Grudge Ball Rules</a:t>
            </a:r>
            <a:endParaRPr lang="en-US" sz="6600" b="1" dirty="0">
              <a:solidFill>
                <a:srgbClr val="0070C0"/>
              </a:solidFill>
            </a:endParaRPr>
          </a:p>
        </p:txBody>
      </p:sp>
    </p:spTree>
    <p:extLst>
      <p:ext uri="{BB962C8B-B14F-4D97-AF65-F5344CB8AC3E}">
        <p14:creationId xmlns:p14="http://schemas.microsoft.com/office/powerpoint/2010/main" val="1452951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F43212-3A4F-419B-AA2F-8D9CD21DEB3A}"/>
              </a:ext>
            </a:extLst>
          </p:cNvPr>
          <p:cNvSpPr>
            <a:spLocks noGrp="1"/>
          </p:cNvSpPr>
          <p:nvPr>
            <p:ph type="title"/>
          </p:nvPr>
        </p:nvSpPr>
        <p:spPr>
          <a:xfrm>
            <a:off x="379828" y="365760"/>
            <a:ext cx="10574684" cy="2025748"/>
          </a:xfrm>
        </p:spPr>
        <p:txBody>
          <a:bodyPr anchor="t">
            <a:noAutofit/>
          </a:bodyPr>
          <a:lstStyle/>
          <a:p>
            <a:r>
              <a:rPr lang="en-US" sz="4800" b="1" dirty="0">
                <a:solidFill>
                  <a:srgbClr val="FF0000"/>
                </a:solidFill>
              </a:rPr>
              <a:t>#16 </a:t>
            </a:r>
            <a:r>
              <a:rPr lang="en-US" sz="4800" b="1" dirty="0"/>
              <a:t>- How many valance Electrons do the alkali metal elements have?</a:t>
            </a:r>
          </a:p>
        </p:txBody>
      </p:sp>
      <p:sp>
        <p:nvSpPr>
          <p:cNvPr id="3" name="Content Placeholder 2">
            <a:extLst>
              <a:ext uri="{FF2B5EF4-FFF2-40B4-BE49-F238E27FC236}">
                <a16:creationId xmlns:a16="http://schemas.microsoft.com/office/drawing/2014/main" id="{DF73EEAC-F21C-46DF-8B52-D7AB6B97FD06}"/>
              </a:ext>
            </a:extLst>
          </p:cNvPr>
          <p:cNvSpPr>
            <a:spLocks noGrp="1"/>
          </p:cNvSpPr>
          <p:nvPr>
            <p:ph sz="quarter" idx="13"/>
          </p:nvPr>
        </p:nvSpPr>
        <p:spPr>
          <a:xfrm>
            <a:off x="685800" y="2912012"/>
            <a:ext cx="10394707" cy="2462573"/>
          </a:xfrm>
        </p:spPr>
        <p:txBody>
          <a:bodyPr>
            <a:normAutofit/>
          </a:bodyPr>
          <a:lstStyle/>
          <a:p>
            <a:pPr marL="0" indent="0" algn="ctr">
              <a:buNone/>
            </a:pPr>
            <a:r>
              <a:rPr lang="en-US" sz="4800" b="1" dirty="0">
                <a:solidFill>
                  <a:srgbClr val="0070C0"/>
                </a:solidFill>
              </a:rPr>
              <a:t>One</a:t>
            </a:r>
          </a:p>
        </p:txBody>
      </p:sp>
      <p:sp>
        <p:nvSpPr>
          <p:cNvPr id="4" name="TextBox 3">
            <a:extLst>
              <a:ext uri="{FF2B5EF4-FFF2-40B4-BE49-F238E27FC236}">
                <a16:creationId xmlns:a16="http://schemas.microsoft.com/office/drawing/2014/main" id="{07FB5343-F0E6-3707-BADA-66231785FFA9}"/>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2</a:t>
            </a:r>
          </a:p>
        </p:txBody>
      </p:sp>
    </p:spTree>
    <p:extLst>
      <p:ext uri="{BB962C8B-B14F-4D97-AF65-F5344CB8AC3E}">
        <p14:creationId xmlns:p14="http://schemas.microsoft.com/office/powerpoint/2010/main" val="3290267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29D07D-A5B7-4B76-8AFF-95112046CFBE}"/>
              </a:ext>
            </a:extLst>
          </p:cNvPr>
          <p:cNvSpPr>
            <a:spLocks noGrp="1"/>
          </p:cNvSpPr>
          <p:nvPr>
            <p:ph type="title"/>
          </p:nvPr>
        </p:nvSpPr>
        <p:spPr>
          <a:xfrm>
            <a:off x="365760" y="404499"/>
            <a:ext cx="10646584" cy="2406258"/>
          </a:xfrm>
        </p:spPr>
        <p:txBody>
          <a:bodyPr anchor="t">
            <a:noAutofit/>
          </a:bodyPr>
          <a:lstStyle/>
          <a:p>
            <a:r>
              <a:rPr lang="en-US" sz="4800" b="1" dirty="0">
                <a:solidFill>
                  <a:srgbClr val="FF0000"/>
                </a:solidFill>
              </a:rPr>
              <a:t>#17 </a:t>
            </a:r>
            <a:r>
              <a:rPr lang="en-US" sz="4800" b="1" dirty="0"/>
              <a:t>– </a:t>
            </a:r>
            <a:r>
              <a:rPr lang="en-US" altLang="en-US" sz="4800" b="1" dirty="0"/>
              <a:t>Draw the energy level diagram for carbon and say how many unpaired electrons it has. </a:t>
            </a:r>
            <a:br>
              <a:rPr lang="en-US" altLang="en-US" sz="4800" b="1" dirty="0"/>
            </a:br>
            <a:endParaRPr lang="en-US" sz="4800" dirty="0"/>
          </a:p>
        </p:txBody>
      </p:sp>
      <p:sp>
        <p:nvSpPr>
          <p:cNvPr id="3" name="Content Placeholder 2">
            <a:extLst>
              <a:ext uri="{FF2B5EF4-FFF2-40B4-BE49-F238E27FC236}">
                <a16:creationId xmlns:a16="http://schemas.microsoft.com/office/drawing/2014/main" id="{D95B50DE-E45D-4393-91CD-EEA017F8DDA8}"/>
              </a:ext>
            </a:extLst>
          </p:cNvPr>
          <p:cNvSpPr>
            <a:spLocks noGrp="1"/>
          </p:cNvSpPr>
          <p:nvPr>
            <p:ph sz="quarter" idx="13"/>
          </p:nvPr>
        </p:nvSpPr>
        <p:spPr>
          <a:xfrm>
            <a:off x="2866292" y="3165914"/>
            <a:ext cx="10394707" cy="2560364"/>
          </a:xfrm>
        </p:spPr>
        <p:txBody>
          <a:bodyPr/>
          <a:lstStyle/>
          <a:p>
            <a:r>
              <a:rPr lang="en-US" altLang="en-US" sz="3200" b="1" dirty="0"/>
              <a:t>__  __  __</a:t>
            </a:r>
          </a:p>
          <a:p>
            <a:r>
              <a:rPr lang="en-US" altLang="en-US" sz="3200" b="1" dirty="0"/>
              <a:t>__</a:t>
            </a:r>
          </a:p>
          <a:p>
            <a:r>
              <a:rPr lang="en-US" altLang="en-US" sz="3200" b="1" dirty="0"/>
              <a:t>__</a:t>
            </a:r>
          </a:p>
          <a:p>
            <a:pPr marL="0" indent="0">
              <a:buNone/>
            </a:pPr>
            <a:endParaRPr lang="en-US" dirty="0"/>
          </a:p>
        </p:txBody>
      </p:sp>
      <p:cxnSp>
        <p:nvCxnSpPr>
          <p:cNvPr id="5" name="Straight Arrow Connector 4">
            <a:extLst>
              <a:ext uri="{FF2B5EF4-FFF2-40B4-BE49-F238E27FC236}">
                <a16:creationId xmlns:a16="http://schemas.microsoft.com/office/drawing/2014/main" id="{75995980-240A-49A9-B24D-8858AD329572}"/>
              </a:ext>
            </a:extLst>
          </p:cNvPr>
          <p:cNvCxnSpPr>
            <a:cxnSpLocks/>
          </p:cNvCxnSpPr>
          <p:nvPr/>
        </p:nvCxnSpPr>
        <p:spPr>
          <a:xfrm>
            <a:off x="3478112" y="3876229"/>
            <a:ext cx="0" cy="390618"/>
          </a:xfrm>
          <a:prstGeom prst="straightConnector1">
            <a:avLst/>
          </a:prstGeom>
          <a:ln w="5715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a:extLst>
              <a:ext uri="{FF2B5EF4-FFF2-40B4-BE49-F238E27FC236}">
                <a16:creationId xmlns:a16="http://schemas.microsoft.com/office/drawing/2014/main" id="{4142D6E3-50AA-4BC6-9480-A6B6B09C60CD}"/>
              </a:ext>
            </a:extLst>
          </p:cNvPr>
          <p:cNvCxnSpPr>
            <a:cxnSpLocks/>
          </p:cNvCxnSpPr>
          <p:nvPr/>
        </p:nvCxnSpPr>
        <p:spPr>
          <a:xfrm>
            <a:off x="3478112" y="4497435"/>
            <a:ext cx="0" cy="412812"/>
          </a:xfrm>
          <a:prstGeom prst="straightConnector1">
            <a:avLst/>
          </a:prstGeom>
          <a:ln w="5715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406D0512-0417-420A-A03B-B750E37D8772}"/>
              </a:ext>
            </a:extLst>
          </p:cNvPr>
          <p:cNvCxnSpPr>
            <a:cxnSpLocks/>
          </p:cNvCxnSpPr>
          <p:nvPr/>
        </p:nvCxnSpPr>
        <p:spPr>
          <a:xfrm flipV="1">
            <a:off x="3327192" y="3876229"/>
            <a:ext cx="0" cy="390618"/>
          </a:xfrm>
          <a:prstGeom prst="straightConnector1">
            <a:avLst/>
          </a:prstGeom>
          <a:ln w="5715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B91AE9B1-7592-4B8D-9B1E-999EC564FFFB}"/>
              </a:ext>
            </a:extLst>
          </p:cNvPr>
          <p:cNvCxnSpPr>
            <a:cxnSpLocks/>
          </p:cNvCxnSpPr>
          <p:nvPr/>
        </p:nvCxnSpPr>
        <p:spPr>
          <a:xfrm flipV="1">
            <a:off x="3327192" y="4519629"/>
            <a:ext cx="0" cy="390618"/>
          </a:xfrm>
          <a:prstGeom prst="straightConnector1">
            <a:avLst/>
          </a:prstGeom>
          <a:ln w="5715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4496790F-E348-4404-BC10-3DD1509FA248}"/>
              </a:ext>
            </a:extLst>
          </p:cNvPr>
          <p:cNvCxnSpPr>
            <a:cxnSpLocks/>
          </p:cNvCxnSpPr>
          <p:nvPr/>
        </p:nvCxnSpPr>
        <p:spPr>
          <a:xfrm flipV="1">
            <a:off x="3935311" y="3229537"/>
            <a:ext cx="0" cy="390618"/>
          </a:xfrm>
          <a:prstGeom prst="straightConnector1">
            <a:avLst/>
          </a:prstGeom>
          <a:ln w="5715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9381F58C-7374-4482-9FD2-95A71206C58E}"/>
              </a:ext>
            </a:extLst>
          </p:cNvPr>
          <p:cNvCxnSpPr>
            <a:cxnSpLocks/>
          </p:cNvCxnSpPr>
          <p:nvPr/>
        </p:nvCxnSpPr>
        <p:spPr>
          <a:xfrm flipV="1">
            <a:off x="3350865" y="3229537"/>
            <a:ext cx="0" cy="390618"/>
          </a:xfrm>
          <a:prstGeom prst="straightConnector1">
            <a:avLst/>
          </a:prstGeom>
          <a:ln w="5715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5BCDA066-BB0C-C682-61BB-639EA04E2252}"/>
              </a:ext>
            </a:extLst>
          </p:cNvPr>
          <p:cNvSpPr txBox="1"/>
          <p:nvPr/>
        </p:nvSpPr>
        <p:spPr>
          <a:xfrm>
            <a:off x="5514537" y="3165914"/>
            <a:ext cx="4670472" cy="830997"/>
          </a:xfrm>
          <a:prstGeom prst="rect">
            <a:avLst/>
          </a:prstGeom>
          <a:noFill/>
        </p:spPr>
        <p:txBody>
          <a:bodyPr wrap="square" rtlCol="0">
            <a:spAutoFit/>
          </a:bodyPr>
          <a:lstStyle/>
          <a:p>
            <a:r>
              <a:rPr lang="en-US" sz="4800" b="1" dirty="0">
                <a:solidFill>
                  <a:srgbClr val="0070C0"/>
                </a:solidFill>
              </a:rPr>
              <a:t>Two unpaired</a:t>
            </a:r>
          </a:p>
        </p:txBody>
      </p:sp>
      <p:sp>
        <p:nvSpPr>
          <p:cNvPr id="12" name="TextBox 11">
            <a:extLst>
              <a:ext uri="{FF2B5EF4-FFF2-40B4-BE49-F238E27FC236}">
                <a16:creationId xmlns:a16="http://schemas.microsoft.com/office/drawing/2014/main" id="{EF5D8468-B6D8-487A-92BA-15705689ACC9}"/>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3</a:t>
            </a:r>
          </a:p>
        </p:txBody>
      </p:sp>
    </p:spTree>
    <p:extLst>
      <p:ext uri="{BB962C8B-B14F-4D97-AF65-F5344CB8AC3E}">
        <p14:creationId xmlns:p14="http://schemas.microsoft.com/office/powerpoint/2010/main" val="20338435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11"/>
                                        </p:tgtEl>
                                        <p:attrNameLst>
                                          <p:attrName>style.visibility</p:attrName>
                                        </p:attrNameLst>
                                      </p:cBhvr>
                                      <p:to>
                                        <p:strVal val="visible"/>
                                      </p:to>
                                    </p:set>
                                    <p:anim calcmode="lin" valueType="num">
                                      <p:cBhvr additive="base">
                                        <p:cTn id="21" dur="500" fill="hold"/>
                                        <p:tgtEl>
                                          <p:spTgt spid="11"/>
                                        </p:tgtEl>
                                        <p:attrNameLst>
                                          <p:attrName>ppt_x</p:attrName>
                                        </p:attrNameLst>
                                      </p:cBhvr>
                                      <p:tavLst>
                                        <p:tav tm="0">
                                          <p:val>
                                            <p:strVal val="#ppt_x"/>
                                          </p:val>
                                        </p:tav>
                                        <p:tav tm="100000">
                                          <p:val>
                                            <p:strVal val="#ppt_x"/>
                                          </p:val>
                                        </p:tav>
                                      </p:tavLst>
                                    </p:anim>
                                    <p:anim calcmode="lin" valueType="num">
                                      <p:cBhvr additive="base">
                                        <p:cTn id="22" dur="500" fill="hold"/>
                                        <p:tgtEl>
                                          <p:spTgt spid="11"/>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5"/>
                                        </p:tgtEl>
                                        <p:attrNameLst>
                                          <p:attrName>style.visibility</p:attrName>
                                        </p:attrNameLst>
                                      </p:cBhvr>
                                      <p:to>
                                        <p:strVal val="visible"/>
                                      </p:to>
                                    </p:set>
                                    <p:anim calcmode="lin" valueType="num">
                                      <p:cBhvr additive="base">
                                        <p:cTn id="29" dur="500" fill="hold"/>
                                        <p:tgtEl>
                                          <p:spTgt spid="5"/>
                                        </p:tgtEl>
                                        <p:attrNameLst>
                                          <p:attrName>ppt_x</p:attrName>
                                        </p:attrNameLst>
                                      </p:cBhvr>
                                      <p:tavLst>
                                        <p:tav tm="0">
                                          <p:val>
                                            <p:strVal val="#ppt_x"/>
                                          </p:val>
                                        </p:tav>
                                        <p:tav tm="100000">
                                          <p:val>
                                            <p:strVal val="#ppt_x"/>
                                          </p:val>
                                        </p:tav>
                                      </p:tavLst>
                                    </p:anim>
                                    <p:anim calcmode="lin" valueType="num">
                                      <p:cBhvr additive="base">
                                        <p:cTn id="30" dur="500" fill="hold"/>
                                        <p:tgtEl>
                                          <p:spTgt spid="5"/>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8"/>
                                        </p:tgtEl>
                                        <p:attrNameLst>
                                          <p:attrName>style.visibility</p:attrName>
                                        </p:attrNameLst>
                                      </p:cBhvr>
                                      <p:to>
                                        <p:strVal val="visible"/>
                                      </p:to>
                                    </p:set>
                                    <p:anim calcmode="lin" valueType="num">
                                      <p:cBhvr additive="base">
                                        <p:cTn id="33" dur="500" fill="hold"/>
                                        <p:tgtEl>
                                          <p:spTgt spid="8"/>
                                        </p:tgtEl>
                                        <p:attrNameLst>
                                          <p:attrName>ppt_x</p:attrName>
                                        </p:attrNameLst>
                                      </p:cBhvr>
                                      <p:tavLst>
                                        <p:tav tm="0">
                                          <p:val>
                                            <p:strVal val="#ppt_x"/>
                                          </p:val>
                                        </p:tav>
                                        <p:tav tm="100000">
                                          <p:val>
                                            <p:strVal val="#ppt_x"/>
                                          </p:val>
                                        </p:tav>
                                      </p:tavLst>
                                    </p:anim>
                                    <p:anim calcmode="lin" valueType="num">
                                      <p:cBhvr additive="base">
                                        <p:cTn id="34" dur="500" fill="hold"/>
                                        <p:tgtEl>
                                          <p:spTgt spid="8"/>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9"/>
                                        </p:tgtEl>
                                        <p:attrNameLst>
                                          <p:attrName>style.visibility</p:attrName>
                                        </p:attrNameLst>
                                      </p:cBhvr>
                                      <p:to>
                                        <p:strVal val="visible"/>
                                      </p:to>
                                    </p:set>
                                    <p:anim calcmode="lin" valueType="num">
                                      <p:cBhvr additive="base">
                                        <p:cTn id="37" dur="500" fill="hold"/>
                                        <p:tgtEl>
                                          <p:spTgt spid="9"/>
                                        </p:tgtEl>
                                        <p:attrNameLst>
                                          <p:attrName>ppt_x</p:attrName>
                                        </p:attrNameLst>
                                      </p:cBhvr>
                                      <p:tavLst>
                                        <p:tav tm="0">
                                          <p:val>
                                            <p:strVal val="#ppt_x"/>
                                          </p:val>
                                        </p:tav>
                                        <p:tav tm="100000">
                                          <p:val>
                                            <p:strVal val="#ppt_x"/>
                                          </p:val>
                                        </p:tav>
                                      </p:tavLst>
                                    </p:anim>
                                    <p:anim calcmode="lin" valueType="num">
                                      <p:cBhvr additive="base">
                                        <p:cTn id="38" dur="500" fill="hold"/>
                                        <p:tgtEl>
                                          <p:spTgt spid="9"/>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7"/>
                                        </p:tgtEl>
                                        <p:attrNameLst>
                                          <p:attrName>style.visibility</p:attrName>
                                        </p:attrNameLst>
                                      </p:cBhvr>
                                      <p:to>
                                        <p:strVal val="visible"/>
                                      </p:to>
                                    </p:set>
                                    <p:anim calcmode="lin" valueType="num">
                                      <p:cBhvr additive="base">
                                        <p:cTn id="41" dur="500" fill="hold"/>
                                        <p:tgtEl>
                                          <p:spTgt spid="7"/>
                                        </p:tgtEl>
                                        <p:attrNameLst>
                                          <p:attrName>ppt_x</p:attrName>
                                        </p:attrNameLst>
                                      </p:cBhvr>
                                      <p:tavLst>
                                        <p:tav tm="0">
                                          <p:val>
                                            <p:strVal val="#ppt_x"/>
                                          </p:val>
                                        </p:tav>
                                        <p:tav tm="100000">
                                          <p:val>
                                            <p:strVal val="#ppt_x"/>
                                          </p:val>
                                        </p:tav>
                                      </p:tavLst>
                                    </p:anim>
                                    <p:anim calcmode="lin" valueType="num">
                                      <p:cBhvr additive="base">
                                        <p:cTn id="4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3180" y="423176"/>
            <a:ext cx="10758432" cy="2340735"/>
          </a:xfrm>
        </p:spPr>
        <p:txBody>
          <a:bodyPr anchor="t">
            <a:noAutofit/>
          </a:bodyPr>
          <a:lstStyle/>
          <a:p>
            <a:r>
              <a:rPr lang="en-US" sz="5400" b="1" dirty="0">
                <a:solidFill>
                  <a:srgbClr val="FF0000"/>
                </a:solidFill>
              </a:rPr>
              <a:t>#18 </a:t>
            </a:r>
            <a:r>
              <a:rPr lang="en-US" sz="5400" b="1" dirty="0"/>
              <a:t>- Compare and Contrast a chemical and physical change and give an example of each.</a:t>
            </a:r>
            <a:endParaRPr lang="en-US" sz="6000" b="1" dirty="0"/>
          </a:p>
        </p:txBody>
      </p:sp>
      <p:sp>
        <p:nvSpPr>
          <p:cNvPr id="3" name="Content Placeholder 2"/>
          <p:cNvSpPr>
            <a:spLocks noGrp="1"/>
          </p:cNvSpPr>
          <p:nvPr>
            <p:ph sz="quarter" idx="13"/>
          </p:nvPr>
        </p:nvSpPr>
        <p:spPr>
          <a:xfrm>
            <a:off x="383180" y="3191970"/>
            <a:ext cx="10394707" cy="2758385"/>
          </a:xfrm>
        </p:spPr>
        <p:txBody>
          <a:bodyPr>
            <a:normAutofit lnSpcReduction="10000"/>
          </a:bodyPr>
          <a:lstStyle/>
          <a:p>
            <a:pPr marL="0" indent="0">
              <a:buNone/>
            </a:pPr>
            <a:r>
              <a:rPr lang="en-US" sz="4000" b="1" dirty="0">
                <a:solidFill>
                  <a:srgbClr val="0070C0"/>
                </a:solidFill>
              </a:rPr>
              <a:t>Physical change is same substance before and after (boiling water), but a chemical change involves the making and breaking of chemical bonds (combustion, rusting, </a:t>
            </a:r>
            <a:r>
              <a:rPr lang="en-US" sz="4000" b="1" dirty="0" err="1">
                <a:solidFill>
                  <a:srgbClr val="0070C0"/>
                </a:solidFill>
              </a:rPr>
              <a:t>etc</a:t>
            </a:r>
            <a:r>
              <a:rPr lang="en-US" sz="4000" b="1" dirty="0">
                <a:solidFill>
                  <a:srgbClr val="0070C0"/>
                </a:solidFill>
              </a:rPr>
              <a:t>)</a:t>
            </a:r>
            <a:endParaRPr lang="en-US" sz="4800" b="1" dirty="0">
              <a:solidFill>
                <a:srgbClr val="0070C0"/>
              </a:solidFill>
            </a:endParaRPr>
          </a:p>
        </p:txBody>
      </p:sp>
      <p:sp>
        <p:nvSpPr>
          <p:cNvPr id="4" name="TextBox 3">
            <a:extLst>
              <a:ext uri="{FF2B5EF4-FFF2-40B4-BE49-F238E27FC236}">
                <a16:creationId xmlns:a16="http://schemas.microsoft.com/office/drawing/2014/main" id="{A7CF5DC4-C25F-EFF5-1E81-6789CCC6A9DF}"/>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4</a:t>
            </a:r>
          </a:p>
        </p:txBody>
      </p:sp>
    </p:spTree>
    <p:extLst>
      <p:ext uri="{BB962C8B-B14F-4D97-AF65-F5344CB8AC3E}">
        <p14:creationId xmlns:p14="http://schemas.microsoft.com/office/powerpoint/2010/main" val="972194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1480" y="337625"/>
            <a:ext cx="10828606" cy="2983969"/>
          </a:xfrm>
        </p:spPr>
        <p:txBody>
          <a:bodyPr anchor="t">
            <a:noAutofit/>
          </a:bodyPr>
          <a:lstStyle/>
          <a:p>
            <a:r>
              <a:rPr lang="en-US" sz="4800" b="1" dirty="0">
                <a:solidFill>
                  <a:srgbClr val="FF0000"/>
                </a:solidFill>
              </a:rPr>
              <a:t>#19 </a:t>
            </a:r>
            <a:r>
              <a:rPr lang="en-US" sz="4800" b="1" dirty="0"/>
              <a:t>- If you have 29.5 moles of sodium and 27.0 moles of chlorine gas, how many moles of sodium chloride can you produce? </a:t>
            </a:r>
            <a:endParaRPr lang="en-US" sz="5400" b="1" dirty="0"/>
          </a:p>
        </p:txBody>
      </p:sp>
      <p:sp>
        <p:nvSpPr>
          <p:cNvPr id="3" name="Content Placeholder 2"/>
          <p:cNvSpPr>
            <a:spLocks noGrp="1"/>
          </p:cNvSpPr>
          <p:nvPr>
            <p:ph sz="quarter" idx="13"/>
          </p:nvPr>
        </p:nvSpPr>
        <p:spPr>
          <a:xfrm>
            <a:off x="628429" y="3304009"/>
            <a:ext cx="10394707" cy="2758385"/>
          </a:xfrm>
        </p:spPr>
        <p:txBody>
          <a:bodyPr>
            <a:noAutofit/>
          </a:bodyPr>
          <a:lstStyle/>
          <a:p>
            <a:pPr marL="0" indent="0">
              <a:buNone/>
            </a:pPr>
            <a:r>
              <a:rPr lang="en-US" sz="4400" b="1" dirty="0">
                <a:solidFill>
                  <a:srgbClr val="0070C0"/>
                </a:solidFill>
              </a:rPr>
              <a:t>Beware of diatomic molecules!</a:t>
            </a:r>
          </a:p>
          <a:p>
            <a:pPr marL="0" indent="0">
              <a:buNone/>
            </a:pPr>
            <a:r>
              <a:rPr lang="en-US" sz="4400" b="1" dirty="0">
                <a:solidFill>
                  <a:srgbClr val="0070C0"/>
                </a:solidFill>
              </a:rPr>
              <a:t>2Na + Cl</a:t>
            </a:r>
            <a:r>
              <a:rPr lang="en-US" sz="4400" b="1" baseline="-25000" dirty="0">
                <a:solidFill>
                  <a:srgbClr val="0070C0"/>
                </a:solidFill>
              </a:rPr>
              <a:t>2</a:t>
            </a:r>
            <a:r>
              <a:rPr lang="en-US" sz="4400" b="1" dirty="0">
                <a:solidFill>
                  <a:srgbClr val="0070C0"/>
                </a:solidFill>
              </a:rPr>
              <a:t> </a:t>
            </a:r>
            <a:r>
              <a:rPr lang="en-US" sz="4400" b="1" dirty="0">
                <a:solidFill>
                  <a:srgbClr val="0070C0"/>
                </a:solidFill>
                <a:sym typeface="Wingdings" panose="05000000000000000000" pitchFamily="2" charset="2"/>
              </a:rPr>
              <a:t> 2NaCl</a:t>
            </a:r>
          </a:p>
          <a:p>
            <a:pPr marL="0" indent="0">
              <a:buNone/>
            </a:pPr>
            <a:r>
              <a:rPr lang="en-US" sz="4400" b="1" dirty="0">
                <a:solidFill>
                  <a:srgbClr val="0070C0"/>
                </a:solidFill>
                <a:sym typeface="Wingdings" panose="05000000000000000000" pitchFamily="2" charset="2"/>
              </a:rPr>
              <a:t>Limiting reagent problem!</a:t>
            </a:r>
          </a:p>
          <a:p>
            <a:pPr marL="0" indent="0">
              <a:buNone/>
            </a:pPr>
            <a:r>
              <a:rPr lang="en-US" sz="4400" b="1" dirty="0">
                <a:solidFill>
                  <a:srgbClr val="0070C0"/>
                </a:solidFill>
                <a:sym typeface="Wingdings" panose="05000000000000000000" pitchFamily="2" charset="2"/>
              </a:rPr>
              <a:t>Can make 29.5 moles </a:t>
            </a:r>
            <a:r>
              <a:rPr lang="en-US" sz="4400" b="1" dirty="0" err="1">
                <a:solidFill>
                  <a:srgbClr val="0070C0"/>
                </a:solidFill>
                <a:sym typeface="Wingdings" panose="05000000000000000000" pitchFamily="2" charset="2"/>
              </a:rPr>
              <a:t>NaCl</a:t>
            </a:r>
            <a:endParaRPr lang="en-US" sz="5400" b="1" dirty="0">
              <a:solidFill>
                <a:srgbClr val="0070C0"/>
              </a:solidFill>
            </a:endParaRPr>
          </a:p>
        </p:txBody>
      </p:sp>
      <p:sp>
        <p:nvSpPr>
          <p:cNvPr id="4" name="TextBox 3">
            <a:extLst>
              <a:ext uri="{FF2B5EF4-FFF2-40B4-BE49-F238E27FC236}">
                <a16:creationId xmlns:a16="http://schemas.microsoft.com/office/drawing/2014/main" id="{756B7555-1FBB-CD03-2071-5FEC0202D6FB}"/>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5</a:t>
            </a:r>
          </a:p>
        </p:txBody>
      </p:sp>
    </p:spTree>
    <p:extLst>
      <p:ext uri="{BB962C8B-B14F-4D97-AF65-F5344CB8AC3E}">
        <p14:creationId xmlns:p14="http://schemas.microsoft.com/office/powerpoint/2010/main" val="821559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8775" y="625734"/>
            <a:ext cx="10396882" cy="2340735"/>
          </a:xfrm>
        </p:spPr>
        <p:txBody>
          <a:bodyPr>
            <a:noAutofit/>
          </a:bodyPr>
          <a:lstStyle/>
          <a:p>
            <a:r>
              <a:rPr lang="en-US" sz="4800" b="1" dirty="0">
                <a:solidFill>
                  <a:srgbClr val="FF0000"/>
                </a:solidFill>
              </a:rPr>
              <a:t>#20 </a:t>
            </a:r>
            <a:r>
              <a:rPr lang="en-US" sz="4800" b="1" dirty="0"/>
              <a:t>- Classify all of the following Substances as Pure (element or compound) or a mixture (homogenous or heterogeneous).</a:t>
            </a:r>
          </a:p>
        </p:txBody>
      </p:sp>
      <p:sp>
        <p:nvSpPr>
          <p:cNvPr id="3" name="Content Placeholder 2"/>
          <p:cNvSpPr>
            <a:spLocks noGrp="1"/>
          </p:cNvSpPr>
          <p:nvPr>
            <p:ph sz="quarter" idx="13"/>
          </p:nvPr>
        </p:nvSpPr>
        <p:spPr>
          <a:xfrm>
            <a:off x="348775" y="3101951"/>
            <a:ext cx="5343687" cy="3198055"/>
          </a:xfrm>
        </p:spPr>
        <p:txBody>
          <a:bodyPr>
            <a:normAutofit fontScale="92500" lnSpcReduction="10000"/>
          </a:bodyPr>
          <a:lstStyle/>
          <a:p>
            <a:pPr marL="742950" indent="-742950">
              <a:buClr>
                <a:srgbClr val="0070C0"/>
              </a:buClr>
              <a:buSzPct val="130000"/>
              <a:buFont typeface="+mj-lt"/>
              <a:buAutoNum type="arabicPeriod"/>
            </a:pPr>
            <a:r>
              <a:rPr lang="en-US" sz="4000" dirty="0"/>
              <a:t>Calcium</a:t>
            </a:r>
          </a:p>
          <a:p>
            <a:pPr marL="742950" indent="-742950">
              <a:buClr>
                <a:srgbClr val="0070C0"/>
              </a:buClr>
              <a:buSzPct val="130000"/>
              <a:buFont typeface="+mj-lt"/>
              <a:buAutoNum type="arabicPeriod"/>
            </a:pPr>
            <a:r>
              <a:rPr lang="en-US" sz="4000" dirty="0"/>
              <a:t>Cookies and Cream Ice cream</a:t>
            </a:r>
          </a:p>
          <a:p>
            <a:pPr marL="742950" indent="-742950">
              <a:buClr>
                <a:srgbClr val="0070C0"/>
              </a:buClr>
              <a:buSzPct val="130000"/>
              <a:buFont typeface="+mj-lt"/>
              <a:buAutoNum type="arabicPeriod"/>
            </a:pPr>
            <a:r>
              <a:rPr lang="en-US" sz="4000" dirty="0"/>
              <a:t>Carbon Dioxide</a:t>
            </a:r>
          </a:p>
          <a:p>
            <a:pPr marL="742950" indent="-742950">
              <a:buClr>
                <a:srgbClr val="0070C0"/>
              </a:buClr>
              <a:buSzPct val="130000"/>
              <a:buFont typeface="+mj-lt"/>
              <a:buAutoNum type="arabicPeriod"/>
            </a:pPr>
            <a:r>
              <a:rPr lang="en-US" sz="4000" dirty="0"/>
              <a:t>Tap Water</a:t>
            </a:r>
          </a:p>
        </p:txBody>
      </p:sp>
      <p:sp>
        <p:nvSpPr>
          <p:cNvPr id="4" name="Content Placeholder 2"/>
          <p:cNvSpPr txBox="1">
            <a:spLocks/>
          </p:cNvSpPr>
          <p:nvPr/>
        </p:nvSpPr>
        <p:spPr>
          <a:xfrm>
            <a:off x="5692462" y="3034210"/>
            <a:ext cx="5343687" cy="3198055"/>
          </a:xfrm>
          <a:prstGeom prst="rect">
            <a:avLst/>
          </a:prstGeom>
        </p:spPr>
        <p:txBody>
          <a:bodyPr vert="horz" lIns="91440" tIns="45720" rIns="91440" bIns="45720" rtlCol="0" anchor="ctr">
            <a:normAutofit lnSpcReduction="10000"/>
          </a:bodyPr>
          <a:lstStyle>
            <a:lvl1pPr marL="228600" indent="-228600" algn="l" defTabSz="914400" rtl="0" eaLnBrk="1" latinLnBrk="0" hangingPunct="1">
              <a:lnSpc>
                <a:spcPct val="120000"/>
              </a:lnSpc>
              <a:spcBef>
                <a:spcPts val="1000"/>
              </a:spcBef>
              <a:buClr>
                <a:schemeClr val="accent1"/>
              </a:buClr>
              <a:buSzPct val="160000"/>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9pPr>
          </a:lstStyle>
          <a:p>
            <a:pPr marL="742950" indent="-742950">
              <a:buClr>
                <a:srgbClr val="0070C0"/>
              </a:buClr>
              <a:buSzPct val="130000"/>
              <a:buFont typeface="+mj-lt"/>
              <a:buAutoNum type="arabicPeriod" startAt="5"/>
            </a:pPr>
            <a:r>
              <a:rPr lang="en-US" sz="4000" cap="none" dirty="0"/>
              <a:t>Neon</a:t>
            </a:r>
          </a:p>
          <a:p>
            <a:pPr marL="742950" indent="-742950">
              <a:buClr>
                <a:srgbClr val="0070C0"/>
              </a:buClr>
              <a:buSzPct val="130000"/>
              <a:buFont typeface="+mj-lt"/>
              <a:buAutoNum type="arabicPeriod" startAt="5"/>
            </a:pPr>
            <a:r>
              <a:rPr lang="en-US" sz="4000" cap="none" dirty="0"/>
              <a:t>Kool aid</a:t>
            </a:r>
          </a:p>
          <a:p>
            <a:pPr marL="742950" indent="-742950">
              <a:buClr>
                <a:srgbClr val="0070C0"/>
              </a:buClr>
              <a:buSzPct val="130000"/>
              <a:buFont typeface="+mj-lt"/>
              <a:buAutoNum type="arabicPeriod" startAt="5"/>
            </a:pPr>
            <a:r>
              <a:rPr lang="en-US" sz="4000" cap="none" dirty="0"/>
              <a:t>H</a:t>
            </a:r>
            <a:r>
              <a:rPr lang="en-US" sz="4000" cap="none" baseline="-25000" dirty="0"/>
              <a:t>2</a:t>
            </a:r>
            <a:r>
              <a:rPr lang="en-US" sz="4000" cap="none" dirty="0"/>
              <a:t>o</a:t>
            </a:r>
          </a:p>
          <a:p>
            <a:pPr marL="742950" indent="-742950">
              <a:buClr>
                <a:srgbClr val="0070C0"/>
              </a:buClr>
              <a:buSzPct val="130000"/>
              <a:buFont typeface="+mj-lt"/>
              <a:buAutoNum type="arabicPeriod" startAt="5"/>
            </a:pPr>
            <a:r>
              <a:rPr lang="en-US" sz="4000" cap="none" dirty="0"/>
              <a:t>Salad dressing </a:t>
            </a:r>
          </a:p>
        </p:txBody>
      </p:sp>
      <p:sp>
        <p:nvSpPr>
          <p:cNvPr id="5" name="TextBox 4">
            <a:extLst>
              <a:ext uri="{FF2B5EF4-FFF2-40B4-BE49-F238E27FC236}">
                <a16:creationId xmlns:a16="http://schemas.microsoft.com/office/drawing/2014/main" id="{33E7C78F-75B6-476E-B002-1680CADD5C04}"/>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6</a:t>
            </a:r>
          </a:p>
        </p:txBody>
      </p:sp>
    </p:spTree>
    <p:extLst>
      <p:ext uri="{BB962C8B-B14F-4D97-AF65-F5344CB8AC3E}">
        <p14:creationId xmlns:p14="http://schemas.microsoft.com/office/powerpoint/2010/main" val="3916383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0" end="0"/>
                                            </p:txEl>
                                          </p:spTgt>
                                        </p:tgtEl>
                                        <p:attrNameLst>
                                          <p:attrName>style.visibility</p:attrName>
                                        </p:attrNameLst>
                                      </p:cBhvr>
                                      <p:to>
                                        <p:strVal val="visible"/>
                                      </p:to>
                                    </p:set>
                                    <p:anim calcmode="lin" valueType="num">
                                      <p:cBhvr additive="base">
                                        <p:cTn id="31"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1" end="1"/>
                                            </p:txEl>
                                          </p:spTgt>
                                        </p:tgtEl>
                                        <p:attrNameLst>
                                          <p:attrName>style.visibility</p:attrName>
                                        </p:attrNameLst>
                                      </p:cBhvr>
                                      <p:to>
                                        <p:strVal val="visible"/>
                                      </p:to>
                                    </p:set>
                                    <p:anim calcmode="lin" valueType="num">
                                      <p:cBhvr additive="base">
                                        <p:cTn id="37"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4">
                                            <p:txEl>
                                              <p:pRg st="2" end="2"/>
                                            </p:txEl>
                                          </p:spTgt>
                                        </p:tgtEl>
                                        <p:attrNameLst>
                                          <p:attrName>style.visibility</p:attrName>
                                        </p:attrNameLst>
                                      </p:cBhvr>
                                      <p:to>
                                        <p:strVal val="visible"/>
                                      </p:to>
                                    </p:set>
                                    <p:anim calcmode="lin" valueType="num">
                                      <p:cBhvr additive="base">
                                        <p:cTn id="4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4">
                                            <p:txEl>
                                              <p:pRg st="3" end="3"/>
                                            </p:txEl>
                                          </p:spTgt>
                                        </p:tgtEl>
                                        <p:attrNameLst>
                                          <p:attrName>style.visibility</p:attrName>
                                        </p:attrNameLst>
                                      </p:cBhvr>
                                      <p:to>
                                        <p:strVal val="visible"/>
                                      </p:to>
                                    </p:set>
                                    <p:anim calcmode="lin" valueType="num">
                                      <p:cBhvr additive="base">
                                        <p:cTn id="4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056" y="654288"/>
            <a:ext cx="11487955" cy="2340735"/>
          </a:xfrm>
        </p:spPr>
        <p:txBody>
          <a:bodyPr>
            <a:noAutofit/>
          </a:bodyPr>
          <a:lstStyle/>
          <a:p>
            <a:r>
              <a:rPr lang="en-US" sz="3200" dirty="0">
                <a:solidFill>
                  <a:srgbClr val="0070C0"/>
                </a:solidFill>
              </a:rPr>
              <a:t>	</a:t>
            </a:r>
            <a:r>
              <a:rPr lang="en-US" sz="3200" b="1" u="sng" dirty="0">
                <a:solidFill>
                  <a:srgbClr val="0070C0"/>
                </a:solidFill>
              </a:rPr>
              <a:t>Pure Substance</a:t>
            </a:r>
            <a:r>
              <a:rPr lang="en-US" sz="3200" b="1" dirty="0">
                <a:solidFill>
                  <a:srgbClr val="0070C0"/>
                </a:solidFill>
              </a:rPr>
              <a:t>		     	         </a:t>
            </a:r>
            <a:r>
              <a:rPr lang="en-US" sz="3200" b="1" u="sng" dirty="0">
                <a:solidFill>
                  <a:srgbClr val="0070C0"/>
                </a:solidFill>
              </a:rPr>
              <a:t>Mixture</a:t>
            </a:r>
            <a:br>
              <a:rPr lang="en-US" sz="3200" b="1" dirty="0">
                <a:solidFill>
                  <a:srgbClr val="0070C0"/>
                </a:solidFill>
              </a:rPr>
            </a:br>
            <a:r>
              <a:rPr lang="en-US" sz="3200" b="1" dirty="0">
                <a:solidFill>
                  <a:srgbClr val="0070C0"/>
                </a:solidFill>
              </a:rPr>
              <a:t>Element	   Pure Comp		   </a:t>
            </a:r>
            <a:r>
              <a:rPr lang="en-US" sz="3200" b="1" dirty="0" err="1">
                <a:solidFill>
                  <a:srgbClr val="0070C0"/>
                </a:solidFill>
              </a:rPr>
              <a:t>Homog</a:t>
            </a:r>
            <a:r>
              <a:rPr lang="en-US" sz="3200" b="1" dirty="0">
                <a:solidFill>
                  <a:srgbClr val="0070C0"/>
                </a:solidFill>
              </a:rPr>
              <a:t>. 	    </a:t>
            </a:r>
            <a:r>
              <a:rPr lang="en-US" sz="3200" b="1" dirty="0" err="1">
                <a:solidFill>
                  <a:srgbClr val="0070C0"/>
                </a:solidFill>
              </a:rPr>
              <a:t>Heterog</a:t>
            </a:r>
            <a:r>
              <a:rPr lang="en-US" sz="3200" b="1" dirty="0">
                <a:solidFill>
                  <a:srgbClr val="0070C0"/>
                </a:solidFill>
              </a:rPr>
              <a:t>.</a:t>
            </a:r>
            <a:br>
              <a:rPr lang="en-US" sz="4000" b="1" dirty="0">
                <a:solidFill>
                  <a:srgbClr val="0070C0"/>
                </a:solidFill>
              </a:rPr>
            </a:br>
            <a:endParaRPr lang="en-US" sz="4000" b="1" dirty="0">
              <a:solidFill>
                <a:srgbClr val="0070C0"/>
              </a:solidFill>
            </a:endParaRPr>
          </a:p>
        </p:txBody>
      </p:sp>
      <p:sp>
        <p:nvSpPr>
          <p:cNvPr id="3" name="Content Placeholder 2"/>
          <p:cNvSpPr>
            <a:spLocks noGrp="1"/>
          </p:cNvSpPr>
          <p:nvPr>
            <p:ph sz="quarter" idx="13"/>
          </p:nvPr>
        </p:nvSpPr>
        <p:spPr>
          <a:xfrm>
            <a:off x="167056" y="2582087"/>
            <a:ext cx="2355788" cy="3198055"/>
          </a:xfrm>
        </p:spPr>
        <p:txBody>
          <a:bodyPr>
            <a:normAutofit/>
          </a:bodyPr>
          <a:lstStyle/>
          <a:p>
            <a:pPr marL="0" indent="0">
              <a:buNone/>
            </a:pPr>
            <a:r>
              <a:rPr lang="en-US" sz="4000" dirty="0"/>
              <a:t>Calcium</a:t>
            </a:r>
          </a:p>
          <a:p>
            <a:pPr marL="0" indent="0">
              <a:buNone/>
            </a:pPr>
            <a:r>
              <a:rPr lang="en-US" sz="4000" dirty="0"/>
              <a:t>Neon</a:t>
            </a:r>
          </a:p>
        </p:txBody>
      </p:sp>
      <p:sp>
        <p:nvSpPr>
          <p:cNvPr id="4" name="Content Placeholder 2"/>
          <p:cNvSpPr txBox="1">
            <a:spLocks/>
          </p:cNvSpPr>
          <p:nvPr/>
        </p:nvSpPr>
        <p:spPr>
          <a:xfrm>
            <a:off x="8971195" y="2466331"/>
            <a:ext cx="2347267" cy="3842503"/>
          </a:xfrm>
          <a:prstGeom prst="rect">
            <a:avLst/>
          </a:prstGeom>
        </p:spPr>
        <p:txBody>
          <a:bodyPr vert="horz" lIns="91440" tIns="45720" rIns="91440" bIns="45720" rtlCol="0" anchor="ctr">
            <a:normAutofit fontScale="55000" lnSpcReduction="20000"/>
          </a:bodyPr>
          <a:lstStyle>
            <a:lvl1pPr marL="228600" indent="-228600" algn="l" defTabSz="914400" rtl="0" eaLnBrk="1" latinLnBrk="0" hangingPunct="1">
              <a:lnSpc>
                <a:spcPct val="120000"/>
              </a:lnSpc>
              <a:spcBef>
                <a:spcPts val="1000"/>
              </a:spcBef>
              <a:buClr>
                <a:schemeClr val="accent1"/>
              </a:buClr>
              <a:buSzPct val="160000"/>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9pPr>
          </a:lstStyle>
          <a:p>
            <a:pPr marL="0" indent="0">
              <a:buFont typeface="Arial" panose="020B0604020202020204" pitchFamily="34" charset="0"/>
              <a:buNone/>
            </a:pPr>
            <a:r>
              <a:rPr lang="en-US" sz="6400" cap="none" dirty="0"/>
              <a:t>Salad dressing</a:t>
            </a:r>
          </a:p>
          <a:p>
            <a:pPr marL="0" indent="0">
              <a:buNone/>
            </a:pPr>
            <a:r>
              <a:rPr lang="en-US" sz="6400" cap="none" dirty="0"/>
              <a:t>Cookies and cream ice cream</a:t>
            </a:r>
          </a:p>
          <a:p>
            <a:pPr marL="0" indent="0">
              <a:buFont typeface="Arial" panose="020B0604020202020204" pitchFamily="34" charset="0"/>
              <a:buNone/>
            </a:pPr>
            <a:r>
              <a:rPr lang="en-US" sz="4000" dirty="0"/>
              <a:t> </a:t>
            </a:r>
          </a:p>
        </p:txBody>
      </p:sp>
      <p:sp>
        <p:nvSpPr>
          <p:cNvPr id="5" name="Content Placeholder 2"/>
          <p:cNvSpPr txBox="1">
            <a:spLocks/>
          </p:cNvSpPr>
          <p:nvPr/>
        </p:nvSpPr>
        <p:spPr>
          <a:xfrm>
            <a:off x="5933367" y="2613374"/>
            <a:ext cx="2175484" cy="3198055"/>
          </a:xfrm>
          <a:prstGeom prst="rect">
            <a:avLst/>
          </a:prstGeom>
        </p:spPr>
        <p:txBody>
          <a:bodyPr vert="horz" lIns="91440" tIns="45720" rIns="91440" bIns="45720" rtlCol="0" anchor="ctr">
            <a:normAutofit/>
          </a:bodyPr>
          <a:lstStyle>
            <a:lvl1pPr marL="228600" indent="-228600" algn="l" defTabSz="914400" rtl="0" eaLnBrk="1" latinLnBrk="0" hangingPunct="1">
              <a:lnSpc>
                <a:spcPct val="120000"/>
              </a:lnSpc>
              <a:spcBef>
                <a:spcPts val="1000"/>
              </a:spcBef>
              <a:buClr>
                <a:schemeClr val="accent1"/>
              </a:buClr>
              <a:buSzPct val="160000"/>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9pPr>
          </a:lstStyle>
          <a:p>
            <a:pPr marL="0" indent="0">
              <a:buFont typeface="Arial" panose="020B0604020202020204" pitchFamily="34" charset="0"/>
              <a:buNone/>
            </a:pPr>
            <a:r>
              <a:rPr lang="en-US" sz="4000" cap="none" dirty="0"/>
              <a:t>Kool aid</a:t>
            </a:r>
          </a:p>
          <a:p>
            <a:pPr marL="0" indent="0">
              <a:buNone/>
            </a:pPr>
            <a:r>
              <a:rPr lang="en-US" sz="4000" cap="none" dirty="0"/>
              <a:t>Tap water</a:t>
            </a:r>
          </a:p>
          <a:p>
            <a:pPr marL="0" indent="0">
              <a:buFont typeface="Arial" panose="020B0604020202020204" pitchFamily="34" charset="0"/>
              <a:buNone/>
            </a:pPr>
            <a:endParaRPr lang="en-US" sz="4000" dirty="0"/>
          </a:p>
        </p:txBody>
      </p:sp>
      <p:sp>
        <p:nvSpPr>
          <p:cNvPr id="6" name="Content Placeholder 2"/>
          <p:cNvSpPr txBox="1">
            <a:spLocks/>
          </p:cNvSpPr>
          <p:nvPr/>
        </p:nvSpPr>
        <p:spPr>
          <a:xfrm>
            <a:off x="2715235" y="2063524"/>
            <a:ext cx="2355788" cy="3198055"/>
          </a:xfrm>
          <a:prstGeom prst="rect">
            <a:avLst/>
          </a:prstGeom>
        </p:spPr>
        <p:txBody>
          <a:bodyPr vert="horz" lIns="91440" tIns="45720" rIns="91440" bIns="45720" rtlCol="0" anchor="ctr">
            <a:normAutofit/>
          </a:bodyPr>
          <a:lstStyle>
            <a:lvl1pPr marL="228600" indent="-228600" algn="l" defTabSz="914400" rtl="0" eaLnBrk="1" latinLnBrk="0" hangingPunct="1">
              <a:lnSpc>
                <a:spcPct val="120000"/>
              </a:lnSpc>
              <a:spcBef>
                <a:spcPts val="1000"/>
              </a:spcBef>
              <a:buClr>
                <a:schemeClr val="accent1"/>
              </a:buClr>
              <a:buSzPct val="160000"/>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9pPr>
          </a:lstStyle>
          <a:p>
            <a:pPr marL="0" indent="0">
              <a:buFont typeface="Arial" panose="020B0604020202020204" pitchFamily="34" charset="0"/>
              <a:buNone/>
            </a:pPr>
            <a:r>
              <a:rPr lang="en-US" sz="4000" dirty="0"/>
              <a:t>H</a:t>
            </a:r>
            <a:r>
              <a:rPr lang="en-US" sz="4000" baseline="-25000" dirty="0"/>
              <a:t>2</a:t>
            </a:r>
            <a:r>
              <a:rPr lang="en-US" sz="4000" dirty="0"/>
              <a:t>O</a:t>
            </a:r>
          </a:p>
          <a:p>
            <a:pPr marL="0" indent="0">
              <a:buFont typeface="Arial" panose="020B0604020202020204" pitchFamily="34" charset="0"/>
              <a:buNone/>
            </a:pPr>
            <a:r>
              <a:rPr lang="en-US" sz="4000" cap="none" dirty="0"/>
              <a:t>Carbon dioxide</a:t>
            </a:r>
          </a:p>
        </p:txBody>
      </p:sp>
    </p:spTree>
    <p:extLst>
      <p:ext uri="{BB962C8B-B14F-4D97-AF65-F5344CB8AC3E}">
        <p14:creationId xmlns:p14="http://schemas.microsoft.com/office/powerpoint/2010/main" val="1174553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anim calcmode="lin" valueType="num">
                                      <p:cBhvr additive="base">
                                        <p:cTn id="19"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1" end="1"/>
                                            </p:txEl>
                                          </p:spTgt>
                                        </p:tgtEl>
                                        <p:attrNameLst>
                                          <p:attrName>style.visibility</p:attrName>
                                        </p:attrNameLst>
                                      </p:cBhvr>
                                      <p:to>
                                        <p:strVal val="visible"/>
                                      </p:to>
                                    </p:set>
                                    <p:anim calcmode="lin" valueType="num">
                                      <p:cBhvr additive="base">
                                        <p:cTn id="25"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2" end="2"/>
                                            </p:txEl>
                                          </p:spTgt>
                                        </p:tgtEl>
                                        <p:attrNameLst>
                                          <p:attrName>style.visibility</p:attrName>
                                        </p:attrNameLst>
                                      </p:cBhvr>
                                      <p:to>
                                        <p:strVal val="visible"/>
                                      </p:to>
                                    </p:set>
                                    <p:anim calcmode="lin" valueType="num">
                                      <p:cBhvr additive="base">
                                        <p:cTn id="31"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
                                            <p:txEl>
                                              <p:pRg st="0" end="0"/>
                                            </p:txEl>
                                          </p:spTgt>
                                        </p:tgtEl>
                                        <p:attrNameLst>
                                          <p:attrName>style.visibility</p:attrName>
                                        </p:attrNameLst>
                                      </p:cBhvr>
                                      <p:to>
                                        <p:strVal val="visible"/>
                                      </p:to>
                                    </p:set>
                                    <p:anim calcmode="lin" valueType="num">
                                      <p:cBhvr additive="base">
                                        <p:cTn id="3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5">
                                            <p:txEl>
                                              <p:pRg st="1" end="1"/>
                                            </p:txEl>
                                          </p:spTgt>
                                        </p:tgtEl>
                                        <p:attrNameLst>
                                          <p:attrName>style.visibility</p:attrName>
                                        </p:attrNameLst>
                                      </p:cBhvr>
                                      <p:to>
                                        <p:strVal val="visible"/>
                                      </p:to>
                                    </p:set>
                                    <p:anim calcmode="lin" valueType="num">
                                      <p:cBhvr additive="base">
                                        <p:cTn id="4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6">
                                            <p:txEl>
                                              <p:pRg st="0" end="0"/>
                                            </p:txEl>
                                          </p:spTgt>
                                        </p:tgtEl>
                                        <p:attrNameLst>
                                          <p:attrName>style.visibility</p:attrName>
                                        </p:attrNameLst>
                                      </p:cBhvr>
                                      <p:to>
                                        <p:strVal val="visible"/>
                                      </p:to>
                                    </p:set>
                                    <p:anim calcmode="lin" valueType="num">
                                      <p:cBhvr additive="base">
                                        <p:cTn id="49"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51EEB2-8A63-472B-B744-2568AF68D4C8}"/>
              </a:ext>
            </a:extLst>
          </p:cNvPr>
          <p:cNvSpPr>
            <a:spLocks noGrp="1"/>
          </p:cNvSpPr>
          <p:nvPr>
            <p:ph type="title"/>
          </p:nvPr>
        </p:nvSpPr>
        <p:spPr>
          <a:xfrm>
            <a:off x="377738" y="436098"/>
            <a:ext cx="10574316" cy="2862541"/>
          </a:xfrm>
        </p:spPr>
        <p:txBody>
          <a:bodyPr anchor="t">
            <a:normAutofit fontScale="90000"/>
          </a:bodyPr>
          <a:lstStyle/>
          <a:p>
            <a:r>
              <a:rPr lang="en-US" sz="4900" b="1" dirty="0">
                <a:solidFill>
                  <a:srgbClr val="FF0000"/>
                </a:solidFill>
              </a:rPr>
              <a:t>#21</a:t>
            </a:r>
            <a:r>
              <a:rPr lang="en-US" sz="4900" b="1" dirty="0"/>
              <a:t> - </a:t>
            </a:r>
            <a:r>
              <a:rPr lang="en-US" altLang="en-US" sz="4900" b="1" dirty="0"/>
              <a:t>What is an alpha particle? Provide the symbol, mass, charge, and an example of an element undergoing an alpha decay.</a:t>
            </a:r>
            <a:br>
              <a:rPr lang="en-US" altLang="en-US" b="1" dirty="0"/>
            </a:br>
            <a:endParaRPr lang="en-US" dirty="0"/>
          </a:p>
        </p:txBody>
      </p:sp>
      <p:sp>
        <p:nvSpPr>
          <p:cNvPr id="3" name="Content Placeholder 2">
            <a:extLst>
              <a:ext uri="{FF2B5EF4-FFF2-40B4-BE49-F238E27FC236}">
                <a16:creationId xmlns:a16="http://schemas.microsoft.com/office/drawing/2014/main" id="{F182F3AE-E6E3-4298-9D00-D242DB350473}"/>
              </a:ext>
            </a:extLst>
          </p:cNvPr>
          <p:cNvSpPr>
            <a:spLocks noGrp="1"/>
          </p:cNvSpPr>
          <p:nvPr>
            <p:ph sz="quarter" idx="13"/>
          </p:nvPr>
        </p:nvSpPr>
        <p:spPr>
          <a:xfrm>
            <a:off x="685801" y="3298639"/>
            <a:ext cx="10394707" cy="3311189"/>
          </a:xfrm>
        </p:spPr>
        <p:txBody>
          <a:bodyPr>
            <a:normAutofit/>
          </a:bodyPr>
          <a:lstStyle/>
          <a:p>
            <a:pPr marL="0" indent="0">
              <a:buNone/>
            </a:pPr>
            <a:r>
              <a:rPr lang="en-US" sz="4400" b="1" dirty="0">
                <a:solidFill>
                  <a:srgbClr val="0070C0"/>
                </a:solidFill>
              </a:rPr>
              <a:t>He</a:t>
            </a:r>
          </a:p>
          <a:p>
            <a:pPr marL="0" indent="0">
              <a:buNone/>
            </a:pPr>
            <a:r>
              <a:rPr lang="en-US" sz="4400" b="1" dirty="0">
                <a:solidFill>
                  <a:srgbClr val="0070C0"/>
                </a:solidFill>
              </a:rPr>
              <a:t>Mass: 4 </a:t>
            </a:r>
            <a:r>
              <a:rPr lang="en-US" sz="4400" b="1" dirty="0" err="1">
                <a:solidFill>
                  <a:srgbClr val="0070C0"/>
                </a:solidFill>
              </a:rPr>
              <a:t>amu</a:t>
            </a:r>
            <a:endParaRPr lang="en-US" sz="4400" b="1" dirty="0">
              <a:solidFill>
                <a:srgbClr val="0070C0"/>
              </a:solidFill>
            </a:endParaRPr>
          </a:p>
          <a:p>
            <a:pPr marL="0" indent="0">
              <a:buNone/>
            </a:pPr>
            <a:r>
              <a:rPr lang="en-US" sz="4400" b="1" dirty="0">
                <a:solidFill>
                  <a:srgbClr val="0070C0"/>
                </a:solidFill>
              </a:rPr>
              <a:t>Charge: 2+</a:t>
            </a:r>
          </a:p>
          <a:p>
            <a:pPr marL="0" indent="0">
              <a:buNone/>
            </a:pPr>
            <a:r>
              <a:rPr lang="en-US" sz="4400" b="1" dirty="0">
                <a:solidFill>
                  <a:srgbClr val="0070C0"/>
                </a:solidFill>
              </a:rPr>
              <a:t>Example:     U </a:t>
            </a:r>
            <a:r>
              <a:rPr lang="en-US" sz="4400" b="1" dirty="0">
                <a:solidFill>
                  <a:srgbClr val="0070C0"/>
                </a:solidFill>
                <a:sym typeface="Wingdings" panose="05000000000000000000" pitchFamily="2" charset="2"/>
              </a:rPr>
              <a:t>   </a:t>
            </a:r>
            <a:r>
              <a:rPr lang="en-US" sz="4400" b="1" dirty="0">
                <a:solidFill>
                  <a:srgbClr val="0070C0"/>
                </a:solidFill>
              </a:rPr>
              <a:t>He +      </a:t>
            </a:r>
            <a:r>
              <a:rPr lang="en-US" sz="4400" b="1" dirty="0" err="1">
                <a:solidFill>
                  <a:srgbClr val="0070C0"/>
                </a:solidFill>
              </a:rPr>
              <a:t>Th</a:t>
            </a:r>
            <a:endParaRPr lang="en-US" sz="4400" b="1" dirty="0">
              <a:solidFill>
                <a:srgbClr val="0070C0"/>
              </a:solidFill>
            </a:endParaRPr>
          </a:p>
          <a:p>
            <a:pPr marL="0" indent="0">
              <a:buNone/>
            </a:pPr>
            <a:endParaRPr lang="en-US" sz="4400" b="1" dirty="0">
              <a:solidFill>
                <a:srgbClr val="0070C0"/>
              </a:solidFill>
            </a:endParaRPr>
          </a:p>
        </p:txBody>
      </p:sp>
      <p:sp>
        <p:nvSpPr>
          <p:cNvPr id="4" name="TextBox 3"/>
          <p:cNvSpPr txBox="1"/>
          <p:nvPr/>
        </p:nvSpPr>
        <p:spPr>
          <a:xfrm>
            <a:off x="398418" y="3113973"/>
            <a:ext cx="287383" cy="523220"/>
          </a:xfrm>
          <a:prstGeom prst="rect">
            <a:avLst/>
          </a:prstGeom>
          <a:noFill/>
        </p:spPr>
        <p:txBody>
          <a:bodyPr wrap="square" rtlCol="0">
            <a:spAutoFit/>
          </a:bodyPr>
          <a:lstStyle/>
          <a:p>
            <a:r>
              <a:rPr lang="en-US" sz="2800" b="1" dirty="0">
                <a:solidFill>
                  <a:srgbClr val="0070C0"/>
                </a:solidFill>
              </a:rPr>
              <a:t>4</a:t>
            </a:r>
          </a:p>
        </p:txBody>
      </p:sp>
      <p:sp>
        <p:nvSpPr>
          <p:cNvPr id="5" name="TextBox 4"/>
          <p:cNvSpPr txBox="1"/>
          <p:nvPr/>
        </p:nvSpPr>
        <p:spPr>
          <a:xfrm>
            <a:off x="377738" y="3560249"/>
            <a:ext cx="287383" cy="523220"/>
          </a:xfrm>
          <a:prstGeom prst="rect">
            <a:avLst/>
          </a:prstGeom>
          <a:noFill/>
        </p:spPr>
        <p:txBody>
          <a:bodyPr wrap="square" rtlCol="0">
            <a:spAutoFit/>
          </a:bodyPr>
          <a:lstStyle/>
          <a:p>
            <a:r>
              <a:rPr lang="en-US" sz="2800" b="1" dirty="0">
                <a:solidFill>
                  <a:srgbClr val="0070C0"/>
                </a:solidFill>
              </a:rPr>
              <a:t>2</a:t>
            </a:r>
          </a:p>
        </p:txBody>
      </p:sp>
      <p:sp>
        <p:nvSpPr>
          <p:cNvPr id="6" name="TextBox 5"/>
          <p:cNvSpPr txBox="1"/>
          <p:nvPr/>
        </p:nvSpPr>
        <p:spPr>
          <a:xfrm>
            <a:off x="3540034" y="5601860"/>
            <a:ext cx="953590" cy="523220"/>
          </a:xfrm>
          <a:prstGeom prst="rect">
            <a:avLst/>
          </a:prstGeom>
          <a:noFill/>
        </p:spPr>
        <p:txBody>
          <a:bodyPr wrap="square" rtlCol="0">
            <a:spAutoFit/>
          </a:bodyPr>
          <a:lstStyle/>
          <a:p>
            <a:r>
              <a:rPr lang="en-US" sz="2800" b="1" dirty="0">
                <a:solidFill>
                  <a:srgbClr val="0070C0"/>
                </a:solidFill>
              </a:rPr>
              <a:t>238</a:t>
            </a:r>
          </a:p>
        </p:txBody>
      </p:sp>
      <p:sp>
        <p:nvSpPr>
          <p:cNvPr id="7" name="TextBox 6"/>
          <p:cNvSpPr txBox="1"/>
          <p:nvPr/>
        </p:nvSpPr>
        <p:spPr>
          <a:xfrm>
            <a:off x="3831226" y="6125080"/>
            <a:ext cx="776155" cy="523220"/>
          </a:xfrm>
          <a:prstGeom prst="rect">
            <a:avLst/>
          </a:prstGeom>
          <a:noFill/>
        </p:spPr>
        <p:txBody>
          <a:bodyPr wrap="square" rtlCol="0">
            <a:spAutoFit/>
          </a:bodyPr>
          <a:lstStyle/>
          <a:p>
            <a:r>
              <a:rPr lang="en-US" sz="2800" b="1" dirty="0">
                <a:solidFill>
                  <a:srgbClr val="0070C0"/>
                </a:solidFill>
              </a:rPr>
              <a:t>92</a:t>
            </a:r>
          </a:p>
        </p:txBody>
      </p:sp>
      <p:sp>
        <p:nvSpPr>
          <p:cNvPr id="8" name="TextBox 7"/>
          <p:cNvSpPr txBox="1"/>
          <p:nvPr/>
        </p:nvSpPr>
        <p:spPr>
          <a:xfrm>
            <a:off x="7481747" y="5601860"/>
            <a:ext cx="953590" cy="523220"/>
          </a:xfrm>
          <a:prstGeom prst="rect">
            <a:avLst/>
          </a:prstGeom>
          <a:noFill/>
        </p:spPr>
        <p:txBody>
          <a:bodyPr wrap="square" rtlCol="0">
            <a:spAutoFit/>
          </a:bodyPr>
          <a:lstStyle/>
          <a:p>
            <a:r>
              <a:rPr lang="en-US" sz="2800" b="1" dirty="0">
                <a:solidFill>
                  <a:srgbClr val="0070C0"/>
                </a:solidFill>
              </a:rPr>
              <a:t>234</a:t>
            </a:r>
          </a:p>
        </p:txBody>
      </p:sp>
      <p:sp>
        <p:nvSpPr>
          <p:cNvPr id="9" name="TextBox 8"/>
          <p:cNvSpPr txBox="1"/>
          <p:nvPr/>
        </p:nvSpPr>
        <p:spPr>
          <a:xfrm>
            <a:off x="7730735" y="6125080"/>
            <a:ext cx="776155" cy="523220"/>
          </a:xfrm>
          <a:prstGeom prst="rect">
            <a:avLst/>
          </a:prstGeom>
          <a:noFill/>
        </p:spPr>
        <p:txBody>
          <a:bodyPr wrap="square" rtlCol="0">
            <a:spAutoFit/>
          </a:bodyPr>
          <a:lstStyle/>
          <a:p>
            <a:r>
              <a:rPr lang="en-US" sz="2800" b="1" dirty="0">
                <a:solidFill>
                  <a:srgbClr val="0070C0"/>
                </a:solidFill>
              </a:rPr>
              <a:t>90</a:t>
            </a:r>
          </a:p>
        </p:txBody>
      </p:sp>
      <p:sp>
        <p:nvSpPr>
          <p:cNvPr id="10" name="TextBox 9"/>
          <p:cNvSpPr txBox="1"/>
          <p:nvPr/>
        </p:nvSpPr>
        <p:spPr>
          <a:xfrm>
            <a:off x="5615696" y="5621096"/>
            <a:ext cx="287383" cy="523220"/>
          </a:xfrm>
          <a:prstGeom prst="rect">
            <a:avLst/>
          </a:prstGeom>
          <a:noFill/>
        </p:spPr>
        <p:txBody>
          <a:bodyPr wrap="square" rtlCol="0">
            <a:spAutoFit/>
          </a:bodyPr>
          <a:lstStyle/>
          <a:p>
            <a:r>
              <a:rPr lang="en-US" sz="2800" b="1" dirty="0">
                <a:solidFill>
                  <a:srgbClr val="0070C0"/>
                </a:solidFill>
              </a:rPr>
              <a:t>4</a:t>
            </a:r>
          </a:p>
        </p:txBody>
      </p:sp>
      <p:sp>
        <p:nvSpPr>
          <p:cNvPr id="11" name="TextBox 10"/>
          <p:cNvSpPr txBox="1"/>
          <p:nvPr/>
        </p:nvSpPr>
        <p:spPr>
          <a:xfrm>
            <a:off x="5609084" y="6067372"/>
            <a:ext cx="287383" cy="523220"/>
          </a:xfrm>
          <a:prstGeom prst="rect">
            <a:avLst/>
          </a:prstGeom>
          <a:noFill/>
        </p:spPr>
        <p:txBody>
          <a:bodyPr wrap="square" rtlCol="0">
            <a:spAutoFit/>
          </a:bodyPr>
          <a:lstStyle/>
          <a:p>
            <a:r>
              <a:rPr lang="en-US" sz="2800" b="1" dirty="0">
                <a:solidFill>
                  <a:srgbClr val="0070C0"/>
                </a:solidFill>
              </a:rPr>
              <a:t>2</a:t>
            </a:r>
          </a:p>
        </p:txBody>
      </p:sp>
      <p:sp>
        <p:nvSpPr>
          <p:cNvPr id="12" name="TextBox 11">
            <a:extLst>
              <a:ext uri="{FF2B5EF4-FFF2-40B4-BE49-F238E27FC236}">
                <a16:creationId xmlns:a16="http://schemas.microsoft.com/office/drawing/2014/main" id="{5A30F2F7-2264-750E-5ED7-9D4142D943D4}"/>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7</a:t>
            </a:r>
          </a:p>
        </p:txBody>
      </p:sp>
    </p:spTree>
    <p:extLst>
      <p:ext uri="{BB962C8B-B14F-4D97-AF65-F5344CB8AC3E}">
        <p14:creationId xmlns:p14="http://schemas.microsoft.com/office/powerpoint/2010/main" val="4018214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par>
                                <p:cTn id="33" presetID="1" presetClass="entr" presetSubtype="0" fill="hold" grpId="0" nodeType="withEffect">
                                  <p:stCondLst>
                                    <p:cond delay="0"/>
                                  </p:stCondLst>
                                  <p:childTnLst>
                                    <p:set>
                                      <p:cBhvr>
                                        <p:cTn id="34" dur="1" fill="hold">
                                          <p:stCondLst>
                                            <p:cond delay="0"/>
                                          </p:stCondLst>
                                        </p:cTn>
                                        <p:tgtEl>
                                          <p:spTgt spid="6"/>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7"/>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0"/>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1"/>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8"/>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0" grpId="0"/>
      <p:bldP spid="11"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51EEB2-8A63-472B-B744-2568AF68D4C8}"/>
              </a:ext>
            </a:extLst>
          </p:cNvPr>
          <p:cNvSpPr>
            <a:spLocks noGrp="1"/>
          </p:cNvSpPr>
          <p:nvPr>
            <p:ph type="title"/>
          </p:nvPr>
        </p:nvSpPr>
        <p:spPr>
          <a:xfrm>
            <a:off x="407963" y="436098"/>
            <a:ext cx="10674720" cy="2182815"/>
          </a:xfrm>
        </p:spPr>
        <p:txBody>
          <a:bodyPr anchor="t">
            <a:normAutofit/>
          </a:bodyPr>
          <a:lstStyle/>
          <a:p>
            <a:r>
              <a:rPr lang="en-US" sz="4800" b="1" dirty="0">
                <a:solidFill>
                  <a:srgbClr val="FF0000"/>
                </a:solidFill>
              </a:rPr>
              <a:t>#22</a:t>
            </a:r>
            <a:r>
              <a:rPr lang="en-US" sz="4800" b="1" dirty="0"/>
              <a:t> - </a:t>
            </a:r>
            <a:r>
              <a:rPr lang="en-US" altLang="en-US" sz="4800" b="1" dirty="0"/>
              <a:t>How many orbitals in the </a:t>
            </a:r>
            <a:r>
              <a:rPr lang="en-US" altLang="en-US" sz="4800" b="1" dirty="0" err="1"/>
              <a:t>s,p,d,f</a:t>
            </a:r>
            <a:r>
              <a:rPr lang="en-US" altLang="en-US" sz="4800" b="1" dirty="0"/>
              <a:t> shapes?</a:t>
            </a:r>
            <a:br>
              <a:rPr lang="en-US" altLang="en-US" b="1" dirty="0"/>
            </a:br>
            <a:endParaRPr lang="en-US" dirty="0"/>
          </a:p>
        </p:txBody>
      </p:sp>
      <p:sp>
        <p:nvSpPr>
          <p:cNvPr id="3" name="Content Placeholder 2">
            <a:extLst>
              <a:ext uri="{FF2B5EF4-FFF2-40B4-BE49-F238E27FC236}">
                <a16:creationId xmlns:a16="http://schemas.microsoft.com/office/drawing/2014/main" id="{F182F3AE-E6E3-4298-9D00-D242DB350473}"/>
              </a:ext>
            </a:extLst>
          </p:cNvPr>
          <p:cNvSpPr>
            <a:spLocks noGrp="1"/>
          </p:cNvSpPr>
          <p:nvPr>
            <p:ph sz="quarter" idx="13"/>
          </p:nvPr>
        </p:nvSpPr>
        <p:spPr>
          <a:xfrm>
            <a:off x="687976" y="2823052"/>
            <a:ext cx="10394707" cy="3311189"/>
          </a:xfrm>
        </p:spPr>
        <p:txBody>
          <a:bodyPr>
            <a:normAutofit/>
          </a:bodyPr>
          <a:lstStyle/>
          <a:p>
            <a:pPr marL="0" indent="0" algn="ctr">
              <a:buNone/>
            </a:pPr>
            <a:r>
              <a:rPr lang="en-US" altLang="en-US" sz="4800" b="1" dirty="0">
                <a:solidFill>
                  <a:srgbClr val="0070C0"/>
                </a:solidFill>
              </a:rPr>
              <a:t>1,	3,	5,	7</a:t>
            </a:r>
          </a:p>
          <a:p>
            <a:pPr algn="ctr"/>
            <a:endParaRPr lang="en-US" sz="2400" dirty="0">
              <a:solidFill>
                <a:srgbClr val="0070C0"/>
              </a:solidFill>
            </a:endParaRPr>
          </a:p>
        </p:txBody>
      </p:sp>
      <p:sp>
        <p:nvSpPr>
          <p:cNvPr id="4" name="TextBox 3">
            <a:extLst>
              <a:ext uri="{FF2B5EF4-FFF2-40B4-BE49-F238E27FC236}">
                <a16:creationId xmlns:a16="http://schemas.microsoft.com/office/drawing/2014/main" id="{C3AA0845-3400-C875-346F-2F948F369F79}"/>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1</a:t>
            </a:r>
          </a:p>
        </p:txBody>
      </p:sp>
    </p:spTree>
    <p:extLst>
      <p:ext uri="{BB962C8B-B14F-4D97-AF65-F5344CB8AC3E}">
        <p14:creationId xmlns:p14="http://schemas.microsoft.com/office/powerpoint/2010/main" val="77828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91E36B-2F61-4612-96FD-C17DBC7C2DA6}"/>
              </a:ext>
            </a:extLst>
          </p:cNvPr>
          <p:cNvSpPr>
            <a:spLocks noGrp="1"/>
          </p:cNvSpPr>
          <p:nvPr>
            <p:ph type="title"/>
          </p:nvPr>
        </p:nvSpPr>
        <p:spPr>
          <a:xfrm>
            <a:off x="393895" y="431411"/>
            <a:ext cx="10688788" cy="2471587"/>
          </a:xfrm>
        </p:spPr>
        <p:txBody>
          <a:bodyPr anchor="t">
            <a:normAutofit fontScale="90000"/>
          </a:bodyPr>
          <a:lstStyle/>
          <a:p>
            <a:r>
              <a:rPr lang="en-US" sz="5300" b="1" dirty="0">
                <a:solidFill>
                  <a:srgbClr val="FF0000"/>
                </a:solidFill>
              </a:rPr>
              <a:t>#23</a:t>
            </a:r>
            <a:r>
              <a:rPr lang="en-US" sz="5300" b="1" dirty="0"/>
              <a:t> - </a:t>
            </a:r>
            <a:r>
              <a:rPr lang="en-US" altLang="en-US" sz="5300" b="1" dirty="0"/>
              <a:t>How many valence electrons do the halogens have and what is the charge of their ions?</a:t>
            </a:r>
            <a:br>
              <a:rPr lang="en-US" altLang="en-US" b="1" dirty="0"/>
            </a:br>
            <a:endParaRPr lang="en-US" dirty="0"/>
          </a:p>
        </p:txBody>
      </p:sp>
      <p:sp>
        <p:nvSpPr>
          <p:cNvPr id="3" name="Content Placeholder 2">
            <a:extLst>
              <a:ext uri="{FF2B5EF4-FFF2-40B4-BE49-F238E27FC236}">
                <a16:creationId xmlns:a16="http://schemas.microsoft.com/office/drawing/2014/main" id="{7AC8D4AC-B595-4CDD-A6D2-BCA9825EB666}"/>
              </a:ext>
            </a:extLst>
          </p:cNvPr>
          <p:cNvSpPr>
            <a:spLocks noGrp="1"/>
          </p:cNvSpPr>
          <p:nvPr>
            <p:ph sz="quarter" idx="13"/>
          </p:nvPr>
        </p:nvSpPr>
        <p:spPr>
          <a:xfrm>
            <a:off x="685800" y="2902998"/>
            <a:ext cx="10394707" cy="2471587"/>
          </a:xfrm>
        </p:spPr>
        <p:txBody>
          <a:bodyPr/>
          <a:lstStyle/>
          <a:p>
            <a:pPr marL="0" indent="0" algn="ctr">
              <a:buNone/>
            </a:pPr>
            <a:r>
              <a:rPr lang="en-US" altLang="en-US" sz="4800" b="1" dirty="0">
                <a:solidFill>
                  <a:srgbClr val="0070C0"/>
                </a:solidFill>
              </a:rPr>
              <a:t>7, 1-</a:t>
            </a:r>
          </a:p>
          <a:p>
            <a:endParaRPr lang="en-US" dirty="0"/>
          </a:p>
        </p:txBody>
      </p:sp>
      <p:sp>
        <p:nvSpPr>
          <p:cNvPr id="4" name="TextBox 3">
            <a:extLst>
              <a:ext uri="{FF2B5EF4-FFF2-40B4-BE49-F238E27FC236}">
                <a16:creationId xmlns:a16="http://schemas.microsoft.com/office/drawing/2014/main" id="{D3A71171-1581-AB3D-D4CE-AAE5EB21AA03}"/>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2</a:t>
            </a:r>
          </a:p>
        </p:txBody>
      </p:sp>
    </p:spTree>
    <p:extLst>
      <p:ext uri="{BB962C8B-B14F-4D97-AF65-F5344CB8AC3E}">
        <p14:creationId xmlns:p14="http://schemas.microsoft.com/office/powerpoint/2010/main" val="3856462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354" y="393895"/>
            <a:ext cx="10799153" cy="2222305"/>
          </a:xfrm>
        </p:spPr>
        <p:txBody>
          <a:bodyPr anchor="t">
            <a:noAutofit/>
          </a:bodyPr>
          <a:lstStyle/>
          <a:p>
            <a:r>
              <a:rPr lang="en-US" sz="4800" b="1" dirty="0">
                <a:solidFill>
                  <a:srgbClr val="FF0000"/>
                </a:solidFill>
              </a:rPr>
              <a:t>#24 </a:t>
            </a:r>
            <a:r>
              <a:rPr lang="en-US" sz="4800" b="1" dirty="0"/>
              <a:t>- What radioactive emission changes a proton into a neutron?</a:t>
            </a:r>
            <a:endParaRPr lang="en-US" sz="5400" b="1" dirty="0"/>
          </a:p>
        </p:txBody>
      </p:sp>
      <p:sp>
        <p:nvSpPr>
          <p:cNvPr id="3" name="Content Placeholder 2"/>
          <p:cNvSpPr>
            <a:spLocks noGrp="1"/>
          </p:cNvSpPr>
          <p:nvPr>
            <p:ph sz="quarter" idx="13"/>
          </p:nvPr>
        </p:nvSpPr>
        <p:spPr>
          <a:xfrm>
            <a:off x="685800" y="2616200"/>
            <a:ext cx="10394707" cy="2758385"/>
          </a:xfrm>
        </p:spPr>
        <p:txBody>
          <a:bodyPr>
            <a:normAutofit/>
          </a:bodyPr>
          <a:lstStyle/>
          <a:p>
            <a:pPr marL="0" indent="0" algn="ctr">
              <a:buNone/>
            </a:pPr>
            <a:r>
              <a:rPr lang="en-US" sz="4000" b="1" dirty="0">
                <a:solidFill>
                  <a:srgbClr val="0070C0"/>
                </a:solidFill>
              </a:rPr>
              <a:t>Positron</a:t>
            </a:r>
            <a:endParaRPr lang="en-US" sz="4800" b="1" dirty="0">
              <a:solidFill>
                <a:srgbClr val="0070C0"/>
              </a:solidFill>
            </a:endParaRPr>
          </a:p>
        </p:txBody>
      </p:sp>
      <p:sp>
        <p:nvSpPr>
          <p:cNvPr id="4" name="TextBox 3">
            <a:extLst>
              <a:ext uri="{FF2B5EF4-FFF2-40B4-BE49-F238E27FC236}">
                <a16:creationId xmlns:a16="http://schemas.microsoft.com/office/drawing/2014/main" id="{05A4ED45-B3B8-77A5-E058-E321BE8630DC}"/>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3</a:t>
            </a:r>
          </a:p>
        </p:txBody>
      </p:sp>
    </p:spTree>
    <p:extLst>
      <p:ext uri="{BB962C8B-B14F-4D97-AF65-F5344CB8AC3E}">
        <p14:creationId xmlns:p14="http://schemas.microsoft.com/office/powerpoint/2010/main" val="4055423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186189"/>
            <a:ext cx="10396882" cy="3661463"/>
          </a:xfrm>
        </p:spPr>
        <p:txBody>
          <a:bodyPr>
            <a:noAutofit/>
          </a:bodyPr>
          <a:lstStyle/>
          <a:p>
            <a:pPr marL="685800" indent="-685800">
              <a:spcBef>
                <a:spcPts val="930"/>
              </a:spcBef>
              <a:defRPr/>
            </a:pPr>
            <a:br>
              <a:rPr lang="en-US" altLang="en-US" sz="3200" b="1" dirty="0">
                <a:solidFill>
                  <a:schemeClr val="tx1"/>
                </a:solidFill>
                <a:latin typeface="AngsanaUPC" panose="02020603050405020304" pitchFamily="18" charset="-34"/>
                <a:cs typeface="AngsanaUPC" panose="02020603050405020304" pitchFamily="18" charset="-34"/>
              </a:rPr>
            </a:br>
            <a:r>
              <a:rPr lang="en-US" altLang="en-US" sz="3600" b="1" dirty="0">
                <a:solidFill>
                  <a:schemeClr val="tx1"/>
                </a:solidFill>
                <a:latin typeface="AngsanaUPC" panose="02020603050405020304" pitchFamily="18" charset="-34"/>
                <a:cs typeface="AngsanaUPC" panose="02020603050405020304" pitchFamily="18" charset="-34"/>
              </a:rPr>
              <a:t>Most </a:t>
            </a:r>
            <a:r>
              <a:rPr lang="en-US" altLang="en-US" sz="3600" b="1" dirty="0" err="1">
                <a:solidFill>
                  <a:schemeClr val="tx1"/>
                </a:solidFill>
                <a:latin typeface="AngsanaUPC" panose="02020603050405020304" pitchFamily="18" charset="-34"/>
                <a:cs typeface="AngsanaUPC" panose="02020603050405020304" pitchFamily="18" charset="-34"/>
              </a:rPr>
              <a:t>Xs</a:t>
            </a:r>
            <a:r>
              <a:rPr lang="en-US" altLang="en-US" sz="3600" b="1" dirty="0">
                <a:solidFill>
                  <a:schemeClr val="tx1"/>
                </a:solidFill>
                <a:latin typeface="AngsanaUPC" panose="02020603050405020304" pitchFamily="18" charset="-34"/>
                <a:cs typeface="AngsanaUPC" panose="02020603050405020304" pitchFamily="18" charset="-34"/>
              </a:rPr>
              <a:t> at the end of game wins. </a:t>
            </a:r>
            <a:br>
              <a:rPr lang="en-US" altLang="en-US" sz="3600" b="1" dirty="0">
                <a:solidFill>
                  <a:schemeClr val="tx1"/>
                </a:solidFill>
                <a:latin typeface="AngsanaUPC" panose="02020603050405020304" pitchFamily="18" charset="-34"/>
                <a:cs typeface="AngsanaUPC" panose="02020603050405020304" pitchFamily="18" charset="-34"/>
              </a:rPr>
            </a:br>
            <a:br>
              <a:rPr lang="en-US" altLang="en-US" sz="3600" b="1" dirty="0">
                <a:solidFill>
                  <a:schemeClr val="tx1"/>
                </a:solidFill>
                <a:latin typeface="AngsanaUPC" panose="02020603050405020304" pitchFamily="18" charset="-34"/>
                <a:cs typeface="AngsanaUPC" panose="02020603050405020304" pitchFamily="18" charset="-34"/>
              </a:rPr>
            </a:br>
            <a:r>
              <a:rPr lang="en-US" altLang="en-US" sz="3600" b="1" dirty="0">
                <a:solidFill>
                  <a:schemeClr val="tx1"/>
                </a:solidFill>
                <a:latin typeface="AngsanaUPC" panose="02020603050405020304" pitchFamily="18" charset="-34"/>
                <a:cs typeface="AngsanaUPC" panose="02020603050405020304" pitchFamily="18" charset="-34"/>
              </a:rPr>
              <a:t>If your team has no </a:t>
            </a:r>
            <a:r>
              <a:rPr lang="en-US" altLang="en-US" sz="3600" b="1" dirty="0" err="1">
                <a:solidFill>
                  <a:schemeClr val="tx1"/>
                </a:solidFill>
                <a:latin typeface="AngsanaUPC" panose="02020603050405020304" pitchFamily="18" charset="-34"/>
                <a:cs typeface="AngsanaUPC" panose="02020603050405020304" pitchFamily="18" charset="-34"/>
              </a:rPr>
              <a:t>Xs</a:t>
            </a:r>
            <a:r>
              <a:rPr lang="en-US" altLang="en-US" sz="3600" b="1" dirty="0">
                <a:solidFill>
                  <a:schemeClr val="tx1"/>
                </a:solidFill>
                <a:latin typeface="AngsanaUPC" panose="02020603050405020304" pitchFamily="18" charset="-34"/>
                <a:cs typeface="AngsanaUPC" panose="02020603050405020304" pitchFamily="18" charset="-34"/>
              </a:rPr>
              <a:t> left, can gain back </a:t>
            </a:r>
            <a:r>
              <a:rPr lang="en-US" altLang="en-US" sz="3600" b="1" dirty="0" err="1">
                <a:solidFill>
                  <a:schemeClr val="tx1"/>
                </a:solidFill>
                <a:latin typeface="AngsanaUPC" panose="02020603050405020304" pitchFamily="18" charset="-34"/>
                <a:cs typeface="AngsanaUPC" panose="02020603050405020304" pitchFamily="18" charset="-34"/>
              </a:rPr>
              <a:t>Xs</a:t>
            </a:r>
            <a:r>
              <a:rPr lang="en-US" altLang="en-US" sz="3600" b="1" dirty="0">
                <a:solidFill>
                  <a:schemeClr val="tx1"/>
                </a:solidFill>
                <a:latin typeface="AngsanaUPC" panose="02020603050405020304" pitchFamily="18" charset="-34"/>
                <a:cs typeface="AngsanaUPC" panose="02020603050405020304" pitchFamily="18" charset="-34"/>
              </a:rPr>
              <a:t> by answering the question correctly.</a:t>
            </a:r>
            <a:br>
              <a:rPr lang="en-US" altLang="en-US" sz="3600" b="1" dirty="0">
                <a:solidFill>
                  <a:schemeClr val="tx1"/>
                </a:solidFill>
                <a:latin typeface="AngsanaUPC" panose="02020603050405020304" pitchFamily="18" charset="-34"/>
                <a:cs typeface="AngsanaUPC" panose="02020603050405020304" pitchFamily="18" charset="-34"/>
              </a:rPr>
            </a:br>
            <a:br>
              <a:rPr lang="en-US" altLang="en-US" sz="3600" b="1" dirty="0">
                <a:solidFill>
                  <a:schemeClr val="tx1"/>
                </a:solidFill>
                <a:latin typeface="AngsanaUPC" panose="02020603050405020304" pitchFamily="18" charset="-34"/>
                <a:cs typeface="AngsanaUPC" panose="02020603050405020304" pitchFamily="18" charset="-34"/>
              </a:rPr>
            </a:br>
            <a:r>
              <a:rPr lang="en-US" altLang="en-US" sz="3600" b="1" dirty="0">
                <a:solidFill>
                  <a:schemeClr val="tx1"/>
                </a:solidFill>
                <a:latin typeface="AngsanaUPC" panose="02020603050405020304" pitchFamily="18" charset="-34"/>
                <a:cs typeface="AngsanaUPC" panose="02020603050405020304" pitchFamily="18" charset="-34"/>
              </a:rPr>
              <a:t>If team gets incorrect answer, random choice gets to steal the Q, so BE READY!</a:t>
            </a:r>
            <a:endParaRPr lang="en-US" sz="8000" dirty="0"/>
          </a:p>
        </p:txBody>
      </p:sp>
      <p:sp>
        <p:nvSpPr>
          <p:cNvPr id="3" name="Title 1"/>
          <p:cNvSpPr txBox="1">
            <a:spLocks/>
          </p:cNvSpPr>
          <p:nvPr/>
        </p:nvSpPr>
        <p:spPr>
          <a:xfrm>
            <a:off x="595649" y="-154546"/>
            <a:ext cx="10396882" cy="234073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5400" kern="1200" cap="all" baseline="0">
                <a:solidFill>
                  <a:schemeClr val="accent1"/>
                </a:solidFill>
                <a:effectLst/>
                <a:latin typeface="+mj-lt"/>
                <a:ea typeface="+mj-ea"/>
                <a:cs typeface="+mj-cs"/>
              </a:defRPr>
            </a:lvl1pPr>
          </a:lstStyle>
          <a:p>
            <a:pPr algn="ctr"/>
            <a:r>
              <a:rPr lang="en-US" sz="6000" b="1" dirty="0">
                <a:solidFill>
                  <a:srgbClr val="0070C0"/>
                </a:solidFill>
              </a:rPr>
              <a:t>Grudge Ball Rules</a:t>
            </a:r>
            <a:endParaRPr lang="en-US" sz="6600" b="1" dirty="0">
              <a:solidFill>
                <a:srgbClr val="0070C0"/>
              </a:solidFill>
            </a:endParaRPr>
          </a:p>
        </p:txBody>
      </p:sp>
    </p:spTree>
    <p:extLst>
      <p:ext uri="{BB962C8B-B14F-4D97-AF65-F5344CB8AC3E}">
        <p14:creationId xmlns:p14="http://schemas.microsoft.com/office/powerpoint/2010/main" val="336192229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lumMod val="5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0745" y="641225"/>
            <a:ext cx="10396882" cy="2340735"/>
          </a:xfrm>
        </p:spPr>
        <p:txBody>
          <a:bodyPr>
            <a:noAutofit/>
          </a:bodyPr>
          <a:lstStyle/>
          <a:p>
            <a:r>
              <a:rPr lang="en-US" sz="4800" b="1" dirty="0">
                <a:solidFill>
                  <a:srgbClr val="FF0000"/>
                </a:solidFill>
              </a:rPr>
              <a:t>#25</a:t>
            </a:r>
            <a:r>
              <a:rPr lang="en-US" sz="4800" b="1" dirty="0"/>
              <a:t> - The half-life of thorium-227 is 18.72 days How many days are required for three-fourths of a given amount to decay?</a:t>
            </a:r>
            <a:endParaRPr lang="en-US" b="1" dirty="0"/>
          </a:p>
        </p:txBody>
      </p:sp>
      <p:sp>
        <p:nvSpPr>
          <p:cNvPr id="3" name="Content Placeholder 2"/>
          <p:cNvSpPr>
            <a:spLocks noGrp="1"/>
          </p:cNvSpPr>
          <p:nvPr>
            <p:ph sz="quarter" idx="13"/>
          </p:nvPr>
        </p:nvSpPr>
        <p:spPr>
          <a:xfrm>
            <a:off x="502920" y="3204029"/>
            <a:ext cx="10394707" cy="2758385"/>
          </a:xfrm>
        </p:spPr>
        <p:txBody>
          <a:bodyPr>
            <a:normAutofit/>
          </a:bodyPr>
          <a:lstStyle/>
          <a:p>
            <a:pPr marL="0" indent="0" algn="ctr">
              <a:buNone/>
            </a:pPr>
            <a:r>
              <a:rPr lang="en-US" sz="4000" b="1" dirty="0">
                <a:solidFill>
                  <a:srgbClr val="0070C0"/>
                </a:solidFill>
              </a:rPr>
              <a:t>37.44 days</a:t>
            </a:r>
            <a:endParaRPr lang="en-US" sz="4800" b="1" dirty="0">
              <a:solidFill>
                <a:srgbClr val="0070C0"/>
              </a:solidFill>
            </a:endParaRPr>
          </a:p>
        </p:txBody>
      </p:sp>
      <p:sp>
        <p:nvSpPr>
          <p:cNvPr id="4" name="TextBox 3">
            <a:extLst>
              <a:ext uri="{FF2B5EF4-FFF2-40B4-BE49-F238E27FC236}">
                <a16:creationId xmlns:a16="http://schemas.microsoft.com/office/drawing/2014/main" id="{81759587-2409-FA6A-6822-948043DC4F62}"/>
              </a:ext>
            </a:extLst>
          </p:cNvPr>
          <p:cNvSpPr txBox="1"/>
          <p:nvPr/>
        </p:nvSpPr>
        <p:spPr>
          <a:xfrm>
            <a:off x="0" y="1477108"/>
            <a:ext cx="11324492" cy="4508927"/>
          </a:xfrm>
          <a:prstGeom prst="rect">
            <a:avLst/>
          </a:prstGeom>
          <a:noFill/>
        </p:spPr>
        <p:txBody>
          <a:bodyPr wrap="square" rtlCol="0">
            <a:spAutoFit/>
          </a:bodyPr>
          <a:lstStyle/>
          <a:p>
            <a:pPr algn="ctr"/>
            <a:r>
              <a:rPr lang="en-US" sz="28700" b="1" dirty="0">
                <a:solidFill>
                  <a:srgbClr val="92D050"/>
                </a:solidFill>
              </a:rPr>
              <a:t>SKIP</a:t>
            </a:r>
          </a:p>
        </p:txBody>
      </p:sp>
    </p:spTree>
    <p:extLst>
      <p:ext uri="{BB962C8B-B14F-4D97-AF65-F5344CB8AC3E}">
        <p14:creationId xmlns:p14="http://schemas.microsoft.com/office/powerpoint/2010/main" val="4163091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2031" y="478303"/>
            <a:ext cx="10658476" cy="2137898"/>
          </a:xfrm>
        </p:spPr>
        <p:txBody>
          <a:bodyPr anchor="t">
            <a:noAutofit/>
          </a:bodyPr>
          <a:lstStyle/>
          <a:p>
            <a:r>
              <a:rPr lang="en-US" sz="4800" b="1" dirty="0">
                <a:solidFill>
                  <a:srgbClr val="FF0000"/>
                </a:solidFill>
              </a:rPr>
              <a:t>#26</a:t>
            </a:r>
            <a:r>
              <a:rPr lang="en-US" sz="4800" b="1" dirty="0"/>
              <a:t> - What radioactive emission changes a neutron into a proton?</a:t>
            </a:r>
            <a:endParaRPr lang="en-US" sz="5400" b="1" dirty="0"/>
          </a:p>
        </p:txBody>
      </p:sp>
      <p:sp>
        <p:nvSpPr>
          <p:cNvPr id="3" name="Content Placeholder 2"/>
          <p:cNvSpPr>
            <a:spLocks noGrp="1"/>
          </p:cNvSpPr>
          <p:nvPr>
            <p:ph sz="quarter" idx="13"/>
          </p:nvPr>
        </p:nvSpPr>
        <p:spPr>
          <a:xfrm>
            <a:off x="685800" y="2616200"/>
            <a:ext cx="10394707" cy="2758385"/>
          </a:xfrm>
        </p:spPr>
        <p:txBody>
          <a:bodyPr>
            <a:normAutofit/>
          </a:bodyPr>
          <a:lstStyle/>
          <a:p>
            <a:pPr marL="0" indent="0" algn="ctr">
              <a:buNone/>
            </a:pPr>
            <a:r>
              <a:rPr lang="en-US" sz="4800" b="1" dirty="0">
                <a:solidFill>
                  <a:srgbClr val="0070C0"/>
                </a:solidFill>
              </a:rPr>
              <a:t>Beta Emission</a:t>
            </a:r>
            <a:endParaRPr lang="en-US" sz="6000" b="1" dirty="0">
              <a:solidFill>
                <a:srgbClr val="0070C0"/>
              </a:solidFill>
            </a:endParaRPr>
          </a:p>
        </p:txBody>
      </p:sp>
      <p:sp>
        <p:nvSpPr>
          <p:cNvPr id="4" name="TextBox 3">
            <a:extLst>
              <a:ext uri="{FF2B5EF4-FFF2-40B4-BE49-F238E27FC236}">
                <a16:creationId xmlns:a16="http://schemas.microsoft.com/office/drawing/2014/main" id="{E5EE0FE1-1FAA-0631-A98E-B9F1989E3EA4}"/>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4</a:t>
            </a:r>
          </a:p>
        </p:txBody>
      </p:sp>
    </p:spTree>
    <p:extLst>
      <p:ext uri="{BB962C8B-B14F-4D97-AF65-F5344CB8AC3E}">
        <p14:creationId xmlns:p14="http://schemas.microsoft.com/office/powerpoint/2010/main" val="2049532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0166" y="275465"/>
            <a:ext cx="10630341" cy="2340735"/>
          </a:xfrm>
        </p:spPr>
        <p:txBody>
          <a:bodyPr>
            <a:noAutofit/>
          </a:bodyPr>
          <a:lstStyle/>
          <a:p>
            <a:r>
              <a:rPr lang="en-US" sz="4800" b="1" dirty="0">
                <a:solidFill>
                  <a:srgbClr val="FF0000"/>
                </a:solidFill>
              </a:rPr>
              <a:t>#27</a:t>
            </a:r>
            <a:r>
              <a:rPr lang="en-US" sz="4800" b="1" dirty="0"/>
              <a:t> - How many protons and neutrons are in the nuclei of </a:t>
            </a:r>
            <a:br>
              <a:rPr lang="en-US" sz="4800" b="1" dirty="0"/>
            </a:br>
            <a:r>
              <a:rPr lang="en-US" sz="4800" b="1" dirty="0"/>
              <a:t>Tl-204 atoms?</a:t>
            </a:r>
            <a:endParaRPr lang="en-US" sz="5400" b="1" dirty="0"/>
          </a:p>
        </p:txBody>
      </p:sp>
      <p:sp>
        <p:nvSpPr>
          <p:cNvPr id="3" name="Content Placeholder 2"/>
          <p:cNvSpPr>
            <a:spLocks noGrp="1"/>
          </p:cNvSpPr>
          <p:nvPr>
            <p:ph sz="quarter" idx="13"/>
          </p:nvPr>
        </p:nvSpPr>
        <p:spPr>
          <a:xfrm>
            <a:off x="685800" y="3207434"/>
            <a:ext cx="10394707" cy="2167151"/>
          </a:xfrm>
        </p:spPr>
        <p:txBody>
          <a:bodyPr>
            <a:normAutofit/>
          </a:bodyPr>
          <a:lstStyle/>
          <a:p>
            <a:pPr marL="0" indent="0" algn="ctr">
              <a:buNone/>
            </a:pPr>
            <a:r>
              <a:rPr lang="en-US" sz="4800" b="1" dirty="0">
                <a:solidFill>
                  <a:srgbClr val="0070C0"/>
                </a:solidFill>
              </a:rPr>
              <a:t>81 protons and 123 neutrons</a:t>
            </a:r>
            <a:endParaRPr lang="en-US" sz="6000" b="1" dirty="0">
              <a:solidFill>
                <a:srgbClr val="0070C0"/>
              </a:solidFill>
            </a:endParaRPr>
          </a:p>
        </p:txBody>
      </p:sp>
      <p:sp>
        <p:nvSpPr>
          <p:cNvPr id="4" name="TextBox 3">
            <a:extLst>
              <a:ext uri="{FF2B5EF4-FFF2-40B4-BE49-F238E27FC236}">
                <a16:creationId xmlns:a16="http://schemas.microsoft.com/office/drawing/2014/main" id="{E420529A-A125-954E-36E6-677D916E9561}"/>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2</a:t>
            </a:r>
          </a:p>
        </p:txBody>
      </p:sp>
    </p:spTree>
    <p:extLst>
      <p:ext uri="{BB962C8B-B14F-4D97-AF65-F5344CB8AC3E}">
        <p14:creationId xmlns:p14="http://schemas.microsoft.com/office/powerpoint/2010/main" val="2916512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6098" y="337625"/>
            <a:ext cx="10644409" cy="2278575"/>
          </a:xfrm>
        </p:spPr>
        <p:txBody>
          <a:bodyPr anchor="t">
            <a:noAutofit/>
          </a:bodyPr>
          <a:lstStyle/>
          <a:p>
            <a:r>
              <a:rPr lang="en-US" sz="4800" b="1" dirty="0">
                <a:solidFill>
                  <a:srgbClr val="FF0000"/>
                </a:solidFill>
              </a:rPr>
              <a:t>#28</a:t>
            </a:r>
            <a:r>
              <a:rPr lang="en-US" sz="4800" b="1" dirty="0"/>
              <a:t> - What does the Pauli Exclusion Principle say? </a:t>
            </a:r>
            <a:endParaRPr lang="en-US" sz="5400" b="1" dirty="0"/>
          </a:p>
        </p:txBody>
      </p:sp>
      <p:sp>
        <p:nvSpPr>
          <p:cNvPr id="3" name="Content Placeholder 2"/>
          <p:cNvSpPr>
            <a:spLocks noGrp="1"/>
          </p:cNvSpPr>
          <p:nvPr>
            <p:ph sz="quarter" idx="13"/>
          </p:nvPr>
        </p:nvSpPr>
        <p:spPr>
          <a:xfrm>
            <a:off x="436098" y="2616200"/>
            <a:ext cx="10644409" cy="2758385"/>
          </a:xfrm>
        </p:spPr>
        <p:txBody>
          <a:bodyPr>
            <a:noAutofit/>
          </a:bodyPr>
          <a:lstStyle/>
          <a:p>
            <a:pPr marL="0" indent="0">
              <a:buNone/>
            </a:pPr>
            <a:r>
              <a:rPr lang="en-US" sz="4800" b="1" dirty="0">
                <a:solidFill>
                  <a:srgbClr val="0070C0"/>
                </a:solidFill>
              </a:rPr>
              <a:t>No two electrons can have the same set of quantum numbers – they can’t occupy the “same address” </a:t>
            </a:r>
            <a:endParaRPr lang="en-US" sz="6000" b="1" dirty="0">
              <a:solidFill>
                <a:srgbClr val="0070C0"/>
              </a:solidFill>
            </a:endParaRPr>
          </a:p>
        </p:txBody>
      </p:sp>
      <p:sp>
        <p:nvSpPr>
          <p:cNvPr id="4" name="TextBox 3">
            <a:extLst>
              <a:ext uri="{FF2B5EF4-FFF2-40B4-BE49-F238E27FC236}">
                <a16:creationId xmlns:a16="http://schemas.microsoft.com/office/drawing/2014/main" id="{FCEE89EE-41EF-D635-EA7A-58F7AE60A131}"/>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3</a:t>
            </a:r>
          </a:p>
        </p:txBody>
      </p:sp>
    </p:spTree>
    <p:extLst>
      <p:ext uri="{BB962C8B-B14F-4D97-AF65-F5344CB8AC3E}">
        <p14:creationId xmlns:p14="http://schemas.microsoft.com/office/powerpoint/2010/main" val="4275527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745B7-F55A-4C2C-B925-18E08967A466}"/>
              </a:ext>
            </a:extLst>
          </p:cNvPr>
          <p:cNvSpPr>
            <a:spLocks noGrp="1"/>
          </p:cNvSpPr>
          <p:nvPr>
            <p:ph type="title"/>
          </p:nvPr>
        </p:nvSpPr>
        <p:spPr>
          <a:xfrm>
            <a:off x="478302" y="685800"/>
            <a:ext cx="10604381" cy="1542495"/>
          </a:xfrm>
        </p:spPr>
        <p:txBody>
          <a:bodyPr anchor="t">
            <a:noAutofit/>
          </a:bodyPr>
          <a:lstStyle/>
          <a:p>
            <a:r>
              <a:rPr lang="en-US" sz="4800" b="1" dirty="0">
                <a:solidFill>
                  <a:srgbClr val="FF0000"/>
                </a:solidFill>
              </a:rPr>
              <a:t>#29</a:t>
            </a:r>
            <a:r>
              <a:rPr lang="en-US" sz="4800" b="1" dirty="0"/>
              <a:t> - </a:t>
            </a:r>
            <a:r>
              <a:rPr lang="en-US" altLang="en-US" sz="4800" b="1" dirty="0"/>
              <a:t>How many unpaired electrons are in gold?</a:t>
            </a:r>
            <a:br>
              <a:rPr lang="en-US" altLang="en-US" sz="4800" b="1" dirty="0"/>
            </a:br>
            <a:endParaRPr lang="en-US" sz="4800" dirty="0"/>
          </a:p>
        </p:txBody>
      </p:sp>
      <p:sp>
        <p:nvSpPr>
          <p:cNvPr id="3" name="Content Placeholder 2">
            <a:extLst>
              <a:ext uri="{FF2B5EF4-FFF2-40B4-BE49-F238E27FC236}">
                <a16:creationId xmlns:a16="http://schemas.microsoft.com/office/drawing/2014/main" id="{8AFF8944-07E4-4B96-A9A2-041A4090DA3B}"/>
              </a:ext>
            </a:extLst>
          </p:cNvPr>
          <p:cNvSpPr>
            <a:spLocks noGrp="1"/>
          </p:cNvSpPr>
          <p:nvPr>
            <p:ph sz="quarter" idx="13"/>
          </p:nvPr>
        </p:nvSpPr>
        <p:spPr>
          <a:xfrm>
            <a:off x="685800" y="2883877"/>
            <a:ext cx="10394707" cy="2490708"/>
          </a:xfrm>
        </p:spPr>
        <p:txBody>
          <a:bodyPr>
            <a:normAutofit/>
          </a:bodyPr>
          <a:lstStyle/>
          <a:p>
            <a:pPr marL="0" indent="0" algn="ctr">
              <a:buNone/>
            </a:pPr>
            <a:r>
              <a:rPr lang="en-US" sz="4800" b="1" dirty="0">
                <a:solidFill>
                  <a:srgbClr val="0070C0"/>
                </a:solidFill>
              </a:rPr>
              <a:t>One</a:t>
            </a:r>
          </a:p>
        </p:txBody>
      </p:sp>
      <p:sp>
        <p:nvSpPr>
          <p:cNvPr id="4" name="TextBox 3">
            <a:extLst>
              <a:ext uri="{FF2B5EF4-FFF2-40B4-BE49-F238E27FC236}">
                <a16:creationId xmlns:a16="http://schemas.microsoft.com/office/drawing/2014/main" id="{EA2DDC55-D486-9A29-1686-735EE9A39A85}"/>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4</a:t>
            </a:r>
          </a:p>
        </p:txBody>
      </p:sp>
    </p:spTree>
    <p:extLst>
      <p:ext uri="{BB962C8B-B14F-4D97-AF65-F5344CB8AC3E}">
        <p14:creationId xmlns:p14="http://schemas.microsoft.com/office/powerpoint/2010/main" val="1934557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5431" y="1176803"/>
            <a:ext cx="10396882" cy="2340735"/>
          </a:xfrm>
        </p:spPr>
        <p:txBody>
          <a:bodyPr>
            <a:noAutofit/>
          </a:bodyPr>
          <a:lstStyle/>
          <a:p>
            <a:r>
              <a:rPr lang="en-US" sz="4800" b="1" dirty="0">
                <a:solidFill>
                  <a:srgbClr val="FF0000"/>
                </a:solidFill>
              </a:rPr>
              <a:t>#30</a:t>
            </a:r>
            <a:r>
              <a:rPr lang="en-US" sz="4800" b="1" dirty="0"/>
              <a:t> - Magnesium chloride reacts with sodium hydroxide. Predict the products, identify what type of reaction is taking </a:t>
            </a:r>
            <a:r>
              <a:rPr lang="en-US" b="1" dirty="0"/>
              <a:t>place, and balance the reaction</a:t>
            </a:r>
            <a:r>
              <a:rPr lang="en-US" sz="4800" b="1" dirty="0"/>
              <a:t>. </a:t>
            </a:r>
            <a:endParaRPr lang="en-US" sz="5400" b="1" dirty="0"/>
          </a:p>
        </p:txBody>
      </p:sp>
      <p:sp>
        <p:nvSpPr>
          <p:cNvPr id="3" name="Content Placeholder 2"/>
          <p:cNvSpPr>
            <a:spLocks noGrp="1"/>
          </p:cNvSpPr>
          <p:nvPr>
            <p:ph sz="quarter" idx="13"/>
          </p:nvPr>
        </p:nvSpPr>
        <p:spPr>
          <a:xfrm>
            <a:off x="222070" y="3651969"/>
            <a:ext cx="10788164" cy="2758385"/>
          </a:xfrm>
        </p:spPr>
        <p:txBody>
          <a:bodyPr>
            <a:noAutofit/>
          </a:bodyPr>
          <a:lstStyle/>
          <a:p>
            <a:pPr marL="0" indent="0">
              <a:buNone/>
            </a:pPr>
            <a:r>
              <a:rPr lang="en-US" sz="4400" b="1" dirty="0">
                <a:solidFill>
                  <a:srgbClr val="0070C0"/>
                </a:solidFill>
              </a:rPr>
              <a:t>Double displacement</a:t>
            </a:r>
          </a:p>
          <a:p>
            <a:pPr marL="0" indent="0">
              <a:buNone/>
            </a:pPr>
            <a:endParaRPr lang="en-US" sz="4400" b="1" dirty="0">
              <a:solidFill>
                <a:srgbClr val="0070C0"/>
              </a:solidFill>
            </a:endParaRPr>
          </a:p>
          <a:p>
            <a:pPr marL="0" indent="0" algn="ctr">
              <a:buNone/>
            </a:pPr>
            <a:r>
              <a:rPr lang="en-US" sz="4400" b="1" dirty="0">
                <a:solidFill>
                  <a:srgbClr val="0070C0"/>
                </a:solidFill>
              </a:rPr>
              <a:t>MgCl</a:t>
            </a:r>
            <a:r>
              <a:rPr lang="en-US" sz="4400" b="1" baseline="-25000" dirty="0">
                <a:solidFill>
                  <a:srgbClr val="0070C0"/>
                </a:solidFill>
              </a:rPr>
              <a:t>2</a:t>
            </a:r>
            <a:r>
              <a:rPr lang="en-US" sz="4400" b="1" dirty="0">
                <a:solidFill>
                  <a:srgbClr val="0070C0"/>
                </a:solidFill>
              </a:rPr>
              <a:t> + 2NaOH </a:t>
            </a:r>
            <a:r>
              <a:rPr lang="en-US" sz="4400" b="1" dirty="0">
                <a:solidFill>
                  <a:srgbClr val="0070C0"/>
                </a:solidFill>
                <a:sym typeface="Wingdings" panose="05000000000000000000" pitchFamily="2" charset="2"/>
              </a:rPr>
              <a:t> 2NaCl + Mg(OH)</a:t>
            </a:r>
            <a:r>
              <a:rPr lang="en-US" sz="4400" b="1" baseline="-25000" dirty="0">
                <a:solidFill>
                  <a:srgbClr val="0070C0"/>
                </a:solidFill>
              </a:rPr>
              <a:t> 2</a:t>
            </a:r>
            <a:endParaRPr lang="en-US" sz="4400" b="1" dirty="0">
              <a:solidFill>
                <a:srgbClr val="0070C0"/>
              </a:solidFill>
            </a:endParaRPr>
          </a:p>
        </p:txBody>
      </p:sp>
      <p:sp>
        <p:nvSpPr>
          <p:cNvPr id="4" name="TextBox 3">
            <a:extLst>
              <a:ext uri="{FF2B5EF4-FFF2-40B4-BE49-F238E27FC236}">
                <a16:creationId xmlns:a16="http://schemas.microsoft.com/office/drawing/2014/main" id="{3E9839A1-2DC8-CFF7-7FDB-540A05135A22}"/>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5</a:t>
            </a:r>
          </a:p>
        </p:txBody>
      </p:sp>
    </p:spTree>
    <p:extLst>
      <p:ext uri="{BB962C8B-B14F-4D97-AF65-F5344CB8AC3E}">
        <p14:creationId xmlns:p14="http://schemas.microsoft.com/office/powerpoint/2010/main" val="2403992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2031" y="365760"/>
            <a:ext cx="10501721" cy="2886842"/>
          </a:xfrm>
        </p:spPr>
        <p:txBody>
          <a:bodyPr anchor="t">
            <a:noAutofit/>
          </a:bodyPr>
          <a:lstStyle/>
          <a:p>
            <a:r>
              <a:rPr lang="en-US" sz="4800" b="1" dirty="0">
                <a:solidFill>
                  <a:srgbClr val="FF0000"/>
                </a:solidFill>
              </a:rPr>
              <a:t>#31</a:t>
            </a:r>
            <a:r>
              <a:rPr lang="en-US" sz="4800" b="1" dirty="0"/>
              <a:t> - Neutron initiated fission of U-235 results in the release of 4 beta particles, the formation of Sr-90 and the release of another nucleus. What is the other nucleus?</a:t>
            </a:r>
            <a:endParaRPr lang="en-US" sz="5400" b="1" dirty="0"/>
          </a:p>
        </p:txBody>
      </p:sp>
      <p:sp>
        <p:nvSpPr>
          <p:cNvPr id="3" name="Content Placeholder 2"/>
          <p:cNvSpPr>
            <a:spLocks noGrp="1"/>
          </p:cNvSpPr>
          <p:nvPr>
            <p:ph sz="quarter" idx="13"/>
          </p:nvPr>
        </p:nvSpPr>
        <p:spPr>
          <a:xfrm>
            <a:off x="529045" y="4937760"/>
            <a:ext cx="10394707" cy="1285911"/>
          </a:xfrm>
        </p:spPr>
        <p:txBody>
          <a:bodyPr>
            <a:normAutofit/>
          </a:bodyPr>
          <a:lstStyle/>
          <a:p>
            <a:pPr marL="0" indent="0" algn="ctr">
              <a:buNone/>
            </a:pPr>
            <a:r>
              <a:rPr lang="en-US" sz="4800" b="1" dirty="0">
                <a:solidFill>
                  <a:srgbClr val="0070C0"/>
                </a:solidFill>
              </a:rPr>
              <a:t>Cerium - 146</a:t>
            </a:r>
          </a:p>
        </p:txBody>
      </p:sp>
      <p:sp>
        <p:nvSpPr>
          <p:cNvPr id="4" name="TextBox 3">
            <a:extLst>
              <a:ext uri="{FF2B5EF4-FFF2-40B4-BE49-F238E27FC236}">
                <a16:creationId xmlns:a16="http://schemas.microsoft.com/office/drawing/2014/main" id="{14FAB40B-A86B-D929-EA2C-DEA527DABBC2}"/>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6</a:t>
            </a:r>
          </a:p>
        </p:txBody>
      </p:sp>
    </p:spTree>
    <p:extLst>
      <p:ext uri="{BB962C8B-B14F-4D97-AF65-F5344CB8AC3E}">
        <p14:creationId xmlns:p14="http://schemas.microsoft.com/office/powerpoint/2010/main" val="31305579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760" y="337625"/>
            <a:ext cx="10714747" cy="2536153"/>
          </a:xfrm>
        </p:spPr>
        <p:txBody>
          <a:bodyPr anchor="t">
            <a:noAutofit/>
          </a:bodyPr>
          <a:lstStyle/>
          <a:p>
            <a:r>
              <a:rPr lang="en-US" sz="4800" b="1" dirty="0">
                <a:solidFill>
                  <a:srgbClr val="FF0000"/>
                </a:solidFill>
              </a:rPr>
              <a:t>#32</a:t>
            </a:r>
            <a:r>
              <a:rPr lang="en-US" sz="4800" b="1" dirty="0"/>
              <a:t> - </a:t>
            </a:r>
            <a:r>
              <a:rPr lang="en-US" altLang="en-US" sz="4800" b="1" dirty="0"/>
              <a:t>What is the highest energy level in the electron config below.</a:t>
            </a:r>
            <a:br>
              <a:rPr lang="en-US" altLang="en-US" sz="4800" b="1" dirty="0"/>
            </a:br>
            <a:br>
              <a:rPr lang="en-US" altLang="en-US" sz="4800" b="1" dirty="0"/>
            </a:br>
            <a:r>
              <a:rPr lang="en-US" altLang="en-US" sz="4800" b="1" dirty="0"/>
              <a:t>	 1s</a:t>
            </a:r>
            <a:r>
              <a:rPr lang="en-US" altLang="en-US" sz="4800" b="1" baseline="30000" dirty="0"/>
              <a:t>2</a:t>
            </a:r>
            <a:r>
              <a:rPr lang="en-US" altLang="en-US" sz="4800" b="1" dirty="0"/>
              <a:t> 2s</a:t>
            </a:r>
            <a:r>
              <a:rPr lang="en-US" altLang="en-US" sz="4800" b="1" baseline="30000" dirty="0"/>
              <a:t>2</a:t>
            </a:r>
            <a:r>
              <a:rPr lang="en-US" altLang="en-US" sz="4800" b="1" dirty="0"/>
              <a:t> 2p</a:t>
            </a:r>
            <a:r>
              <a:rPr lang="en-US" altLang="en-US" sz="4800" b="1" baseline="30000" dirty="0"/>
              <a:t>6</a:t>
            </a:r>
            <a:r>
              <a:rPr lang="en-US" altLang="en-US" sz="4800" b="1" dirty="0"/>
              <a:t> 3s</a:t>
            </a:r>
            <a:r>
              <a:rPr lang="en-US" altLang="en-US" sz="4800" b="1" baseline="30000" dirty="0"/>
              <a:t>2</a:t>
            </a:r>
            <a:r>
              <a:rPr lang="en-US" altLang="en-US" sz="4800" b="1" dirty="0"/>
              <a:t> 3p</a:t>
            </a:r>
            <a:r>
              <a:rPr lang="en-US" altLang="en-US" sz="4800" b="1" baseline="30000" dirty="0"/>
              <a:t>6</a:t>
            </a:r>
            <a:r>
              <a:rPr lang="en-US" altLang="en-US" sz="4800" b="1" dirty="0"/>
              <a:t> 4s</a:t>
            </a:r>
            <a:r>
              <a:rPr lang="en-US" altLang="en-US" sz="4800" b="1" baseline="30000" dirty="0"/>
              <a:t>2</a:t>
            </a:r>
            <a:r>
              <a:rPr lang="en-US" altLang="en-US" sz="4800" b="1" dirty="0"/>
              <a:t> 3d</a:t>
            </a:r>
            <a:r>
              <a:rPr lang="en-US" altLang="en-US" sz="4800" b="1" baseline="30000" dirty="0"/>
              <a:t>10</a:t>
            </a:r>
            <a:r>
              <a:rPr lang="en-US" altLang="en-US" sz="4800" b="1" dirty="0"/>
              <a:t> 4p</a:t>
            </a:r>
            <a:r>
              <a:rPr lang="en-US" altLang="en-US" sz="4800" b="1" baseline="30000" dirty="0"/>
              <a:t>6</a:t>
            </a:r>
          </a:p>
        </p:txBody>
      </p:sp>
      <p:sp>
        <p:nvSpPr>
          <p:cNvPr id="3" name="Content Placeholder 2"/>
          <p:cNvSpPr>
            <a:spLocks noGrp="1"/>
          </p:cNvSpPr>
          <p:nvPr>
            <p:ph sz="quarter" idx="13"/>
          </p:nvPr>
        </p:nvSpPr>
        <p:spPr>
          <a:xfrm>
            <a:off x="683625" y="3429000"/>
            <a:ext cx="10394707" cy="2758385"/>
          </a:xfrm>
        </p:spPr>
        <p:txBody>
          <a:bodyPr>
            <a:normAutofit/>
          </a:bodyPr>
          <a:lstStyle/>
          <a:p>
            <a:pPr marL="0" indent="0" algn="ctr">
              <a:buNone/>
            </a:pPr>
            <a:r>
              <a:rPr lang="en-US" sz="4800" b="1" dirty="0">
                <a:solidFill>
                  <a:srgbClr val="0070C0"/>
                </a:solidFill>
              </a:rPr>
              <a:t>Fourth energy level </a:t>
            </a:r>
          </a:p>
        </p:txBody>
      </p:sp>
      <p:sp>
        <p:nvSpPr>
          <p:cNvPr id="4" name="TextBox 3">
            <a:extLst>
              <a:ext uri="{FF2B5EF4-FFF2-40B4-BE49-F238E27FC236}">
                <a16:creationId xmlns:a16="http://schemas.microsoft.com/office/drawing/2014/main" id="{44838A65-E0EC-9FD6-3F78-448F35FC2BF7}"/>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7</a:t>
            </a:r>
          </a:p>
        </p:txBody>
      </p:sp>
    </p:spTree>
    <p:extLst>
      <p:ext uri="{BB962C8B-B14F-4D97-AF65-F5344CB8AC3E}">
        <p14:creationId xmlns:p14="http://schemas.microsoft.com/office/powerpoint/2010/main" val="1389300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3670" y="295422"/>
            <a:ext cx="10953206" cy="3251552"/>
          </a:xfrm>
        </p:spPr>
        <p:txBody>
          <a:bodyPr anchor="t">
            <a:noAutofit/>
          </a:bodyPr>
          <a:lstStyle/>
          <a:p>
            <a:r>
              <a:rPr lang="en-US" b="1" dirty="0">
                <a:solidFill>
                  <a:srgbClr val="FF0000"/>
                </a:solidFill>
              </a:rPr>
              <a:t>#33</a:t>
            </a:r>
            <a:r>
              <a:rPr lang="en-US" b="1" dirty="0"/>
              <a:t> - 2.5 grams of MgCl</a:t>
            </a:r>
            <a:r>
              <a:rPr lang="en-US" b="1" baseline="-25000" dirty="0"/>
              <a:t>2</a:t>
            </a:r>
            <a:r>
              <a:rPr lang="en-US" b="1" dirty="0"/>
              <a:t> is used in the following reaction. How many grams of sodium chloride can you make?</a:t>
            </a:r>
            <a:br>
              <a:rPr lang="en-US" b="1" dirty="0"/>
            </a:br>
            <a:br>
              <a:rPr lang="en-US" b="1" dirty="0"/>
            </a:br>
            <a:r>
              <a:rPr lang="en-US" b="1" dirty="0"/>
              <a:t>MgCl</a:t>
            </a:r>
            <a:r>
              <a:rPr lang="en-US" b="1" baseline="-25000" dirty="0"/>
              <a:t>2</a:t>
            </a:r>
            <a:r>
              <a:rPr lang="en-US" b="1" dirty="0"/>
              <a:t> + 2NaOH </a:t>
            </a:r>
            <a:r>
              <a:rPr lang="en-US" b="1" dirty="0">
                <a:sym typeface="Wingdings" panose="05000000000000000000" pitchFamily="2" charset="2"/>
              </a:rPr>
              <a:t> 2NaCl + Mg(OH)</a:t>
            </a:r>
            <a:r>
              <a:rPr lang="en-US" b="1" baseline="-25000" dirty="0"/>
              <a:t> 2</a:t>
            </a:r>
            <a:br>
              <a:rPr lang="en-US" sz="4800" b="1" dirty="0"/>
            </a:br>
            <a:endParaRPr lang="en-US" sz="4800" b="1" dirty="0"/>
          </a:p>
        </p:txBody>
      </p:sp>
      <p:sp>
        <p:nvSpPr>
          <p:cNvPr id="3" name="Content Placeholder 2"/>
          <p:cNvSpPr>
            <a:spLocks noGrp="1"/>
          </p:cNvSpPr>
          <p:nvPr>
            <p:ph sz="quarter" idx="13"/>
          </p:nvPr>
        </p:nvSpPr>
        <p:spPr>
          <a:xfrm>
            <a:off x="502920" y="3925797"/>
            <a:ext cx="10394707" cy="2758385"/>
          </a:xfrm>
        </p:spPr>
        <p:txBody>
          <a:bodyPr>
            <a:normAutofit/>
          </a:bodyPr>
          <a:lstStyle/>
          <a:p>
            <a:pPr marL="0" indent="0" algn="ctr">
              <a:buNone/>
            </a:pPr>
            <a:r>
              <a:rPr lang="en-US" sz="4800" b="1" dirty="0">
                <a:solidFill>
                  <a:srgbClr val="0070C0"/>
                </a:solidFill>
              </a:rPr>
              <a:t>3.07g </a:t>
            </a:r>
            <a:r>
              <a:rPr lang="en-US" sz="4800" b="1" dirty="0" err="1">
                <a:solidFill>
                  <a:srgbClr val="0070C0"/>
                </a:solidFill>
              </a:rPr>
              <a:t>NaCl</a:t>
            </a:r>
            <a:endParaRPr lang="en-US" sz="6000" b="1" dirty="0">
              <a:solidFill>
                <a:srgbClr val="0070C0"/>
              </a:solidFill>
            </a:endParaRPr>
          </a:p>
        </p:txBody>
      </p:sp>
      <p:sp>
        <p:nvSpPr>
          <p:cNvPr id="4" name="TextBox 3">
            <a:extLst>
              <a:ext uri="{FF2B5EF4-FFF2-40B4-BE49-F238E27FC236}">
                <a16:creationId xmlns:a16="http://schemas.microsoft.com/office/drawing/2014/main" id="{737C4E92-39A5-988F-73CA-485F2A660D99}"/>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8</a:t>
            </a:r>
          </a:p>
        </p:txBody>
      </p:sp>
    </p:spTree>
    <p:extLst>
      <p:ext uri="{BB962C8B-B14F-4D97-AF65-F5344CB8AC3E}">
        <p14:creationId xmlns:p14="http://schemas.microsoft.com/office/powerpoint/2010/main" val="1337778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0166" y="239150"/>
            <a:ext cx="10509555" cy="1086411"/>
          </a:xfrm>
        </p:spPr>
        <p:txBody>
          <a:bodyPr anchor="t">
            <a:normAutofit/>
          </a:bodyPr>
          <a:lstStyle/>
          <a:p>
            <a:r>
              <a:rPr lang="en-US" sz="4800" b="1" dirty="0">
                <a:solidFill>
                  <a:srgbClr val="FF0000"/>
                </a:solidFill>
              </a:rPr>
              <a:t>#34</a:t>
            </a:r>
            <a:r>
              <a:rPr lang="en-US" sz="4800" b="1" dirty="0"/>
              <a:t> - What is nuclear fission?</a:t>
            </a:r>
          </a:p>
        </p:txBody>
      </p:sp>
      <p:sp>
        <p:nvSpPr>
          <p:cNvPr id="3" name="Content Placeholder 2"/>
          <p:cNvSpPr>
            <a:spLocks noGrp="1"/>
          </p:cNvSpPr>
          <p:nvPr>
            <p:ph sz="quarter" idx="13"/>
          </p:nvPr>
        </p:nvSpPr>
        <p:spPr>
          <a:xfrm>
            <a:off x="565014" y="1507604"/>
            <a:ext cx="10394707" cy="3311189"/>
          </a:xfrm>
        </p:spPr>
        <p:txBody>
          <a:bodyPr>
            <a:normAutofit/>
          </a:bodyPr>
          <a:lstStyle/>
          <a:p>
            <a:pPr marL="0" indent="0">
              <a:buNone/>
            </a:pPr>
            <a:r>
              <a:rPr lang="en-US" sz="3200" b="1" dirty="0">
                <a:solidFill>
                  <a:srgbClr val="0070C0"/>
                </a:solidFill>
              </a:rPr>
              <a:t>A large, unstable nucleus breaking apart into smaller more stable nuclei. Usually initiated by a neutron and results in three additional neutrons being released, sometimes the result is a chain reaction. </a:t>
            </a:r>
          </a:p>
        </p:txBody>
      </p:sp>
      <p:pic>
        <p:nvPicPr>
          <p:cNvPr id="1026" name="Picture 2" descr="Image result for chain reaction nuclea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42077" y="3546811"/>
            <a:ext cx="4393100" cy="2916924"/>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1E0586E9-996D-0B3E-84A4-9F6A11A430B3}"/>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1</a:t>
            </a:r>
          </a:p>
        </p:txBody>
      </p:sp>
    </p:spTree>
    <p:extLst>
      <p:ext uri="{BB962C8B-B14F-4D97-AF65-F5344CB8AC3E}">
        <p14:creationId xmlns:p14="http://schemas.microsoft.com/office/powerpoint/2010/main" val="1136653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26"/>
                                        </p:tgtEl>
                                        <p:attrNameLst>
                                          <p:attrName>style.visibility</p:attrName>
                                        </p:attrNameLst>
                                      </p:cBhvr>
                                      <p:to>
                                        <p:strVal val="visible"/>
                                      </p:to>
                                    </p:set>
                                    <p:anim calcmode="lin" valueType="num">
                                      <p:cBhvr additive="base">
                                        <p:cTn id="13" dur="500" fill="hold"/>
                                        <p:tgtEl>
                                          <p:spTgt spid="1026"/>
                                        </p:tgtEl>
                                        <p:attrNameLst>
                                          <p:attrName>ppt_x</p:attrName>
                                        </p:attrNameLst>
                                      </p:cBhvr>
                                      <p:tavLst>
                                        <p:tav tm="0">
                                          <p:val>
                                            <p:strVal val="#ppt_x"/>
                                          </p:val>
                                        </p:tav>
                                        <p:tav tm="100000">
                                          <p:val>
                                            <p:strVal val="#ppt_x"/>
                                          </p:val>
                                        </p:tav>
                                      </p:tavLst>
                                    </p:anim>
                                    <p:anim calcmode="lin" valueType="num">
                                      <p:cBhvr additive="base">
                                        <p:cTn id="14" dur="500" fill="hold"/>
                                        <p:tgtEl>
                                          <p:spTgt spid="10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lumMod val="75000"/>
            <a:lumOff val="2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78672" y="294718"/>
            <a:ext cx="11507372" cy="3897454"/>
          </a:xfrm>
        </p:spPr>
        <p:txBody>
          <a:bodyPr>
            <a:normAutofit fontScale="90000"/>
          </a:bodyPr>
          <a:lstStyle/>
          <a:p>
            <a:pPr algn="ctr"/>
            <a:r>
              <a:rPr lang="en-US" sz="13000" b="1" dirty="0"/>
              <a:t>Grudge Ball!</a:t>
            </a:r>
            <a:br>
              <a:rPr lang="en-US" sz="13000" b="1" dirty="0"/>
            </a:br>
            <a:r>
              <a:rPr lang="en-US" sz="9800" b="1" dirty="0"/>
              <a:t>X </a:t>
            </a:r>
            <a:r>
              <a:rPr lang="en-US" sz="9800" b="1" dirty="0" err="1"/>
              <a:t>X</a:t>
            </a:r>
            <a:r>
              <a:rPr lang="en-US" sz="9800" b="1" dirty="0"/>
              <a:t> </a:t>
            </a:r>
            <a:r>
              <a:rPr lang="en-US" sz="9800" b="1" dirty="0" err="1"/>
              <a:t>X</a:t>
            </a:r>
            <a:r>
              <a:rPr lang="en-US" sz="9800" b="1" dirty="0"/>
              <a:t> </a:t>
            </a:r>
            <a:r>
              <a:rPr lang="en-US" sz="9800" b="1" dirty="0" err="1"/>
              <a:t>X</a:t>
            </a:r>
            <a:r>
              <a:rPr lang="en-US" sz="9800" b="1" dirty="0"/>
              <a:t> </a:t>
            </a:r>
            <a:r>
              <a:rPr lang="en-US" sz="9800" b="1" dirty="0" err="1"/>
              <a:t>X</a:t>
            </a:r>
            <a:r>
              <a:rPr lang="en-US" sz="9800" b="1" dirty="0"/>
              <a:t> </a:t>
            </a:r>
            <a:r>
              <a:rPr lang="en-US" sz="9800" b="1" dirty="0" err="1"/>
              <a:t>X</a:t>
            </a:r>
            <a:r>
              <a:rPr lang="en-US" sz="9800" b="1" dirty="0"/>
              <a:t> </a:t>
            </a:r>
            <a:r>
              <a:rPr lang="en-US" sz="9800" b="1" dirty="0" err="1"/>
              <a:t>X</a:t>
            </a:r>
            <a:r>
              <a:rPr lang="en-US" sz="9800" b="1" dirty="0"/>
              <a:t> </a:t>
            </a:r>
            <a:r>
              <a:rPr lang="en-US" sz="9800" b="1" dirty="0" err="1"/>
              <a:t>X</a:t>
            </a:r>
            <a:r>
              <a:rPr lang="en-US" sz="9800" b="1" dirty="0"/>
              <a:t> </a:t>
            </a:r>
            <a:r>
              <a:rPr lang="en-US" sz="9800" b="1" dirty="0" err="1"/>
              <a:t>X</a:t>
            </a:r>
            <a:r>
              <a:rPr lang="en-US" sz="9800" b="1" dirty="0"/>
              <a:t> </a:t>
            </a:r>
            <a:r>
              <a:rPr lang="en-US" sz="9800" b="1" dirty="0" err="1"/>
              <a:t>X</a:t>
            </a:r>
            <a:r>
              <a:rPr lang="en-US" sz="13000" b="1" dirty="0"/>
              <a:t> </a:t>
            </a:r>
          </a:p>
        </p:txBody>
      </p:sp>
      <p:sp>
        <p:nvSpPr>
          <p:cNvPr id="3" name="Subtitle 2"/>
          <p:cNvSpPr>
            <a:spLocks noGrp="1"/>
          </p:cNvSpPr>
          <p:nvPr>
            <p:ph type="subTitle" idx="1"/>
          </p:nvPr>
        </p:nvSpPr>
        <p:spPr>
          <a:xfrm>
            <a:off x="1050882" y="4819597"/>
            <a:ext cx="10475494" cy="1655762"/>
          </a:xfrm>
        </p:spPr>
        <p:txBody>
          <a:bodyPr>
            <a:normAutofit/>
          </a:bodyPr>
          <a:lstStyle/>
          <a:p>
            <a:pPr algn="ctr"/>
            <a:r>
              <a:rPr lang="en-US" sz="4400" b="1" u="sng" dirty="0">
                <a:solidFill>
                  <a:schemeClr val="tx1"/>
                </a:solidFill>
              </a:rPr>
              <a:t>Spring Final Exam Review </a:t>
            </a:r>
            <a:br>
              <a:rPr lang="en-US" sz="4400" b="1" dirty="0">
                <a:solidFill>
                  <a:schemeClr val="tx1"/>
                </a:solidFill>
              </a:rPr>
            </a:br>
            <a:r>
              <a:rPr lang="en-US" sz="4400" b="1" dirty="0">
                <a:solidFill>
                  <a:schemeClr val="tx1"/>
                </a:solidFill>
              </a:rPr>
              <a:t>Semester 1 + Chapter 8</a:t>
            </a:r>
          </a:p>
        </p:txBody>
      </p:sp>
    </p:spTree>
    <p:extLst>
      <p:ext uri="{BB962C8B-B14F-4D97-AF65-F5344CB8AC3E}">
        <p14:creationId xmlns:p14="http://schemas.microsoft.com/office/powerpoint/2010/main" val="122367773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745B7-F55A-4C2C-B925-18E08967A466}"/>
              </a:ext>
            </a:extLst>
          </p:cNvPr>
          <p:cNvSpPr>
            <a:spLocks noGrp="1"/>
          </p:cNvSpPr>
          <p:nvPr>
            <p:ph type="title"/>
          </p:nvPr>
        </p:nvSpPr>
        <p:spPr>
          <a:xfrm>
            <a:off x="450670" y="436098"/>
            <a:ext cx="10396882" cy="2693535"/>
          </a:xfrm>
        </p:spPr>
        <p:txBody>
          <a:bodyPr anchor="t">
            <a:noAutofit/>
          </a:bodyPr>
          <a:lstStyle/>
          <a:p>
            <a:r>
              <a:rPr lang="en-US" sz="4800" b="1" dirty="0">
                <a:solidFill>
                  <a:srgbClr val="FF0000"/>
                </a:solidFill>
              </a:rPr>
              <a:t>#35</a:t>
            </a:r>
            <a:r>
              <a:rPr lang="en-US" sz="4800" b="1" dirty="0"/>
              <a:t> - </a:t>
            </a:r>
            <a:r>
              <a:rPr lang="en-US" altLang="en-US" sz="4800" b="1" dirty="0"/>
              <a:t>A substance is known to have a density of 1.39g/ml. If you have 10g of this substance, what volume in L would you have? </a:t>
            </a:r>
            <a:br>
              <a:rPr lang="en-US" altLang="en-US" sz="4800" b="1" dirty="0"/>
            </a:br>
            <a:endParaRPr lang="en-US" sz="4800" dirty="0"/>
          </a:p>
        </p:txBody>
      </p:sp>
      <p:sp>
        <p:nvSpPr>
          <p:cNvPr id="3" name="Content Placeholder 2">
            <a:extLst>
              <a:ext uri="{FF2B5EF4-FFF2-40B4-BE49-F238E27FC236}">
                <a16:creationId xmlns:a16="http://schemas.microsoft.com/office/drawing/2014/main" id="{8AFF8944-07E4-4B96-A9A2-041A4090DA3B}"/>
              </a:ext>
            </a:extLst>
          </p:cNvPr>
          <p:cNvSpPr>
            <a:spLocks noGrp="1"/>
          </p:cNvSpPr>
          <p:nvPr>
            <p:ph sz="quarter" idx="13"/>
          </p:nvPr>
        </p:nvSpPr>
        <p:spPr>
          <a:xfrm>
            <a:off x="450670" y="3728368"/>
            <a:ext cx="10394707" cy="2495302"/>
          </a:xfrm>
        </p:spPr>
        <p:txBody>
          <a:bodyPr>
            <a:normAutofit/>
          </a:bodyPr>
          <a:lstStyle/>
          <a:p>
            <a:pPr marL="0" indent="0" algn="ctr">
              <a:buNone/>
            </a:pPr>
            <a:r>
              <a:rPr lang="en-US" sz="4800" b="1" dirty="0">
                <a:solidFill>
                  <a:srgbClr val="0070C0"/>
                </a:solidFill>
              </a:rPr>
              <a:t>7.2 x 10</a:t>
            </a:r>
            <a:r>
              <a:rPr lang="en-US" sz="4800" b="1" baseline="30000" dirty="0">
                <a:solidFill>
                  <a:srgbClr val="0070C0"/>
                </a:solidFill>
              </a:rPr>
              <a:t>-3</a:t>
            </a:r>
            <a:r>
              <a:rPr lang="en-US" sz="4800" b="1" dirty="0">
                <a:solidFill>
                  <a:srgbClr val="0070C0"/>
                </a:solidFill>
              </a:rPr>
              <a:t> L</a:t>
            </a:r>
            <a:endParaRPr lang="en-US" sz="4800" b="1" baseline="30000" dirty="0">
              <a:solidFill>
                <a:srgbClr val="0070C0"/>
              </a:solidFill>
            </a:endParaRPr>
          </a:p>
        </p:txBody>
      </p:sp>
      <p:sp>
        <p:nvSpPr>
          <p:cNvPr id="4" name="TextBox 3">
            <a:extLst>
              <a:ext uri="{FF2B5EF4-FFF2-40B4-BE49-F238E27FC236}">
                <a16:creationId xmlns:a16="http://schemas.microsoft.com/office/drawing/2014/main" id="{F26CB19A-BD6B-3625-2AD0-289E4AB6D711}"/>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2</a:t>
            </a:r>
          </a:p>
        </p:txBody>
      </p:sp>
    </p:spTree>
    <p:extLst>
      <p:ext uri="{BB962C8B-B14F-4D97-AF65-F5344CB8AC3E}">
        <p14:creationId xmlns:p14="http://schemas.microsoft.com/office/powerpoint/2010/main" val="1246258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745B7-F55A-4C2C-B925-18E08967A466}"/>
              </a:ext>
            </a:extLst>
          </p:cNvPr>
          <p:cNvSpPr>
            <a:spLocks noGrp="1"/>
          </p:cNvSpPr>
          <p:nvPr>
            <p:ph type="title"/>
          </p:nvPr>
        </p:nvSpPr>
        <p:spPr>
          <a:xfrm>
            <a:off x="407963" y="436099"/>
            <a:ext cx="10557153" cy="2819578"/>
          </a:xfrm>
        </p:spPr>
        <p:txBody>
          <a:bodyPr anchor="t">
            <a:noAutofit/>
          </a:bodyPr>
          <a:lstStyle/>
          <a:p>
            <a:r>
              <a:rPr lang="en-US" sz="4800" b="1" dirty="0">
                <a:solidFill>
                  <a:srgbClr val="FF0000"/>
                </a:solidFill>
              </a:rPr>
              <a:t>#36 </a:t>
            </a:r>
            <a:r>
              <a:rPr lang="en-US" sz="4800" b="1" dirty="0"/>
              <a:t>- </a:t>
            </a:r>
            <a:r>
              <a:rPr lang="en-US" altLang="en-US" sz="4800" b="1" dirty="0"/>
              <a:t>Which element might form a ion by losing electrons from the s and d orbitals	F, S, Li, </a:t>
            </a:r>
            <a:r>
              <a:rPr lang="en-US" altLang="en-US" sz="4800" b="1" dirty="0" err="1"/>
              <a:t>Ti</a:t>
            </a:r>
            <a:br>
              <a:rPr lang="en-US" altLang="en-US" sz="4800" b="1" dirty="0"/>
            </a:br>
            <a:br>
              <a:rPr lang="en-US" altLang="en-US" sz="4800" b="1" dirty="0"/>
            </a:br>
            <a:endParaRPr lang="en-US" sz="4800" dirty="0"/>
          </a:p>
        </p:txBody>
      </p:sp>
      <p:sp>
        <p:nvSpPr>
          <p:cNvPr id="3" name="Content Placeholder 2">
            <a:extLst>
              <a:ext uri="{FF2B5EF4-FFF2-40B4-BE49-F238E27FC236}">
                <a16:creationId xmlns:a16="http://schemas.microsoft.com/office/drawing/2014/main" id="{8AFF8944-07E4-4B96-A9A2-041A4090DA3B}"/>
              </a:ext>
            </a:extLst>
          </p:cNvPr>
          <p:cNvSpPr>
            <a:spLocks noGrp="1"/>
          </p:cNvSpPr>
          <p:nvPr>
            <p:ph sz="quarter" idx="13"/>
          </p:nvPr>
        </p:nvSpPr>
        <p:spPr>
          <a:xfrm>
            <a:off x="685800" y="3546811"/>
            <a:ext cx="10394707" cy="3311189"/>
          </a:xfrm>
        </p:spPr>
        <p:txBody>
          <a:bodyPr>
            <a:normAutofit/>
          </a:bodyPr>
          <a:lstStyle/>
          <a:p>
            <a:pPr marL="0" indent="0" algn="ctr">
              <a:buNone/>
            </a:pPr>
            <a:r>
              <a:rPr lang="en-US" sz="4800" b="1" dirty="0" err="1">
                <a:solidFill>
                  <a:srgbClr val="0070C0"/>
                </a:solidFill>
              </a:rPr>
              <a:t>Ti</a:t>
            </a:r>
            <a:endParaRPr lang="en-US" sz="4800" b="1" baseline="30000" dirty="0">
              <a:solidFill>
                <a:srgbClr val="0070C0"/>
              </a:solidFill>
            </a:endParaRPr>
          </a:p>
        </p:txBody>
      </p:sp>
      <p:sp>
        <p:nvSpPr>
          <p:cNvPr id="4" name="TextBox 3">
            <a:extLst>
              <a:ext uri="{FF2B5EF4-FFF2-40B4-BE49-F238E27FC236}">
                <a16:creationId xmlns:a16="http://schemas.microsoft.com/office/drawing/2014/main" id="{181CC0ED-2DBE-7801-3E10-C95FB759D978}"/>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3</a:t>
            </a:r>
          </a:p>
        </p:txBody>
      </p:sp>
    </p:spTree>
    <p:extLst>
      <p:ext uri="{BB962C8B-B14F-4D97-AF65-F5344CB8AC3E}">
        <p14:creationId xmlns:p14="http://schemas.microsoft.com/office/powerpoint/2010/main" val="3595752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745B7-F55A-4C2C-B925-18E08967A466}"/>
              </a:ext>
            </a:extLst>
          </p:cNvPr>
          <p:cNvSpPr>
            <a:spLocks noGrp="1"/>
          </p:cNvSpPr>
          <p:nvPr>
            <p:ph type="title"/>
          </p:nvPr>
        </p:nvSpPr>
        <p:spPr>
          <a:xfrm>
            <a:off x="354842" y="393896"/>
            <a:ext cx="10727841" cy="1834400"/>
          </a:xfrm>
        </p:spPr>
        <p:txBody>
          <a:bodyPr anchor="t">
            <a:noAutofit/>
          </a:bodyPr>
          <a:lstStyle/>
          <a:p>
            <a:r>
              <a:rPr lang="en-US" sz="4800" b="1" dirty="0">
                <a:solidFill>
                  <a:srgbClr val="FF0000"/>
                </a:solidFill>
              </a:rPr>
              <a:t>#37 </a:t>
            </a:r>
            <a:r>
              <a:rPr lang="en-US" sz="4800" b="1" dirty="0"/>
              <a:t>- </a:t>
            </a:r>
            <a:r>
              <a:rPr lang="en-US" altLang="en-US" sz="4800" b="1" dirty="0"/>
              <a:t>How many decigrams are in 437 kilograms? Write answer in scientific notation!</a:t>
            </a:r>
            <a:br>
              <a:rPr lang="en-US" altLang="en-US" sz="4800" b="1" dirty="0"/>
            </a:br>
            <a:endParaRPr lang="en-US" sz="4800" dirty="0"/>
          </a:p>
        </p:txBody>
      </p:sp>
      <p:sp>
        <p:nvSpPr>
          <p:cNvPr id="3" name="Content Placeholder 2">
            <a:extLst>
              <a:ext uri="{FF2B5EF4-FFF2-40B4-BE49-F238E27FC236}">
                <a16:creationId xmlns:a16="http://schemas.microsoft.com/office/drawing/2014/main" id="{8AFF8944-07E4-4B96-A9A2-041A4090DA3B}"/>
              </a:ext>
            </a:extLst>
          </p:cNvPr>
          <p:cNvSpPr>
            <a:spLocks noGrp="1"/>
          </p:cNvSpPr>
          <p:nvPr>
            <p:ph sz="quarter" idx="13"/>
          </p:nvPr>
        </p:nvSpPr>
        <p:spPr>
          <a:xfrm>
            <a:off x="685800" y="3235569"/>
            <a:ext cx="10394707" cy="2139016"/>
          </a:xfrm>
        </p:spPr>
        <p:txBody>
          <a:bodyPr>
            <a:normAutofit/>
          </a:bodyPr>
          <a:lstStyle/>
          <a:p>
            <a:pPr marL="0" indent="0" algn="ctr">
              <a:buNone/>
            </a:pPr>
            <a:r>
              <a:rPr lang="en-US" sz="4800" b="1" dirty="0">
                <a:solidFill>
                  <a:srgbClr val="0070C0"/>
                </a:solidFill>
              </a:rPr>
              <a:t>4.37x10</a:t>
            </a:r>
            <a:r>
              <a:rPr lang="en-US" sz="4800" b="1" baseline="30000" dirty="0">
                <a:solidFill>
                  <a:srgbClr val="0070C0"/>
                </a:solidFill>
              </a:rPr>
              <a:t>6</a:t>
            </a:r>
            <a:r>
              <a:rPr lang="en-US" sz="4800" b="1" dirty="0">
                <a:solidFill>
                  <a:srgbClr val="0070C0"/>
                </a:solidFill>
              </a:rPr>
              <a:t> dg</a:t>
            </a:r>
            <a:endParaRPr lang="en-US" sz="4800" b="1" baseline="30000" dirty="0">
              <a:solidFill>
                <a:srgbClr val="0070C0"/>
              </a:solidFill>
            </a:endParaRPr>
          </a:p>
        </p:txBody>
      </p:sp>
      <p:sp>
        <p:nvSpPr>
          <p:cNvPr id="4" name="TextBox 3">
            <a:extLst>
              <a:ext uri="{FF2B5EF4-FFF2-40B4-BE49-F238E27FC236}">
                <a16:creationId xmlns:a16="http://schemas.microsoft.com/office/drawing/2014/main" id="{F270E9F8-905D-1877-F6B4-9EC5AB2C0C3F}"/>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4</a:t>
            </a:r>
          </a:p>
        </p:txBody>
      </p:sp>
    </p:spTree>
    <p:extLst>
      <p:ext uri="{BB962C8B-B14F-4D97-AF65-F5344CB8AC3E}">
        <p14:creationId xmlns:p14="http://schemas.microsoft.com/office/powerpoint/2010/main" val="1424700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745B7-F55A-4C2C-B925-18E08967A466}"/>
              </a:ext>
            </a:extLst>
          </p:cNvPr>
          <p:cNvSpPr>
            <a:spLocks noGrp="1"/>
          </p:cNvSpPr>
          <p:nvPr>
            <p:ph type="title"/>
          </p:nvPr>
        </p:nvSpPr>
        <p:spPr>
          <a:xfrm>
            <a:off x="394867" y="337626"/>
            <a:ext cx="10396882" cy="3783418"/>
          </a:xfrm>
        </p:spPr>
        <p:txBody>
          <a:bodyPr anchor="t">
            <a:noAutofit/>
          </a:bodyPr>
          <a:lstStyle/>
          <a:p>
            <a:r>
              <a:rPr lang="en-US" b="1" dirty="0">
                <a:solidFill>
                  <a:srgbClr val="FF0000"/>
                </a:solidFill>
              </a:rPr>
              <a:t>#38 </a:t>
            </a:r>
            <a:r>
              <a:rPr lang="en-US" b="1" dirty="0"/>
              <a:t>- </a:t>
            </a:r>
            <a:r>
              <a:rPr lang="en-US" altLang="en-US" b="1" dirty="0"/>
              <a:t>How many significant figures are in the following values?</a:t>
            </a:r>
            <a:br>
              <a:rPr lang="en-US" altLang="en-US" b="1" dirty="0"/>
            </a:br>
            <a:br>
              <a:rPr lang="en-US" altLang="en-US" b="1" dirty="0"/>
            </a:br>
            <a:r>
              <a:rPr lang="en-US" altLang="en-US" b="1" dirty="0"/>
              <a:t>612 kg</a:t>
            </a:r>
            <a:br>
              <a:rPr lang="en-US" altLang="en-US" b="1" dirty="0"/>
            </a:br>
            <a:r>
              <a:rPr lang="en-US" altLang="en-US" b="1" dirty="0"/>
              <a:t>0.00067 ml</a:t>
            </a:r>
            <a:br>
              <a:rPr lang="en-US" altLang="en-US" b="1" dirty="0"/>
            </a:br>
            <a:r>
              <a:rPr lang="en-US" altLang="en-US" b="1" dirty="0"/>
              <a:t>309.4 g</a:t>
            </a:r>
            <a:br>
              <a:rPr lang="en-US" altLang="en-US" b="1" dirty="0"/>
            </a:br>
            <a:endParaRPr lang="en-US" dirty="0"/>
          </a:p>
        </p:txBody>
      </p:sp>
      <p:sp>
        <p:nvSpPr>
          <p:cNvPr id="3" name="Content Placeholder 2">
            <a:extLst>
              <a:ext uri="{FF2B5EF4-FFF2-40B4-BE49-F238E27FC236}">
                <a16:creationId xmlns:a16="http://schemas.microsoft.com/office/drawing/2014/main" id="{8AFF8944-07E4-4B96-A9A2-041A4090DA3B}"/>
              </a:ext>
            </a:extLst>
          </p:cNvPr>
          <p:cNvSpPr>
            <a:spLocks noGrp="1"/>
          </p:cNvSpPr>
          <p:nvPr>
            <p:ph sz="quarter" idx="13"/>
          </p:nvPr>
        </p:nvSpPr>
        <p:spPr>
          <a:xfrm>
            <a:off x="499369" y="4318781"/>
            <a:ext cx="10394707" cy="2446911"/>
          </a:xfrm>
        </p:spPr>
        <p:txBody>
          <a:bodyPr>
            <a:normAutofit/>
          </a:bodyPr>
          <a:lstStyle/>
          <a:p>
            <a:pPr marL="0" indent="0" algn="ctr">
              <a:buNone/>
            </a:pPr>
            <a:r>
              <a:rPr lang="en-US" altLang="en-US" sz="4400" b="1" dirty="0">
                <a:solidFill>
                  <a:srgbClr val="0070C0"/>
                </a:solidFill>
              </a:rPr>
              <a:t>612 kg – 3 </a:t>
            </a:r>
            <a:r>
              <a:rPr lang="en-US" altLang="en-US" sz="4400" b="1" dirty="0" err="1">
                <a:solidFill>
                  <a:srgbClr val="0070C0"/>
                </a:solidFill>
              </a:rPr>
              <a:t>s.f.</a:t>
            </a:r>
            <a:br>
              <a:rPr lang="en-US" altLang="en-US" sz="4400" b="1" dirty="0">
                <a:solidFill>
                  <a:srgbClr val="0070C0"/>
                </a:solidFill>
              </a:rPr>
            </a:br>
            <a:r>
              <a:rPr lang="en-US" altLang="en-US" sz="4400" b="1" dirty="0">
                <a:solidFill>
                  <a:srgbClr val="0070C0"/>
                </a:solidFill>
              </a:rPr>
              <a:t>0.00067 ml 2 </a:t>
            </a:r>
            <a:r>
              <a:rPr lang="en-US" altLang="en-US" sz="4400" b="1" dirty="0" err="1">
                <a:solidFill>
                  <a:srgbClr val="0070C0"/>
                </a:solidFill>
              </a:rPr>
              <a:t>s.f.</a:t>
            </a:r>
            <a:br>
              <a:rPr lang="en-US" altLang="en-US" sz="4400" b="1" dirty="0">
                <a:solidFill>
                  <a:srgbClr val="0070C0"/>
                </a:solidFill>
              </a:rPr>
            </a:br>
            <a:r>
              <a:rPr lang="en-US" altLang="en-US" sz="4400" b="1" dirty="0">
                <a:solidFill>
                  <a:srgbClr val="0070C0"/>
                </a:solidFill>
              </a:rPr>
              <a:t>309.4 g 4 </a:t>
            </a:r>
            <a:r>
              <a:rPr lang="en-US" altLang="en-US" sz="4400" b="1" dirty="0" err="1">
                <a:solidFill>
                  <a:srgbClr val="0070C0"/>
                </a:solidFill>
              </a:rPr>
              <a:t>s.f.</a:t>
            </a:r>
            <a:br>
              <a:rPr lang="en-US" altLang="en-US" sz="4400" b="1" dirty="0">
                <a:solidFill>
                  <a:srgbClr val="0070C0"/>
                </a:solidFill>
              </a:rPr>
            </a:br>
            <a:endParaRPr lang="en-US" sz="4400" baseline="30000" dirty="0">
              <a:solidFill>
                <a:srgbClr val="0070C0"/>
              </a:solidFill>
            </a:endParaRPr>
          </a:p>
        </p:txBody>
      </p:sp>
      <p:sp>
        <p:nvSpPr>
          <p:cNvPr id="4" name="TextBox 3">
            <a:extLst>
              <a:ext uri="{FF2B5EF4-FFF2-40B4-BE49-F238E27FC236}">
                <a16:creationId xmlns:a16="http://schemas.microsoft.com/office/drawing/2014/main" id="{6DDCEC6D-4A14-AE8C-87D1-D23A8B193F7F}"/>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5</a:t>
            </a:r>
          </a:p>
        </p:txBody>
      </p:sp>
    </p:spTree>
    <p:extLst>
      <p:ext uri="{BB962C8B-B14F-4D97-AF65-F5344CB8AC3E}">
        <p14:creationId xmlns:p14="http://schemas.microsoft.com/office/powerpoint/2010/main" val="3258799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745B7-F55A-4C2C-B925-18E08967A466}"/>
              </a:ext>
            </a:extLst>
          </p:cNvPr>
          <p:cNvSpPr>
            <a:spLocks noGrp="1"/>
          </p:cNvSpPr>
          <p:nvPr>
            <p:ph type="title"/>
          </p:nvPr>
        </p:nvSpPr>
        <p:spPr>
          <a:xfrm>
            <a:off x="337625" y="451449"/>
            <a:ext cx="10653618" cy="2377737"/>
          </a:xfrm>
        </p:spPr>
        <p:txBody>
          <a:bodyPr anchor="t">
            <a:normAutofit fontScale="90000"/>
          </a:bodyPr>
          <a:lstStyle/>
          <a:p>
            <a:r>
              <a:rPr lang="en-US" sz="5300" b="1" dirty="0">
                <a:solidFill>
                  <a:srgbClr val="FF0000"/>
                </a:solidFill>
              </a:rPr>
              <a:t>#39 </a:t>
            </a:r>
            <a:r>
              <a:rPr lang="en-US" sz="5300" b="1" dirty="0"/>
              <a:t>- </a:t>
            </a:r>
            <a:r>
              <a:rPr lang="en-US" altLang="en-US" sz="5300" b="1" dirty="0"/>
              <a:t>What is the atomic radius and its trend on the periodic table? Explain</a:t>
            </a:r>
            <a:br>
              <a:rPr lang="en-US" altLang="en-US" b="1" dirty="0"/>
            </a:br>
            <a:br>
              <a:rPr lang="en-US" altLang="en-US" b="1" dirty="0"/>
            </a:br>
            <a:endParaRPr lang="en-US" dirty="0"/>
          </a:p>
        </p:txBody>
      </p:sp>
      <p:sp>
        <p:nvSpPr>
          <p:cNvPr id="3" name="Content Placeholder 2">
            <a:extLst>
              <a:ext uri="{FF2B5EF4-FFF2-40B4-BE49-F238E27FC236}">
                <a16:creationId xmlns:a16="http://schemas.microsoft.com/office/drawing/2014/main" id="{8AFF8944-07E4-4B96-A9A2-041A4090DA3B}"/>
              </a:ext>
            </a:extLst>
          </p:cNvPr>
          <p:cNvSpPr>
            <a:spLocks noGrp="1"/>
          </p:cNvSpPr>
          <p:nvPr>
            <p:ph sz="quarter" idx="13"/>
          </p:nvPr>
        </p:nvSpPr>
        <p:spPr>
          <a:xfrm>
            <a:off x="450668" y="3095362"/>
            <a:ext cx="10394707" cy="3311189"/>
          </a:xfrm>
        </p:spPr>
        <p:txBody>
          <a:bodyPr>
            <a:normAutofit/>
          </a:bodyPr>
          <a:lstStyle/>
          <a:p>
            <a:pPr marL="0" indent="0">
              <a:buNone/>
            </a:pPr>
            <a:r>
              <a:rPr lang="en-US" altLang="en-US" sz="4400" b="1" dirty="0">
                <a:solidFill>
                  <a:srgbClr val="0070C0"/>
                </a:solidFill>
              </a:rPr>
              <a:t>Measure of the distance from the center nucleus to the outer electron. Smaller left to right larger top to bottom nuclear charge and outer energy levels.</a:t>
            </a:r>
          </a:p>
        </p:txBody>
      </p:sp>
      <p:sp>
        <p:nvSpPr>
          <p:cNvPr id="4" name="TextBox 3">
            <a:extLst>
              <a:ext uri="{FF2B5EF4-FFF2-40B4-BE49-F238E27FC236}">
                <a16:creationId xmlns:a16="http://schemas.microsoft.com/office/drawing/2014/main" id="{E1CFFCB3-F849-9EEF-482F-807F7F3DF5C8}"/>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6</a:t>
            </a:r>
          </a:p>
        </p:txBody>
      </p:sp>
    </p:spTree>
    <p:extLst>
      <p:ext uri="{BB962C8B-B14F-4D97-AF65-F5344CB8AC3E}">
        <p14:creationId xmlns:p14="http://schemas.microsoft.com/office/powerpoint/2010/main" val="3123680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745B7-F55A-4C2C-B925-18E08967A466}"/>
              </a:ext>
            </a:extLst>
          </p:cNvPr>
          <p:cNvSpPr>
            <a:spLocks noGrp="1"/>
          </p:cNvSpPr>
          <p:nvPr>
            <p:ph type="title"/>
          </p:nvPr>
        </p:nvSpPr>
        <p:spPr>
          <a:xfrm>
            <a:off x="385354" y="422031"/>
            <a:ext cx="10488322" cy="3470703"/>
          </a:xfrm>
        </p:spPr>
        <p:txBody>
          <a:bodyPr anchor="t">
            <a:noAutofit/>
          </a:bodyPr>
          <a:lstStyle/>
          <a:p>
            <a:r>
              <a:rPr lang="en-US" sz="4800" b="1" dirty="0">
                <a:solidFill>
                  <a:srgbClr val="FF0000"/>
                </a:solidFill>
              </a:rPr>
              <a:t>#40 </a:t>
            </a:r>
            <a:r>
              <a:rPr lang="en-US" sz="4800" b="1" dirty="0"/>
              <a:t>- </a:t>
            </a:r>
            <a:r>
              <a:rPr lang="en-US" altLang="en-US" sz="4800" b="1" dirty="0"/>
              <a:t>Order these elements from smallest to largest?</a:t>
            </a:r>
            <a:br>
              <a:rPr lang="en-US" altLang="en-US" sz="4800" b="1" dirty="0"/>
            </a:br>
            <a:br>
              <a:rPr lang="en-US" altLang="en-US" sz="4800" b="1" dirty="0"/>
            </a:br>
            <a:r>
              <a:rPr lang="en-US" altLang="en-US" sz="4800" b="1" dirty="0"/>
              <a:t>Se,		S,		Cl		Na</a:t>
            </a:r>
            <a:br>
              <a:rPr lang="en-US" altLang="en-US" sz="4800" b="1" dirty="0"/>
            </a:br>
            <a:br>
              <a:rPr lang="en-US" altLang="en-US" sz="4800" b="1" dirty="0"/>
            </a:br>
            <a:br>
              <a:rPr lang="en-US" altLang="en-US" sz="4800" b="1" dirty="0"/>
            </a:br>
            <a:endParaRPr lang="en-US" sz="4800" dirty="0"/>
          </a:p>
        </p:txBody>
      </p:sp>
      <p:sp>
        <p:nvSpPr>
          <p:cNvPr id="3" name="Content Placeholder 2">
            <a:extLst>
              <a:ext uri="{FF2B5EF4-FFF2-40B4-BE49-F238E27FC236}">
                <a16:creationId xmlns:a16="http://schemas.microsoft.com/office/drawing/2014/main" id="{8AFF8944-07E4-4B96-A9A2-041A4090DA3B}"/>
              </a:ext>
            </a:extLst>
          </p:cNvPr>
          <p:cNvSpPr>
            <a:spLocks noGrp="1"/>
          </p:cNvSpPr>
          <p:nvPr>
            <p:ph sz="quarter" idx="13"/>
          </p:nvPr>
        </p:nvSpPr>
        <p:spPr>
          <a:xfrm>
            <a:off x="385354" y="3546811"/>
            <a:ext cx="10394707" cy="3311189"/>
          </a:xfrm>
        </p:spPr>
        <p:txBody>
          <a:bodyPr>
            <a:normAutofit/>
          </a:bodyPr>
          <a:lstStyle/>
          <a:p>
            <a:pPr marL="0" indent="0" algn="ctr">
              <a:buNone/>
            </a:pPr>
            <a:r>
              <a:rPr lang="en-US" altLang="en-US" sz="4800" b="1" dirty="0">
                <a:solidFill>
                  <a:srgbClr val="0070C0"/>
                </a:solidFill>
              </a:rPr>
              <a:t>Cl, S, Se, Na</a:t>
            </a:r>
          </a:p>
        </p:txBody>
      </p:sp>
      <p:sp>
        <p:nvSpPr>
          <p:cNvPr id="4" name="TextBox 3">
            <a:extLst>
              <a:ext uri="{FF2B5EF4-FFF2-40B4-BE49-F238E27FC236}">
                <a16:creationId xmlns:a16="http://schemas.microsoft.com/office/drawing/2014/main" id="{52E53E89-4BE9-A3BD-B060-774046301086}"/>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7</a:t>
            </a:r>
          </a:p>
        </p:txBody>
      </p:sp>
    </p:spTree>
    <p:extLst>
      <p:ext uri="{BB962C8B-B14F-4D97-AF65-F5344CB8AC3E}">
        <p14:creationId xmlns:p14="http://schemas.microsoft.com/office/powerpoint/2010/main" val="10463917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745B7-F55A-4C2C-B925-18E08967A466}"/>
              </a:ext>
            </a:extLst>
          </p:cNvPr>
          <p:cNvSpPr>
            <a:spLocks noGrp="1"/>
          </p:cNvSpPr>
          <p:nvPr>
            <p:ph type="title"/>
          </p:nvPr>
        </p:nvSpPr>
        <p:spPr>
          <a:xfrm>
            <a:off x="323557" y="490639"/>
            <a:ext cx="10615434" cy="3676416"/>
          </a:xfrm>
        </p:spPr>
        <p:txBody>
          <a:bodyPr anchor="t">
            <a:noAutofit/>
          </a:bodyPr>
          <a:lstStyle/>
          <a:p>
            <a:r>
              <a:rPr lang="en-US" sz="4800" b="1" dirty="0">
                <a:solidFill>
                  <a:srgbClr val="FF0000"/>
                </a:solidFill>
              </a:rPr>
              <a:t>#41 </a:t>
            </a:r>
            <a:r>
              <a:rPr lang="en-US" altLang="en-US" sz="4800" b="1" dirty="0"/>
              <a:t>- Of the elements in the alkaline earth metals which has the highest electronegativity</a:t>
            </a:r>
            <a:br>
              <a:rPr lang="en-US" altLang="en-US" sz="4800" b="1" dirty="0"/>
            </a:br>
            <a:br>
              <a:rPr lang="en-US" altLang="en-US" sz="4800" b="1" dirty="0"/>
            </a:br>
            <a:br>
              <a:rPr lang="en-US" altLang="en-US" sz="4800" b="1" dirty="0"/>
            </a:br>
            <a:br>
              <a:rPr lang="en-US" altLang="en-US" sz="4800" b="1" dirty="0"/>
            </a:br>
            <a:endParaRPr lang="en-US" sz="4800" dirty="0"/>
          </a:p>
        </p:txBody>
      </p:sp>
      <p:sp>
        <p:nvSpPr>
          <p:cNvPr id="3" name="Content Placeholder 2">
            <a:extLst>
              <a:ext uri="{FF2B5EF4-FFF2-40B4-BE49-F238E27FC236}">
                <a16:creationId xmlns:a16="http://schemas.microsoft.com/office/drawing/2014/main" id="{8AFF8944-07E4-4B96-A9A2-041A4090DA3B}"/>
              </a:ext>
            </a:extLst>
          </p:cNvPr>
          <p:cNvSpPr>
            <a:spLocks noGrp="1"/>
          </p:cNvSpPr>
          <p:nvPr>
            <p:ph sz="quarter" idx="13"/>
          </p:nvPr>
        </p:nvSpPr>
        <p:spPr>
          <a:xfrm>
            <a:off x="544284" y="3056173"/>
            <a:ext cx="10394707" cy="3311189"/>
          </a:xfrm>
        </p:spPr>
        <p:txBody>
          <a:bodyPr>
            <a:normAutofit/>
          </a:bodyPr>
          <a:lstStyle/>
          <a:p>
            <a:pPr marL="0" indent="0" algn="ctr">
              <a:buNone/>
            </a:pPr>
            <a:r>
              <a:rPr lang="en-US" altLang="en-US" sz="4800" b="1" dirty="0">
                <a:solidFill>
                  <a:srgbClr val="0070C0"/>
                </a:solidFill>
              </a:rPr>
              <a:t>Beryllium</a:t>
            </a:r>
          </a:p>
        </p:txBody>
      </p:sp>
      <p:sp>
        <p:nvSpPr>
          <p:cNvPr id="5" name="TextBox 4">
            <a:extLst>
              <a:ext uri="{FF2B5EF4-FFF2-40B4-BE49-F238E27FC236}">
                <a16:creationId xmlns:a16="http://schemas.microsoft.com/office/drawing/2014/main" id="{D232041D-0BA5-F9EB-38BD-B3708FA521FC}"/>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8</a:t>
            </a:r>
          </a:p>
        </p:txBody>
      </p:sp>
    </p:spTree>
    <p:extLst>
      <p:ext uri="{BB962C8B-B14F-4D97-AF65-F5344CB8AC3E}">
        <p14:creationId xmlns:p14="http://schemas.microsoft.com/office/powerpoint/2010/main" val="24167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745B7-F55A-4C2C-B925-18E08967A466}"/>
              </a:ext>
            </a:extLst>
          </p:cNvPr>
          <p:cNvSpPr>
            <a:spLocks noGrp="1"/>
          </p:cNvSpPr>
          <p:nvPr>
            <p:ph type="title"/>
          </p:nvPr>
        </p:nvSpPr>
        <p:spPr>
          <a:xfrm>
            <a:off x="202474" y="333884"/>
            <a:ext cx="11247998" cy="2879043"/>
          </a:xfrm>
        </p:spPr>
        <p:txBody>
          <a:bodyPr anchor="t">
            <a:noAutofit/>
          </a:bodyPr>
          <a:lstStyle/>
          <a:p>
            <a:r>
              <a:rPr lang="en-US" sz="4800" b="1" dirty="0">
                <a:solidFill>
                  <a:srgbClr val="FF0000"/>
                </a:solidFill>
              </a:rPr>
              <a:t>#42 </a:t>
            </a:r>
            <a:r>
              <a:rPr lang="en-US" altLang="en-US" sz="4800" b="1" dirty="0"/>
              <a:t>- Why does it take less energy to remove an electron as you move down a group?</a:t>
            </a:r>
            <a:br>
              <a:rPr lang="en-US" altLang="en-US" sz="4800" b="1" dirty="0"/>
            </a:br>
            <a:br>
              <a:rPr lang="en-US" altLang="en-US" sz="4800" b="1" dirty="0"/>
            </a:br>
            <a:endParaRPr lang="en-US" sz="4800" dirty="0"/>
          </a:p>
        </p:txBody>
      </p:sp>
      <p:sp>
        <p:nvSpPr>
          <p:cNvPr id="3" name="Content Placeholder 2">
            <a:extLst>
              <a:ext uri="{FF2B5EF4-FFF2-40B4-BE49-F238E27FC236}">
                <a16:creationId xmlns:a16="http://schemas.microsoft.com/office/drawing/2014/main" id="{8AFF8944-07E4-4B96-A9A2-041A4090DA3B}"/>
              </a:ext>
            </a:extLst>
          </p:cNvPr>
          <p:cNvSpPr>
            <a:spLocks noGrp="1"/>
          </p:cNvSpPr>
          <p:nvPr>
            <p:ph sz="quarter" idx="13"/>
          </p:nvPr>
        </p:nvSpPr>
        <p:spPr>
          <a:xfrm>
            <a:off x="202474" y="3212927"/>
            <a:ext cx="10394707" cy="3311189"/>
          </a:xfrm>
        </p:spPr>
        <p:txBody>
          <a:bodyPr>
            <a:normAutofit/>
          </a:bodyPr>
          <a:lstStyle/>
          <a:p>
            <a:pPr marL="0" indent="0">
              <a:buNone/>
            </a:pPr>
            <a:r>
              <a:rPr lang="en-US" altLang="en-US" sz="4800" b="1" dirty="0">
                <a:solidFill>
                  <a:srgbClr val="0070C0"/>
                </a:solidFill>
              </a:rPr>
              <a:t>More energy levels, so electron is further from the nucleus, which means the nucleus isn’t able to attract as well.</a:t>
            </a:r>
          </a:p>
        </p:txBody>
      </p:sp>
      <p:sp>
        <p:nvSpPr>
          <p:cNvPr id="4" name="TextBox 3">
            <a:extLst>
              <a:ext uri="{FF2B5EF4-FFF2-40B4-BE49-F238E27FC236}">
                <a16:creationId xmlns:a16="http://schemas.microsoft.com/office/drawing/2014/main" id="{2DEA9A24-8D6C-9E42-4C69-050F94698EAC}"/>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1</a:t>
            </a:r>
          </a:p>
        </p:txBody>
      </p:sp>
    </p:spTree>
    <p:extLst>
      <p:ext uri="{BB962C8B-B14F-4D97-AF65-F5344CB8AC3E}">
        <p14:creationId xmlns:p14="http://schemas.microsoft.com/office/powerpoint/2010/main" val="3529116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78BF4-2035-4D8A-8D24-CE60C428D287}"/>
              </a:ext>
            </a:extLst>
          </p:cNvPr>
          <p:cNvSpPr>
            <a:spLocks noGrp="1"/>
          </p:cNvSpPr>
          <p:nvPr>
            <p:ph type="title"/>
          </p:nvPr>
        </p:nvSpPr>
        <p:spPr>
          <a:xfrm>
            <a:off x="253218" y="274638"/>
            <a:ext cx="11329182" cy="1143000"/>
          </a:xfrm>
        </p:spPr>
        <p:txBody>
          <a:bodyPr anchor="t">
            <a:noAutofit/>
          </a:bodyPr>
          <a:lstStyle/>
          <a:p>
            <a:r>
              <a:rPr lang="en-US" sz="4800" b="1" dirty="0">
                <a:solidFill>
                  <a:srgbClr val="FF0000"/>
                </a:solidFill>
              </a:rPr>
              <a:t>#43 </a:t>
            </a:r>
            <a:r>
              <a:rPr lang="en-US" altLang="en-US" sz="4800" b="1" dirty="0"/>
              <a:t>- </a:t>
            </a:r>
            <a:r>
              <a:rPr lang="en-US" sz="4800" b="1" dirty="0"/>
              <a:t>Describe the trend for reactivity of halogens.</a:t>
            </a:r>
          </a:p>
        </p:txBody>
      </p:sp>
      <p:sp>
        <p:nvSpPr>
          <p:cNvPr id="4" name="Content Placeholder 2">
            <a:extLst>
              <a:ext uri="{FF2B5EF4-FFF2-40B4-BE49-F238E27FC236}">
                <a16:creationId xmlns:a16="http://schemas.microsoft.com/office/drawing/2014/main" id="{0A5BAA5F-7060-496F-85E8-EF60EFBE7276}"/>
              </a:ext>
            </a:extLst>
          </p:cNvPr>
          <p:cNvSpPr txBox="1">
            <a:spLocks/>
          </p:cNvSpPr>
          <p:nvPr/>
        </p:nvSpPr>
        <p:spPr>
          <a:xfrm>
            <a:off x="685800" y="2883877"/>
            <a:ext cx="10394707" cy="249070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en-US" sz="4800" b="1" dirty="0">
                <a:solidFill>
                  <a:srgbClr val="0070C0"/>
                </a:solidFill>
              </a:rPr>
              <a:t>Reactivity increases as you move UP the periodic table. </a:t>
            </a:r>
          </a:p>
        </p:txBody>
      </p:sp>
      <p:sp>
        <p:nvSpPr>
          <p:cNvPr id="5" name="TextBox 4">
            <a:extLst>
              <a:ext uri="{FF2B5EF4-FFF2-40B4-BE49-F238E27FC236}">
                <a16:creationId xmlns:a16="http://schemas.microsoft.com/office/drawing/2014/main" id="{5A92BAD8-3FB2-8C6E-1139-8E0CBB33428E}"/>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2</a:t>
            </a:r>
          </a:p>
        </p:txBody>
      </p:sp>
    </p:spTree>
    <p:extLst>
      <p:ext uri="{BB962C8B-B14F-4D97-AF65-F5344CB8AC3E}">
        <p14:creationId xmlns:p14="http://schemas.microsoft.com/office/powerpoint/2010/main" val="3832493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78BF4-2035-4D8A-8D24-CE60C428D287}"/>
              </a:ext>
            </a:extLst>
          </p:cNvPr>
          <p:cNvSpPr>
            <a:spLocks noGrp="1"/>
          </p:cNvSpPr>
          <p:nvPr>
            <p:ph type="title"/>
          </p:nvPr>
        </p:nvSpPr>
        <p:spPr>
          <a:xfrm>
            <a:off x="396753" y="295422"/>
            <a:ext cx="10972800" cy="1823642"/>
          </a:xfrm>
        </p:spPr>
        <p:txBody>
          <a:bodyPr anchor="t">
            <a:noAutofit/>
          </a:bodyPr>
          <a:lstStyle/>
          <a:p>
            <a:r>
              <a:rPr lang="en-US" sz="4800" b="1" dirty="0">
                <a:solidFill>
                  <a:srgbClr val="FF0000"/>
                </a:solidFill>
              </a:rPr>
              <a:t>#44 </a:t>
            </a:r>
            <a:r>
              <a:rPr lang="en-US" altLang="en-US" sz="4800" b="1" dirty="0"/>
              <a:t>- </a:t>
            </a:r>
            <a:r>
              <a:rPr lang="en-US" sz="4800" b="1" dirty="0"/>
              <a:t>What is the sum of the charges from the following atoms when they form ions?</a:t>
            </a:r>
            <a:br>
              <a:rPr lang="en-US" sz="4800" b="1" dirty="0"/>
            </a:br>
            <a:r>
              <a:rPr lang="en-US" sz="4800" b="1" dirty="0"/>
              <a:t>Calcium, nitrogen, and strontium</a:t>
            </a:r>
          </a:p>
        </p:txBody>
      </p:sp>
      <p:sp>
        <p:nvSpPr>
          <p:cNvPr id="4" name="Content Placeholder 2">
            <a:extLst>
              <a:ext uri="{FF2B5EF4-FFF2-40B4-BE49-F238E27FC236}">
                <a16:creationId xmlns:a16="http://schemas.microsoft.com/office/drawing/2014/main" id="{0A5BAA5F-7060-496F-85E8-EF60EFBE7276}"/>
              </a:ext>
            </a:extLst>
          </p:cNvPr>
          <p:cNvSpPr txBox="1">
            <a:spLocks/>
          </p:cNvSpPr>
          <p:nvPr/>
        </p:nvSpPr>
        <p:spPr>
          <a:xfrm>
            <a:off x="685799" y="3657600"/>
            <a:ext cx="10394707" cy="2224336"/>
          </a:xfrm>
          <a:prstGeom prst="rect">
            <a:avLst/>
          </a:prstGeom>
        </p:spPr>
        <p:txBody>
          <a:bodyPr>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altLang="en-US" sz="4800" b="1" dirty="0">
                <a:solidFill>
                  <a:srgbClr val="0070C0"/>
                </a:solidFill>
              </a:rPr>
              <a:t>1</a:t>
            </a:r>
          </a:p>
          <a:p>
            <a:pPr marL="0" indent="0" algn="ctr">
              <a:buNone/>
            </a:pPr>
            <a:endParaRPr lang="en-US" altLang="en-US" sz="4800" b="1" dirty="0">
              <a:solidFill>
                <a:srgbClr val="0070C0"/>
              </a:solidFill>
            </a:endParaRPr>
          </a:p>
          <a:p>
            <a:pPr marL="0" indent="0" algn="ctr">
              <a:buNone/>
            </a:pPr>
            <a:r>
              <a:rPr lang="en-US" altLang="en-US" sz="4800" b="1" dirty="0">
                <a:solidFill>
                  <a:srgbClr val="0070C0"/>
                </a:solidFill>
              </a:rPr>
              <a:t>2+(-3)+2 =1</a:t>
            </a:r>
          </a:p>
        </p:txBody>
      </p:sp>
      <p:sp>
        <p:nvSpPr>
          <p:cNvPr id="5" name="TextBox 4">
            <a:extLst>
              <a:ext uri="{FF2B5EF4-FFF2-40B4-BE49-F238E27FC236}">
                <a16:creationId xmlns:a16="http://schemas.microsoft.com/office/drawing/2014/main" id="{DFEC982D-D390-F587-2724-5DB87E8A73C5}"/>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3</a:t>
            </a:r>
          </a:p>
        </p:txBody>
      </p:sp>
    </p:spTree>
    <p:extLst>
      <p:ext uri="{BB962C8B-B14F-4D97-AF65-F5344CB8AC3E}">
        <p14:creationId xmlns:p14="http://schemas.microsoft.com/office/powerpoint/2010/main" val="2854139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9489" y="365760"/>
            <a:ext cx="10677378" cy="1974975"/>
          </a:xfrm>
        </p:spPr>
        <p:txBody>
          <a:bodyPr anchor="t">
            <a:noAutofit/>
          </a:bodyPr>
          <a:lstStyle/>
          <a:p>
            <a:r>
              <a:rPr lang="en-US" sz="5400" b="1" dirty="0">
                <a:solidFill>
                  <a:srgbClr val="FF0000"/>
                </a:solidFill>
              </a:rPr>
              <a:t>#1 </a:t>
            </a:r>
            <a:r>
              <a:rPr lang="en-US" sz="5400" b="1" dirty="0"/>
              <a:t>- How many atoms are in </a:t>
            </a:r>
            <a:br>
              <a:rPr lang="en-US" sz="5400" b="1" dirty="0"/>
            </a:br>
            <a:r>
              <a:rPr lang="en-US" sz="5400" b="1" dirty="0"/>
              <a:t>one molecule of Mg</a:t>
            </a:r>
            <a:r>
              <a:rPr lang="en-US" sz="5400" b="1" baseline="-25000" dirty="0"/>
              <a:t>3</a:t>
            </a:r>
            <a:r>
              <a:rPr lang="en-US" sz="5400" b="1" dirty="0"/>
              <a:t>(PO</a:t>
            </a:r>
            <a:r>
              <a:rPr lang="en-US" sz="5400" b="1" baseline="-25000" dirty="0"/>
              <a:t>4</a:t>
            </a:r>
            <a:r>
              <a:rPr lang="en-US" sz="5400" b="1" dirty="0"/>
              <a:t>)</a:t>
            </a:r>
            <a:r>
              <a:rPr lang="en-US" sz="5400" b="1" baseline="-25000" dirty="0"/>
              <a:t>2</a:t>
            </a:r>
            <a:r>
              <a:rPr lang="en-US" sz="5400" b="1" dirty="0"/>
              <a:t> ? </a:t>
            </a:r>
          </a:p>
        </p:txBody>
      </p:sp>
      <p:sp>
        <p:nvSpPr>
          <p:cNvPr id="3" name="Content Placeholder 2"/>
          <p:cNvSpPr>
            <a:spLocks noGrp="1"/>
          </p:cNvSpPr>
          <p:nvPr>
            <p:ph sz="quarter" idx="13"/>
          </p:nvPr>
        </p:nvSpPr>
        <p:spPr>
          <a:xfrm>
            <a:off x="0" y="3515932"/>
            <a:ext cx="11296356" cy="1858653"/>
          </a:xfrm>
        </p:spPr>
        <p:txBody>
          <a:bodyPr>
            <a:normAutofit/>
          </a:bodyPr>
          <a:lstStyle/>
          <a:p>
            <a:pPr marL="0" indent="0" algn="ctr">
              <a:buNone/>
            </a:pPr>
            <a:r>
              <a:rPr lang="en-US" sz="4800" b="1" dirty="0">
                <a:solidFill>
                  <a:srgbClr val="0070C0"/>
                </a:solidFill>
              </a:rPr>
              <a:t>Thirteen (13)</a:t>
            </a:r>
          </a:p>
        </p:txBody>
      </p:sp>
      <p:sp>
        <p:nvSpPr>
          <p:cNvPr id="5" name="TextBox 4">
            <a:extLst>
              <a:ext uri="{FF2B5EF4-FFF2-40B4-BE49-F238E27FC236}">
                <a16:creationId xmlns:a16="http://schemas.microsoft.com/office/drawing/2014/main" id="{7B72E3E8-ACB3-7E06-12BB-E917E5ED4114}"/>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1</a:t>
            </a:r>
          </a:p>
        </p:txBody>
      </p:sp>
    </p:spTree>
    <p:extLst>
      <p:ext uri="{BB962C8B-B14F-4D97-AF65-F5344CB8AC3E}">
        <p14:creationId xmlns:p14="http://schemas.microsoft.com/office/powerpoint/2010/main" val="3040418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78BF4-2035-4D8A-8D24-CE60C428D287}"/>
              </a:ext>
            </a:extLst>
          </p:cNvPr>
          <p:cNvSpPr>
            <a:spLocks noGrp="1"/>
          </p:cNvSpPr>
          <p:nvPr>
            <p:ph type="title"/>
          </p:nvPr>
        </p:nvSpPr>
        <p:spPr>
          <a:xfrm>
            <a:off x="396753" y="436099"/>
            <a:ext cx="10972800" cy="2134648"/>
          </a:xfrm>
        </p:spPr>
        <p:txBody>
          <a:bodyPr anchor="t">
            <a:noAutofit/>
          </a:bodyPr>
          <a:lstStyle/>
          <a:p>
            <a:r>
              <a:rPr lang="en-US" sz="4800" b="1" dirty="0">
                <a:solidFill>
                  <a:srgbClr val="FF0000"/>
                </a:solidFill>
              </a:rPr>
              <a:t>#45 </a:t>
            </a:r>
            <a:r>
              <a:rPr lang="en-US" altLang="en-US" sz="4800" b="1" dirty="0"/>
              <a:t>- </a:t>
            </a:r>
            <a:r>
              <a:rPr lang="en-US" sz="4800" b="1" dirty="0"/>
              <a:t>What is the molar mass for the hydrocarbon </a:t>
            </a:r>
            <a:br>
              <a:rPr lang="en-US" sz="4800" b="1" dirty="0"/>
            </a:br>
            <a:r>
              <a:rPr lang="en-US" sz="4800" b="1" dirty="0"/>
              <a:t>C</a:t>
            </a:r>
            <a:r>
              <a:rPr lang="en-US" sz="4800" b="1" baseline="-25000" dirty="0"/>
              <a:t>24</a:t>
            </a:r>
            <a:r>
              <a:rPr lang="en-US" sz="4800" b="1" dirty="0"/>
              <a:t>H</a:t>
            </a:r>
            <a:r>
              <a:rPr lang="en-US" sz="4800" b="1" baseline="-25000" dirty="0"/>
              <a:t>37</a:t>
            </a:r>
            <a:r>
              <a:rPr lang="en-US" sz="4800" b="1" dirty="0"/>
              <a:t>O</a:t>
            </a:r>
            <a:r>
              <a:rPr lang="en-US" sz="4800" b="1" baseline="-25000" dirty="0"/>
              <a:t>6</a:t>
            </a:r>
          </a:p>
        </p:txBody>
      </p:sp>
      <p:sp>
        <p:nvSpPr>
          <p:cNvPr id="4" name="Content Placeholder 2">
            <a:extLst>
              <a:ext uri="{FF2B5EF4-FFF2-40B4-BE49-F238E27FC236}">
                <a16:creationId xmlns:a16="http://schemas.microsoft.com/office/drawing/2014/main" id="{0A5BAA5F-7060-496F-85E8-EF60EFBE7276}"/>
              </a:ext>
            </a:extLst>
          </p:cNvPr>
          <p:cNvSpPr txBox="1">
            <a:spLocks/>
          </p:cNvSpPr>
          <p:nvPr/>
        </p:nvSpPr>
        <p:spPr>
          <a:xfrm>
            <a:off x="685799" y="3513909"/>
            <a:ext cx="10394707" cy="2368027"/>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altLang="en-US" sz="4800" b="1" dirty="0">
                <a:solidFill>
                  <a:srgbClr val="0070C0"/>
                </a:solidFill>
              </a:rPr>
              <a:t>421.61 g/mol</a:t>
            </a:r>
          </a:p>
        </p:txBody>
      </p:sp>
      <p:sp>
        <p:nvSpPr>
          <p:cNvPr id="5" name="TextBox 4">
            <a:extLst>
              <a:ext uri="{FF2B5EF4-FFF2-40B4-BE49-F238E27FC236}">
                <a16:creationId xmlns:a16="http://schemas.microsoft.com/office/drawing/2014/main" id="{EB637746-764C-D95C-3A9B-DF94263B01BA}"/>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4</a:t>
            </a:r>
          </a:p>
        </p:txBody>
      </p:sp>
    </p:spTree>
    <p:extLst>
      <p:ext uri="{BB962C8B-B14F-4D97-AF65-F5344CB8AC3E}">
        <p14:creationId xmlns:p14="http://schemas.microsoft.com/office/powerpoint/2010/main" val="42814315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78BF4-2035-4D8A-8D24-CE60C428D287}"/>
              </a:ext>
            </a:extLst>
          </p:cNvPr>
          <p:cNvSpPr>
            <a:spLocks noGrp="1"/>
          </p:cNvSpPr>
          <p:nvPr>
            <p:ph type="title"/>
          </p:nvPr>
        </p:nvSpPr>
        <p:spPr>
          <a:xfrm>
            <a:off x="396753" y="464235"/>
            <a:ext cx="10972800" cy="2106512"/>
          </a:xfrm>
        </p:spPr>
        <p:txBody>
          <a:bodyPr anchor="t">
            <a:noAutofit/>
          </a:bodyPr>
          <a:lstStyle/>
          <a:p>
            <a:r>
              <a:rPr lang="en-US" sz="4800" b="1" dirty="0">
                <a:solidFill>
                  <a:srgbClr val="FF0000"/>
                </a:solidFill>
              </a:rPr>
              <a:t>#46 </a:t>
            </a:r>
            <a:r>
              <a:rPr lang="en-US" altLang="en-US" sz="4800" b="1" dirty="0"/>
              <a:t>- </a:t>
            </a:r>
            <a:r>
              <a:rPr lang="en-US" sz="4800" b="1" dirty="0"/>
              <a:t>Which molecule has covalent bonding and does not require a double or triple bond?</a:t>
            </a:r>
            <a:br>
              <a:rPr lang="en-US" sz="4800" b="1" dirty="0"/>
            </a:br>
            <a:r>
              <a:rPr lang="en-US" sz="4800" b="1" dirty="0"/>
              <a:t>CO</a:t>
            </a:r>
            <a:r>
              <a:rPr lang="en-US" sz="4800" b="1" baseline="-25000" dirty="0"/>
              <a:t>2</a:t>
            </a:r>
            <a:r>
              <a:rPr lang="en-US" sz="4800" b="1" dirty="0"/>
              <a:t>, CO, N</a:t>
            </a:r>
            <a:r>
              <a:rPr lang="en-US" sz="4800" b="1" baseline="-25000" dirty="0"/>
              <a:t>2</a:t>
            </a:r>
            <a:r>
              <a:rPr lang="en-US" sz="4800" b="1" dirty="0"/>
              <a:t>, CF</a:t>
            </a:r>
            <a:r>
              <a:rPr lang="en-US" sz="4800" b="1" baseline="-25000" dirty="0"/>
              <a:t>4</a:t>
            </a:r>
          </a:p>
        </p:txBody>
      </p:sp>
      <p:sp>
        <p:nvSpPr>
          <p:cNvPr id="4" name="Content Placeholder 2">
            <a:extLst>
              <a:ext uri="{FF2B5EF4-FFF2-40B4-BE49-F238E27FC236}">
                <a16:creationId xmlns:a16="http://schemas.microsoft.com/office/drawing/2014/main" id="{0A5BAA5F-7060-496F-85E8-EF60EFBE7276}"/>
              </a:ext>
            </a:extLst>
          </p:cNvPr>
          <p:cNvSpPr txBox="1">
            <a:spLocks/>
          </p:cNvSpPr>
          <p:nvPr/>
        </p:nvSpPr>
        <p:spPr>
          <a:xfrm>
            <a:off x="685799" y="3775424"/>
            <a:ext cx="10394707" cy="2106512"/>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4800" b="1" dirty="0">
                <a:solidFill>
                  <a:srgbClr val="0070C0"/>
                </a:solidFill>
              </a:rPr>
              <a:t>CF</a:t>
            </a:r>
            <a:r>
              <a:rPr lang="en-US" sz="4800" b="1" baseline="-25000" dirty="0">
                <a:solidFill>
                  <a:srgbClr val="0070C0"/>
                </a:solidFill>
              </a:rPr>
              <a:t>4</a:t>
            </a:r>
            <a:endParaRPr lang="en-US" altLang="en-US" sz="4800" b="1" dirty="0">
              <a:solidFill>
                <a:srgbClr val="0070C0"/>
              </a:solidFill>
            </a:endParaRPr>
          </a:p>
        </p:txBody>
      </p:sp>
      <p:sp>
        <p:nvSpPr>
          <p:cNvPr id="5" name="TextBox 4">
            <a:extLst>
              <a:ext uri="{FF2B5EF4-FFF2-40B4-BE49-F238E27FC236}">
                <a16:creationId xmlns:a16="http://schemas.microsoft.com/office/drawing/2014/main" id="{20D95FF3-9D2E-E56E-03ED-98ED270D143F}"/>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5</a:t>
            </a:r>
          </a:p>
        </p:txBody>
      </p:sp>
    </p:spTree>
    <p:extLst>
      <p:ext uri="{BB962C8B-B14F-4D97-AF65-F5344CB8AC3E}">
        <p14:creationId xmlns:p14="http://schemas.microsoft.com/office/powerpoint/2010/main" val="3109897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78BF4-2035-4D8A-8D24-CE60C428D287}"/>
              </a:ext>
            </a:extLst>
          </p:cNvPr>
          <p:cNvSpPr>
            <a:spLocks noGrp="1"/>
          </p:cNvSpPr>
          <p:nvPr>
            <p:ph type="title"/>
          </p:nvPr>
        </p:nvSpPr>
        <p:spPr>
          <a:xfrm>
            <a:off x="396753" y="436099"/>
            <a:ext cx="10972800" cy="2134648"/>
          </a:xfrm>
        </p:spPr>
        <p:txBody>
          <a:bodyPr anchor="t">
            <a:normAutofit/>
          </a:bodyPr>
          <a:lstStyle/>
          <a:p>
            <a:r>
              <a:rPr lang="en-US" sz="4800" b="1" dirty="0">
                <a:solidFill>
                  <a:srgbClr val="FF0000"/>
                </a:solidFill>
              </a:rPr>
              <a:t>#47 </a:t>
            </a:r>
            <a:r>
              <a:rPr lang="en-US" altLang="en-US" sz="4800" b="1" dirty="0"/>
              <a:t>- </a:t>
            </a:r>
            <a:r>
              <a:rPr lang="en-US" sz="4800" b="1" dirty="0"/>
              <a:t>What is the formula for copper (IV) sulfate?</a:t>
            </a:r>
            <a:endParaRPr lang="en-US" sz="4800" b="1" baseline="-25000" dirty="0"/>
          </a:p>
        </p:txBody>
      </p:sp>
      <p:sp>
        <p:nvSpPr>
          <p:cNvPr id="4" name="Content Placeholder 2">
            <a:extLst>
              <a:ext uri="{FF2B5EF4-FFF2-40B4-BE49-F238E27FC236}">
                <a16:creationId xmlns:a16="http://schemas.microsoft.com/office/drawing/2014/main" id="{0A5BAA5F-7060-496F-85E8-EF60EFBE7276}"/>
              </a:ext>
            </a:extLst>
          </p:cNvPr>
          <p:cNvSpPr txBox="1">
            <a:spLocks/>
          </p:cNvSpPr>
          <p:nvPr/>
        </p:nvSpPr>
        <p:spPr>
          <a:xfrm>
            <a:off x="685799" y="3144253"/>
            <a:ext cx="10394707" cy="273768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altLang="en-US" sz="4800" b="1" dirty="0">
                <a:solidFill>
                  <a:srgbClr val="0070C0"/>
                </a:solidFill>
              </a:rPr>
              <a:t>Cu(SO</a:t>
            </a:r>
            <a:r>
              <a:rPr lang="en-US" altLang="en-US" sz="4800" b="1" baseline="-25000" dirty="0">
                <a:solidFill>
                  <a:srgbClr val="0070C0"/>
                </a:solidFill>
              </a:rPr>
              <a:t>4</a:t>
            </a:r>
            <a:r>
              <a:rPr lang="en-US" altLang="en-US" sz="4800" b="1" dirty="0">
                <a:solidFill>
                  <a:srgbClr val="0070C0"/>
                </a:solidFill>
              </a:rPr>
              <a:t>)</a:t>
            </a:r>
            <a:r>
              <a:rPr lang="en-US" altLang="en-US" sz="4800" b="1" baseline="-25000" dirty="0">
                <a:solidFill>
                  <a:srgbClr val="0070C0"/>
                </a:solidFill>
              </a:rPr>
              <a:t>2</a:t>
            </a:r>
          </a:p>
        </p:txBody>
      </p:sp>
      <p:sp>
        <p:nvSpPr>
          <p:cNvPr id="5" name="TextBox 4">
            <a:extLst>
              <a:ext uri="{FF2B5EF4-FFF2-40B4-BE49-F238E27FC236}">
                <a16:creationId xmlns:a16="http://schemas.microsoft.com/office/drawing/2014/main" id="{0BAF989A-B181-20BC-D2A2-3B55C42E0ED7}"/>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6</a:t>
            </a:r>
          </a:p>
        </p:txBody>
      </p:sp>
    </p:spTree>
    <p:extLst>
      <p:ext uri="{BB962C8B-B14F-4D97-AF65-F5344CB8AC3E}">
        <p14:creationId xmlns:p14="http://schemas.microsoft.com/office/powerpoint/2010/main" val="1066175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78BF4-2035-4D8A-8D24-CE60C428D287}"/>
              </a:ext>
            </a:extLst>
          </p:cNvPr>
          <p:cNvSpPr>
            <a:spLocks noGrp="1"/>
          </p:cNvSpPr>
          <p:nvPr>
            <p:ph type="title"/>
          </p:nvPr>
        </p:nvSpPr>
        <p:spPr>
          <a:xfrm>
            <a:off x="396753" y="407963"/>
            <a:ext cx="10972800" cy="2162783"/>
          </a:xfrm>
        </p:spPr>
        <p:txBody>
          <a:bodyPr anchor="t">
            <a:normAutofit/>
          </a:bodyPr>
          <a:lstStyle/>
          <a:p>
            <a:r>
              <a:rPr lang="en-US" sz="4800" b="1" dirty="0">
                <a:solidFill>
                  <a:srgbClr val="FF0000"/>
                </a:solidFill>
              </a:rPr>
              <a:t>#48 </a:t>
            </a:r>
            <a:r>
              <a:rPr lang="en-US" altLang="en-US" sz="4800" b="1" dirty="0"/>
              <a:t>- </a:t>
            </a:r>
            <a:r>
              <a:rPr lang="en-US" sz="4800" b="1" dirty="0"/>
              <a:t>What is the name of the compound </a:t>
            </a:r>
            <a:r>
              <a:rPr lang="en-US" sz="4800" b="1" dirty="0" err="1"/>
              <a:t>SrO</a:t>
            </a:r>
            <a:r>
              <a:rPr lang="en-US" sz="4800" b="1" dirty="0"/>
              <a:t>?</a:t>
            </a:r>
            <a:endParaRPr lang="en-US" sz="4800" b="1" baseline="-25000" dirty="0"/>
          </a:p>
        </p:txBody>
      </p:sp>
      <p:sp>
        <p:nvSpPr>
          <p:cNvPr id="4" name="Content Placeholder 2">
            <a:extLst>
              <a:ext uri="{FF2B5EF4-FFF2-40B4-BE49-F238E27FC236}">
                <a16:creationId xmlns:a16="http://schemas.microsoft.com/office/drawing/2014/main" id="{0A5BAA5F-7060-496F-85E8-EF60EFBE7276}"/>
              </a:ext>
            </a:extLst>
          </p:cNvPr>
          <p:cNvSpPr txBox="1">
            <a:spLocks/>
          </p:cNvSpPr>
          <p:nvPr/>
        </p:nvSpPr>
        <p:spPr>
          <a:xfrm>
            <a:off x="685799" y="3144253"/>
            <a:ext cx="10394707" cy="273768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altLang="en-US" sz="4400" b="1" dirty="0">
                <a:solidFill>
                  <a:srgbClr val="0070C0"/>
                </a:solidFill>
              </a:rPr>
              <a:t>Strontium oxide </a:t>
            </a:r>
          </a:p>
        </p:txBody>
      </p:sp>
      <p:sp>
        <p:nvSpPr>
          <p:cNvPr id="5" name="TextBox 4">
            <a:extLst>
              <a:ext uri="{FF2B5EF4-FFF2-40B4-BE49-F238E27FC236}">
                <a16:creationId xmlns:a16="http://schemas.microsoft.com/office/drawing/2014/main" id="{931BC7AB-327D-1AC0-1B66-D2697216F634}"/>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7</a:t>
            </a:r>
          </a:p>
        </p:txBody>
      </p:sp>
    </p:spTree>
    <p:extLst>
      <p:ext uri="{BB962C8B-B14F-4D97-AF65-F5344CB8AC3E}">
        <p14:creationId xmlns:p14="http://schemas.microsoft.com/office/powerpoint/2010/main" val="9094554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78BF4-2035-4D8A-8D24-CE60C428D287}"/>
              </a:ext>
            </a:extLst>
          </p:cNvPr>
          <p:cNvSpPr>
            <a:spLocks noGrp="1"/>
          </p:cNvSpPr>
          <p:nvPr>
            <p:ph type="title"/>
          </p:nvPr>
        </p:nvSpPr>
        <p:spPr>
          <a:xfrm>
            <a:off x="396753" y="337625"/>
            <a:ext cx="10972800" cy="2233121"/>
          </a:xfrm>
        </p:spPr>
        <p:txBody>
          <a:bodyPr anchor="t">
            <a:noAutofit/>
          </a:bodyPr>
          <a:lstStyle/>
          <a:p>
            <a:r>
              <a:rPr lang="en-US" sz="4800" b="1" dirty="0">
                <a:solidFill>
                  <a:srgbClr val="FF0000"/>
                </a:solidFill>
              </a:rPr>
              <a:t>#49 </a:t>
            </a:r>
            <a:r>
              <a:rPr lang="en-US" altLang="en-US" sz="4800" b="1" dirty="0"/>
              <a:t>- </a:t>
            </a:r>
            <a:r>
              <a:rPr lang="en-US" sz="4800" b="1" dirty="0"/>
              <a:t>What type of bond forms between two non metals share electrons?</a:t>
            </a:r>
            <a:endParaRPr lang="en-US" sz="4800" b="1" baseline="-25000" dirty="0"/>
          </a:p>
        </p:txBody>
      </p:sp>
      <p:sp>
        <p:nvSpPr>
          <p:cNvPr id="4" name="Content Placeholder 2">
            <a:extLst>
              <a:ext uri="{FF2B5EF4-FFF2-40B4-BE49-F238E27FC236}">
                <a16:creationId xmlns:a16="http://schemas.microsoft.com/office/drawing/2014/main" id="{0A5BAA5F-7060-496F-85E8-EF60EFBE7276}"/>
              </a:ext>
            </a:extLst>
          </p:cNvPr>
          <p:cNvSpPr txBox="1">
            <a:spLocks/>
          </p:cNvSpPr>
          <p:nvPr/>
        </p:nvSpPr>
        <p:spPr>
          <a:xfrm>
            <a:off x="685799" y="3144253"/>
            <a:ext cx="10394707" cy="273768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altLang="en-US" sz="4800" b="1" dirty="0">
                <a:solidFill>
                  <a:srgbClr val="0070C0"/>
                </a:solidFill>
              </a:rPr>
              <a:t>Covalent bond </a:t>
            </a:r>
          </a:p>
        </p:txBody>
      </p:sp>
      <p:sp>
        <p:nvSpPr>
          <p:cNvPr id="5" name="TextBox 4">
            <a:extLst>
              <a:ext uri="{FF2B5EF4-FFF2-40B4-BE49-F238E27FC236}">
                <a16:creationId xmlns:a16="http://schemas.microsoft.com/office/drawing/2014/main" id="{89A0C3B0-8241-D005-8399-B5693F991A56}"/>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8</a:t>
            </a:r>
          </a:p>
        </p:txBody>
      </p:sp>
    </p:spTree>
    <p:extLst>
      <p:ext uri="{BB962C8B-B14F-4D97-AF65-F5344CB8AC3E}">
        <p14:creationId xmlns:p14="http://schemas.microsoft.com/office/powerpoint/2010/main" val="172031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78BF4-2035-4D8A-8D24-CE60C428D287}"/>
              </a:ext>
            </a:extLst>
          </p:cNvPr>
          <p:cNvSpPr>
            <a:spLocks noGrp="1"/>
          </p:cNvSpPr>
          <p:nvPr>
            <p:ph type="title"/>
          </p:nvPr>
        </p:nvSpPr>
        <p:spPr>
          <a:xfrm>
            <a:off x="396753" y="450167"/>
            <a:ext cx="10972800" cy="2120580"/>
          </a:xfrm>
        </p:spPr>
        <p:txBody>
          <a:bodyPr anchor="t">
            <a:normAutofit/>
          </a:bodyPr>
          <a:lstStyle/>
          <a:p>
            <a:r>
              <a:rPr lang="en-US" sz="4800" b="1" dirty="0">
                <a:solidFill>
                  <a:srgbClr val="FF0000"/>
                </a:solidFill>
              </a:rPr>
              <a:t>#50 </a:t>
            </a:r>
            <a:r>
              <a:rPr lang="en-US" altLang="en-US" sz="4800" b="1" dirty="0"/>
              <a:t>- </a:t>
            </a:r>
            <a:r>
              <a:rPr lang="en-US" sz="4800" b="1" dirty="0"/>
              <a:t>What happens to the electrons during a metallic bond?</a:t>
            </a:r>
            <a:endParaRPr lang="en-US" sz="4800" b="1" baseline="-25000" dirty="0"/>
          </a:p>
        </p:txBody>
      </p:sp>
      <p:sp>
        <p:nvSpPr>
          <p:cNvPr id="4" name="Content Placeholder 2">
            <a:extLst>
              <a:ext uri="{FF2B5EF4-FFF2-40B4-BE49-F238E27FC236}">
                <a16:creationId xmlns:a16="http://schemas.microsoft.com/office/drawing/2014/main" id="{0A5BAA5F-7060-496F-85E8-EF60EFBE7276}"/>
              </a:ext>
            </a:extLst>
          </p:cNvPr>
          <p:cNvSpPr txBox="1">
            <a:spLocks/>
          </p:cNvSpPr>
          <p:nvPr/>
        </p:nvSpPr>
        <p:spPr>
          <a:xfrm>
            <a:off x="685799" y="3144253"/>
            <a:ext cx="10394707" cy="273768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en-US" sz="4400" b="1" dirty="0">
                <a:solidFill>
                  <a:srgbClr val="0070C0"/>
                </a:solidFill>
              </a:rPr>
              <a:t>Sea of electrons, </a:t>
            </a:r>
            <a:br>
              <a:rPr lang="en-US" altLang="en-US" sz="4400" b="1" dirty="0">
                <a:solidFill>
                  <a:srgbClr val="0070C0"/>
                </a:solidFill>
              </a:rPr>
            </a:br>
            <a:r>
              <a:rPr lang="en-US" altLang="en-US" sz="4400" b="1" dirty="0">
                <a:solidFill>
                  <a:srgbClr val="0070C0"/>
                </a:solidFill>
              </a:rPr>
              <a:t>Delocalized electrons,</a:t>
            </a:r>
          </a:p>
          <a:p>
            <a:pPr marL="0" indent="0">
              <a:buNone/>
            </a:pPr>
            <a:r>
              <a:rPr lang="en-US" altLang="en-US" sz="4400" b="1" dirty="0">
                <a:solidFill>
                  <a:srgbClr val="0070C0"/>
                </a:solidFill>
              </a:rPr>
              <a:t>Free flowing electrons etc. </a:t>
            </a:r>
          </a:p>
        </p:txBody>
      </p:sp>
      <p:sp>
        <p:nvSpPr>
          <p:cNvPr id="5" name="TextBox 4">
            <a:extLst>
              <a:ext uri="{FF2B5EF4-FFF2-40B4-BE49-F238E27FC236}">
                <a16:creationId xmlns:a16="http://schemas.microsoft.com/office/drawing/2014/main" id="{DDEAD8BF-9DF3-C65F-74CE-01DF9AC553B8}"/>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1</a:t>
            </a:r>
          </a:p>
        </p:txBody>
      </p:sp>
    </p:spTree>
    <p:extLst>
      <p:ext uri="{BB962C8B-B14F-4D97-AF65-F5344CB8AC3E}">
        <p14:creationId xmlns:p14="http://schemas.microsoft.com/office/powerpoint/2010/main" val="1348023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78BF4-2035-4D8A-8D24-CE60C428D287}"/>
              </a:ext>
            </a:extLst>
          </p:cNvPr>
          <p:cNvSpPr>
            <a:spLocks noGrp="1"/>
          </p:cNvSpPr>
          <p:nvPr>
            <p:ph type="title"/>
          </p:nvPr>
        </p:nvSpPr>
        <p:spPr>
          <a:xfrm>
            <a:off x="309489" y="478303"/>
            <a:ext cx="10874326" cy="2092444"/>
          </a:xfrm>
        </p:spPr>
        <p:txBody>
          <a:bodyPr anchor="t">
            <a:normAutofit/>
          </a:bodyPr>
          <a:lstStyle/>
          <a:p>
            <a:r>
              <a:rPr lang="en-US" sz="4800" b="1" dirty="0">
                <a:solidFill>
                  <a:srgbClr val="FF0000"/>
                </a:solidFill>
              </a:rPr>
              <a:t>#51 </a:t>
            </a:r>
            <a:r>
              <a:rPr lang="en-US" altLang="en-US" sz="4800" b="1" dirty="0"/>
              <a:t>- </a:t>
            </a:r>
            <a:r>
              <a:rPr lang="en-US" sz="4800" b="1" dirty="0"/>
              <a:t>Draw the Lewis dot structure for BrO</a:t>
            </a:r>
            <a:r>
              <a:rPr lang="en-US" sz="4800" b="1" baseline="-25000" dirty="0"/>
              <a:t>3</a:t>
            </a:r>
            <a:r>
              <a:rPr lang="en-US" sz="4800" b="1" baseline="30000" dirty="0"/>
              <a:t>-</a:t>
            </a:r>
          </a:p>
        </p:txBody>
      </p:sp>
      <p:pic>
        <p:nvPicPr>
          <p:cNvPr id="1026" name="Picture 2" descr="Image result for bro3- lewis">
            <a:extLst>
              <a:ext uri="{FF2B5EF4-FFF2-40B4-BE49-F238E27FC236}">
                <a16:creationId xmlns:a16="http://schemas.microsoft.com/office/drawing/2014/main" id="{0D79A375-60C9-4306-B7E2-3A52864C224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27484" y="2865771"/>
            <a:ext cx="5203327" cy="3016166"/>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11D09064-EF91-5914-2CAE-72FD0B2946D0}"/>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2</a:t>
            </a:r>
          </a:p>
        </p:txBody>
      </p:sp>
    </p:spTree>
    <p:extLst>
      <p:ext uri="{BB962C8B-B14F-4D97-AF65-F5344CB8AC3E}">
        <p14:creationId xmlns:p14="http://schemas.microsoft.com/office/powerpoint/2010/main" val="3916987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78BF4-2035-4D8A-8D24-CE60C428D287}"/>
              </a:ext>
            </a:extLst>
          </p:cNvPr>
          <p:cNvSpPr>
            <a:spLocks noGrp="1"/>
          </p:cNvSpPr>
          <p:nvPr>
            <p:ph type="title"/>
          </p:nvPr>
        </p:nvSpPr>
        <p:spPr>
          <a:xfrm>
            <a:off x="396753" y="393895"/>
            <a:ext cx="10674521" cy="2176851"/>
          </a:xfrm>
        </p:spPr>
        <p:txBody>
          <a:bodyPr anchor="t">
            <a:normAutofit/>
          </a:bodyPr>
          <a:lstStyle/>
          <a:p>
            <a:r>
              <a:rPr lang="en-US" sz="4800" b="1" dirty="0">
                <a:solidFill>
                  <a:srgbClr val="FF0000"/>
                </a:solidFill>
              </a:rPr>
              <a:t>#52 </a:t>
            </a:r>
            <a:r>
              <a:rPr lang="en-US" altLang="en-US" sz="4800" b="1" dirty="0"/>
              <a:t>- </a:t>
            </a:r>
            <a:r>
              <a:rPr lang="en-US" sz="4800" b="1" dirty="0"/>
              <a:t>Draw the Lewis dot structure for CH</a:t>
            </a:r>
            <a:r>
              <a:rPr lang="en-US" sz="4800" b="1" baseline="-25000" dirty="0"/>
              <a:t>4</a:t>
            </a:r>
            <a:endParaRPr lang="en-US" sz="4800" b="1" baseline="30000" dirty="0"/>
          </a:p>
        </p:txBody>
      </p:sp>
      <p:pic>
        <p:nvPicPr>
          <p:cNvPr id="1028" name="Picture 4" descr="Image result for methane lewis structu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13621" y="3286515"/>
            <a:ext cx="2692128" cy="3040806"/>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B46A389C-92E1-406A-DCCB-493297F7CB35}"/>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3</a:t>
            </a:r>
          </a:p>
        </p:txBody>
      </p:sp>
    </p:spTree>
    <p:extLst>
      <p:ext uri="{BB962C8B-B14F-4D97-AF65-F5344CB8AC3E}">
        <p14:creationId xmlns:p14="http://schemas.microsoft.com/office/powerpoint/2010/main" val="142228531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78BF4-2035-4D8A-8D24-CE60C428D287}"/>
              </a:ext>
            </a:extLst>
          </p:cNvPr>
          <p:cNvSpPr>
            <a:spLocks noGrp="1"/>
          </p:cNvSpPr>
          <p:nvPr>
            <p:ph type="title"/>
          </p:nvPr>
        </p:nvSpPr>
        <p:spPr>
          <a:xfrm>
            <a:off x="395435" y="423908"/>
            <a:ext cx="10972800" cy="2120580"/>
          </a:xfrm>
        </p:spPr>
        <p:txBody>
          <a:bodyPr anchor="t">
            <a:noAutofit/>
          </a:bodyPr>
          <a:lstStyle/>
          <a:p>
            <a:r>
              <a:rPr lang="en-US" sz="4800" b="1" dirty="0">
                <a:solidFill>
                  <a:srgbClr val="FF0000"/>
                </a:solidFill>
              </a:rPr>
              <a:t>#53 </a:t>
            </a:r>
            <a:r>
              <a:rPr lang="en-US" altLang="en-US" sz="4800" b="1" dirty="0"/>
              <a:t>- </a:t>
            </a:r>
            <a:r>
              <a:rPr lang="en-US" sz="4800" b="1" dirty="0"/>
              <a:t>What pathway must you </a:t>
            </a:r>
            <a:br>
              <a:rPr lang="en-US" sz="4800" b="1" dirty="0"/>
            </a:br>
            <a:r>
              <a:rPr lang="en-US" sz="4800" b="1" dirty="0"/>
              <a:t>take in order to convert grams </a:t>
            </a:r>
            <a:br>
              <a:rPr lang="en-US" sz="4800" b="1" dirty="0"/>
            </a:br>
            <a:r>
              <a:rPr lang="en-US" sz="4800" b="1" dirty="0"/>
              <a:t>of substance A to moles of substance B?</a:t>
            </a:r>
            <a:endParaRPr lang="en-US" sz="4800" b="1" baseline="-25000" dirty="0"/>
          </a:p>
        </p:txBody>
      </p:sp>
      <p:sp>
        <p:nvSpPr>
          <p:cNvPr id="4" name="Content Placeholder 2">
            <a:extLst>
              <a:ext uri="{FF2B5EF4-FFF2-40B4-BE49-F238E27FC236}">
                <a16:creationId xmlns:a16="http://schemas.microsoft.com/office/drawing/2014/main" id="{0A5BAA5F-7060-496F-85E8-EF60EFBE7276}"/>
              </a:ext>
            </a:extLst>
          </p:cNvPr>
          <p:cNvSpPr txBox="1">
            <a:spLocks/>
          </p:cNvSpPr>
          <p:nvPr/>
        </p:nvSpPr>
        <p:spPr>
          <a:xfrm>
            <a:off x="1262574" y="3735097"/>
            <a:ext cx="10394707" cy="273768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altLang="en-US" sz="4400" b="1" dirty="0">
                <a:solidFill>
                  <a:srgbClr val="0070C0"/>
                </a:solidFill>
              </a:rPr>
              <a:t>Grams </a:t>
            </a:r>
            <a:r>
              <a:rPr lang="en-US" altLang="en-US" sz="4400" b="1" dirty="0">
                <a:solidFill>
                  <a:srgbClr val="0070C0"/>
                </a:solidFill>
                <a:sym typeface="Wingdings" panose="05000000000000000000" pitchFamily="2" charset="2"/>
              </a:rPr>
              <a:t> moles A  moles B</a:t>
            </a:r>
            <a:endParaRPr lang="en-US" altLang="en-US" sz="4400" b="1" dirty="0">
              <a:solidFill>
                <a:srgbClr val="0070C0"/>
              </a:solidFill>
            </a:endParaRPr>
          </a:p>
        </p:txBody>
      </p:sp>
      <p:sp>
        <p:nvSpPr>
          <p:cNvPr id="3" name="TextBox 2"/>
          <p:cNvSpPr txBox="1"/>
          <p:nvPr/>
        </p:nvSpPr>
        <p:spPr>
          <a:xfrm>
            <a:off x="2307103" y="4614204"/>
            <a:ext cx="2358348" cy="400110"/>
          </a:xfrm>
          <a:prstGeom prst="rect">
            <a:avLst/>
          </a:prstGeom>
          <a:noFill/>
        </p:spPr>
        <p:txBody>
          <a:bodyPr wrap="square" rtlCol="0">
            <a:spAutoFit/>
          </a:bodyPr>
          <a:lstStyle/>
          <a:p>
            <a:r>
              <a:rPr lang="en-US" sz="2000" b="1" dirty="0">
                <a:solidFill>
                  <a:srgbClr val="0070C0"/>
                </a:solidFill>
              </a:rPr>
              <a:t>Molar Mass of A</a:t>
            </a:r>
          </a:p>
        </p:txBody>
      </p:sp>
      <p:sp>
        <p:nvSpPr>
          <p:cNvPr id="5" name="TextBox 4"/>
          <p:cNvSpPr txBox="1"/>
          <p:nvPr/>
        </p:nvSpPr>
        <p:spPr>
          <a:xfrm>
            <a:off x="6096000" y="4614204"/>
            <a:ext cx="1846217" cy="400110"/>
          </a:xfrm>
          <a:prstGeom prst="rect">
            <a:avLst/>
          </a:prstGeom>
          <a:noFill/>
        </p:spPr>
        <p:txBody>
          <a:bodyPr wrap="square" rtlCol="0">
            <a:spAutoFit/>
          </a:bodyPr>
          <a:lstStyle/>
          <a:p>
            <a:r>
              <a:rPr lang="en-US" sz="2000" b="1" dirty="0">
                <a:solidFill>
                  <a:srgbClr val="0070C0"/>
                </a:solidFill>
              </a:rPr>
              <a:t>Mole Ratio</a:t>
            </a:r>
          </a:p>
        </p:txBody>
      </p:sp>
      <p:sp>
        <p:nvSpPr>
          <p:cNvPr id="6" name="TextBox 5">
            <a:extLst>
              <a:ext uri="{FF2B5EF4-FFF2-40B4-BE49-F238E27FC236}">
                <a16:creationId xmlns:a16="http://schemas.microsoft.com/office/drawing/2014/main" id="{ABDE7D4E-F051-9C27-A218-02FA704C81E9}"/>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4</a:t>
            </a:r>
          </a:p>
        </p:txBody>
      </p:sp>
    </p:spTree>
    <p:extLst>
      <p:ext uri="{BB962C8B-B14F-4D97-AF65-F5344CB8AC3E}">
        <p14:creationId xmlns:p14="http://schemas.microsoft.com/office/powerpoint/2010/main" val="192809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78BF4-2035-4D8A-8D24-CE60C428D287}"/>
              </a:ext>
            </a:extLst>
          </p:cNvPr>
          <p:cNvSpPr>
            <a:spLocks noGrp="1"/>
          </p:cNvSpPr>
          <p:nvPr>
            <p:ph type="title"/>
          </p:nvPr>
        </p:nvSpPr>
        <p:spPr>
          <a:xfrm>
            <a:off x="396753" y="436099"/>
            <a:ext cx="10972800" cy="2134648"/>
          </a:xfrm>
        </p:spPr>
        <p:txBody>
          <a:bodyPr anchor="t">
            <a:noAutofit/>
          </a:bodyPr>
          <a:lstStyle/>
          <a:p>
            <a:r>
              <a:rPr lang="en-US" sz="4800" b="1" dirty="0">
                <a:solidFill>
                  <a:srgbClr val="FF0000"/>
                </a:solidFill>
              </a:rPr>
              <a:t>#54 </a:t>
            </a:r>
            <a:r>
              <a:rPr lang="en-US" altLang="en-US" sz="4800" b="1" dirty="0"/>
              <a:t>- </a:t>
            </a:r>
            <a:r>
              <a:rPr lang="en-US" sz="4800" b="1" dirty="0"/>
              <a:t>What kind of reaction is taking place below? </a:t>
            </a:r>
            <a:br>
              <a:rPr lang="en-US" sz="4800" b="1" dirty="0"/>
            </a:br>
            <a:r>
              <a:rPr lang="en-US" sz="4800" b="1" dirty="0"/>
              <a:t>Zn + CuCl</a:t>
            </a:r>
            <a:r>
              <a:rPr lang="en-US" sz="4800" b="1" baseline="-25000" dirty="0"/>
              <a:t>2</a:t>
            </a:r>
            <a:r>
              <a:rPr lang="en-US" sz="4800" b="1" dirty="0"/>
              <a:t> </a:t>
            </a:r>
            <a:r>
              <a:rPr lang="en-US" sz="4800" b="1" dirty="0">
                <a:sym typeface="Wingdings" panose="05000000000000000000" pitchFamily="2" charset="2"/>
              </a:rPr>
              <a:t> ZnCl</a:t>
            </a:r>
            <a:r>
              <a:rPr lang="en-US" sz="4800" b="1" baseline="-25000" dirty="0">
                <a:sym typeface="Wingdings" panose="05000000000000000000" pitchFamily="2" charset="2"/>
              </a:rPr>
              <a:t>2</a:t>
            </a:r>
            <a:r>
              <a:rPr lang="en-US" sz="4800" b="1" dirty="0">
                <a:sym typeface="Wingdings" panose="05000000000000000000" pitchFamily="2" charset="2"/>
              </a:rPr>
              <a:t> + Cu</a:t>
            </a:r>
            <a:endParaRPr lang="en-US" sz="4800" b="1" baseline="-25000" dirty="0"/>
          </a:p>
        </p:txBody>
      </p:sp>
      <p:sp>
        <p:nvSpPr>
          <p:cNvPr id="4" name="Content Placeholder 2">
            <a:extLst>
              <a:ext uri="{FF2B5EF4-FFF2-40B4-BE49-F238E27FC236}">
                <a16:creationId xmlns:a16="http://schemas.microsoft.com/office/drawing/2014/main" id="{0A5BAA5F-7060-496F-85E8-EF60EFBE7276}"/>
              </a:ext>
            </a:extLst>
          </p:cNvPr>
          <p:cNvSpPr txBox="1">
            <a:spLocks/>
          </p:cNvSpPr>
          <p:nvPr/>
        </p:nvSpPr>
        <p:spPr>
          <a:xfrm>
            <a:off x="685799" y="3144253"/>
            <a:ext cx="10394707" cy="273768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altLang="en-US" sz="4800" b="1" dirty="0">
                <a:solidFill>
                  <a:srgbClr val="0070C0"/>
                </a:solidFill>
              </a:rPr>
              <a:t>Single replacement</a:t>
            </a:r>
          </a:p>
        </p:txBody>
      </p:sp>
      <p:sp>
        <p:nvSpPr>
          <p:cNvPr id="5" name="TextBox 4">
            <a:extLst>
              <a:ext uri="{FF2B5EF4-FFF2-40B4-BE49-F238E27FC236}">
                <a16:creationId xmlns:a16="http://schemas.microsoft.com/office/drawing/2014/main" id="{D37E2159-A845-038D-C539-2736F78ABE48}"/>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5</a:t>
            </a:r>
          </a:p>
        </p:txBody>
      </p:sp>
    </p:spTree>
    <p:extLst>
      <p:ext uri="{BB962C8B-B14F-4D97-AF65-F5344CB8AC3E}">
        <p14:creationId xmlns:p14="http://schemas.microsoft.com/office/powerpoint/2010/main" val="393034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58" y="393896"/>
            <a:ext cx="10759126" cy="2632640"/>
          </a:xfrm>
        </p:spPr>
        <p:txBody>
          <a:bodyPr anchor="t">
            <a:noAutofit/>
          </a:bodyPr>
          <a:lstStyle/>
          <a:p>
            <a:r>
              <a:rPr lang="en-US" sz="4800" b="1" dirty="0">
                <a:solidFill>
                  <a:srgbClr val="FF0000"/>
                </a:solidFill>
              </a:rPr>
              <a:t>#2 </a:t>
            </a:r>
            <a:r>
              <a:rPr lang="en-US" sz="4800" b="1" dirty="0"/>
              <a:t>- What particle did Thompson discover and name his experiment that proved it.</a:t>
            </a:r>
            <a:endParaRPr lang="en-US" sz="5400" b="1" dirty="0"/>
          </a:p>
        </p:txBody>
      </p:sp>
      <p:sp>
        <p:nvSpPr>
          <p:cNvPr id="3" name="Content Placeholder 2"/>
          <p:cNvSpPr>
            <a:spLocks noGrp="1"/>
          </p:cNvSpPr>
          <p:nvPr>
            <p:ph sz="quarter" idx="13"/>
          </p:nvPr>
        </p:nvSpPr>
        <p:spPr>
          <a:xfrm>
            <a:off x="685800" y="3515932"/>
            <a:ext cx="10394707" cy="1858653"/>
          </a:xfrm>
        </p:spPr>
        <p:txBody>
          <a:bodyPr>
            <a:normAutofit/>
          </a:bodyPr>
          <a:lstStyle/>
          <a:p>
            <a:pPr marL="0" indent="0">
              <a:buNone/>
            </a:pPr>
            <a:r>
              <a:rPr lang="en-US" sz="4800" b="1" dirty="0">
                <a:solidFill>
                  <a:srgbClr val="0070C0"/>
                </a:solidFill>
              </a:rPr>
              <a:t>Electron </a:t>
            </a:r>
            <a:r>
              <a:rPr lang="en-US" sz="4800" b="1" dirty="0">
                <a:solidFill>
                  <a:srgbClr val="0070C0"/>
                </a:solidFill>
                <a:sym typeface="Wingdings" panose="05000000000000000000" pitchFamily="2" charset="2"/>
              </a:rPr>
              <a:t> </a:t>
            </a:r>
            <a:br>
              <a:rPr lang="en-US" sz="4800" b="1" dirty="0">
                <a:solidFill>
                  <a:srgbClr val="0070C0"/>
                </a:solidFill>
                <a:sym typeface="Wingdings" panose="05000000000000000000" pitchFamily="2" charset="2"/>
              </a:rPr>
            </a:br>
            <a:r>
              <a:rPr lang="en-US" sz="4800" b="1" dirty="0">
                <a:solidFill>
                  <a:srgbClr val="0070C0"/>
                </a:solidFill>
                <a:sym typeface="Wingdings" panose="05000000000000000000" pitchFamily="2" charset="2"/>
              </a:rPr>
              <a:t>Cathode Ray Tube Experiment</a:t>
            </a:r>
            <a:endParaRPr lang="en-US" sz="4800" b="1" dirty="0">
              <a:solidFill>
                <a:srgbClr val="0070C0"/>
              </a:solidFill>
            </a:endParaRPr>
          </a:p>
        </p:txBody>
      </p:sp>
      <p:sp>
        <p:nvSpPr>
          <p:cNvPr id="4" name="TextBox 3">
            <a:extLst>
              <a:ext uri="{FF2B5EF4-FFF2-40B4-BE49-F238E27FC236}">
                <a16:creationId xmlns:a16="http://schemas.microsoft.com/office/drawing/2014/main" id="{B7775067-3B89-D34E-DE50-EA5D49BCE388}"/>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2</a:t>
            </a:r>
          </a:p>
        </p:txBody>
      </p:sp>
    </p:spTree>
    <p:extLst>
      <p:ext uri="{BB962C8B-B14F-4D97-AF65-F5344CB8AC3E}">
        <p14:creationId xmlns:p14="http://schemas.microsoft.com/office/powerpoint/2010/main" val="823289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78BF4-2035-4D8A-8D24-CE60C428D287}"/>
              </a:ext>
            </a:extLst>
          </p:cNvPr>
          <p:cNvSpPr>
            <a:spLocks noGrp="1"/>
          </p:cNvSpPr>
          <p:nvPr>
            <p:ph type="title"/>
          </p:nvPr>
        </p:nvSpPr>
        <p:spPr>
          <a:xfrm>
            <a:off x="396753" y="379829"/>
            <a:ext cx="10972800" cy="2190918"/>
          </a:xfrm>
        </p:spPr>
        <p:txBody>
          <a:bodyPr anchor="t">
            <a:noAutofit/>
          </a:bodyPr>
          <a:lstStyle/>
          <a:p>
            <a:r>
              <a:rPr lang="en-US" sz="4800" b="1" dirty="0">
                <a:solidFill>
                  <a:srgbClr val="FF0000"/>
                </a:solidFill>
              </a:rPr>
              <a:t>#55 </a:t>
            </a:r>
            <a:r>
              <a:rPr lang="en-US" altLang="en-US" sz="4800" b="1" dirty="0"/>
              <a:t>- </a:t>
            </a:r>
            <a:r>
              <a:rPr lang="en-US" sz="4800" b="1" dirty="0"/>
              <a:t>Sodium chloride comes apart. Name the type of reaction, predict the products, and balance the reaction.</a:t>
            </a:r>
            <a:endParaRPr lang="en-US" sz="4800" b="1" baseline="-25000" dirty="0"/>
          </a:p>
        </p:txBody>
      </p:sp>
      <p:sp>
        <p:nvSpPr>
          <p:cNvPr id="4" name="Content Placeholder 2">
            <a:extLst>
              <a:ext uri="{FF2B5EF4-FFF2-40B4-BE49-F238E27FC236}">
                <a16:creationId xmlns:a16="http://schemas.microsoft.com/office/drawing/2014/main" id="{0A5BAA5F-7060-496F-85E8-EF60EFBE7276}"/>
              </a:ext>
            </a:extLst>
          </p:cNvPr>
          <p:cNvSpPr txBox="1">
            <a:spLocks/>
          </p:cNvSpPr>
          <p:nvPr/>
        </p:nvSpPr>
        <p:spPr>
          <a:xfrm>
            <a:off x="685799" y="3691018"/>
            <a:ext cx="10394707" cy="219091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altLang="en-US" sz="4800" b="1" dirty="0">
                <a:solidFill>
                  <a:srgbClr val="0070C0"/>
                </a:solidFill>
              </a:rPr>
              <a:t>2NaCl </a:t>
            </a:r>
            <a:r>
              <a:rPr lang="en-US" altLang="en-US" sz="4800" b="1" dirty="0">
                <a:solidFill>
                  <a:srgbClr val="0070C0"/>
                </a:solidFill>
                <a:sym typeface="Wingdings" panose="05000000000000000000" pitchFamily="2" charset="2"/>
              </a:rPr>
              <a:t> 2Na + Cl</a:t>
            </a:r>
            <a:r>
              <a:rPr lang="en-US" altLang="en-US" sz="4800" b="1" baseline="-25000" dirty="0">
                <a:solidFill>
                  <a:srgbClr val="0070C0"/>
                </a:solidFill>
                <a:sym typeface="Wingdings" panose="05000000000000000000" pitchFamily="2" charset="2"/>
              </a:rPr>
              <a:t>2</a:t>
            </a:r>
          </a:p>
          <a:p>
            <a:pPr marL="0" indent="0" algn="ctr">
              <a:buNone/>
            </a:pPr>
            <a:endParaRPr lang="en-US" altLang="en-US" sz="4800" b="1" baseline="-25000" dirty="0">
              <a:solidFill>
                <a:srgbClr val="0070C0"/>
              </a:solidFill>
              <a:sym typeface="Wingdings" panose="05000000000000000000" pitchFamily="2" charset="2"/>
            </a:endParaRPr>
          </a:p>
          <a:p>
            <a:pPr marL="0" indent="0" algn="ctr">
              <a:buNone/>
            </a:pPr>
            <a:r>
              <a:rPr lang="en-US" altLang="en-US" sz="4800" b="1" dirty="0">
                <a:solidFill>
                  <a:srgbClr val="0070C0"/>
                </a:solidFill>
                <a:sym typeface="Wingdings" panose="05000000000000000000" pitchFamily="2" charset="2"/>
              </a:rPr>
              <a:t>Decomposition</a:t>
            </a:r>
            <a:endParaRPr lang="en-US" altLang="en-US" sz="4800" b="1" dirty="0">
              <a:solidFill>
                <a:srgbClr val="0070C0"/>
              </a:solidFill>
            </a:endParaRPr>
          </a:p>
        </p:txBody>
      </p:sp>
      <p:sp>
        <p:nvSpPr>
          <p:cNvPr id="5" name="TextBox 4">
            <a:extLst>
              <a:ext uri="{FF2B5EF4-FFF2-40B4-BE49-F238E27FC236}">
                <a16:creationId xmlns:a16="http://schemas.microsoft.com/office/drawing/2014/main" id="{FF8274A2-E8E3-0714-6EAE-44C40EAA9D3B}"/>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6</a:t>
            </a:r>
          </a:p>
        </p:txBody>
      </p:sp>
    </p:spTree>
    <p:extLst>
      <p:ext uri="{BB962C8B-B14F-4D97-AF65-F5344CB8AC3E}">
        <p14:creationId xmlns:p14="http://schemas.microsoft.com/office/powerpoint/2010/main" val="3977136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78BF4-2035-4D8A-8D24-CE60C428D287}"/>
              </a:ext>
            </a:extLst>
          </p:cNvPr>
          <p:cNvSpPr>
            <a:spLocks noGrp="1"/>
          </p:cNvSpPr>
          <p:nvPr>
            <p:ph type="title"/>
          </p:nvPr>
        </p:nvSpPr>
        <p:spPr>
          <a:xfrm>
            <a:off x="396753" y="422031"/>
            <a:ext cx="10972800" cy="2148715"/>
          </a:xfrm>
        </p:spPr>
        <p:txBody>
          <a:bodyPr anchor="t">
            <a:noAutofit/>
          </a:bodyPr>
          <a:lstStyle/>
          <a:p>
            <a:r>
              <a:rPr lang="en-US" sz="4800" b="1" dirty="0">
                <a:solidFill>
                  <a:srgbClr val="FF0000"/>
                </a:solidFill>
              </a:rPr>
              <a:t>#56 </a:t>
            </a:r>
            <a:r>
              <a:rPr lang="en-US" altLang="en-US" sz="4800" b="1" dirty="0"/>
              <a:t>- </a:t>
            </a:r>
            <a:r>
              <a:rPr lang="en-US" sz="4800" b="1" dirty="0"/>
              <a:t>What kind of reaction is taking place below? </a:t>
            </a:r>
            <a:br>
              <a:rPr lang="en-US" sz="4800" b="1" dirty="0"/>
            </a:br>
            <a:r>
              <a:rPr lang="en-US" sz="4800" b="1"/>
              <a:t>Br</a:t>
            </a:r>
            <a:r>
              <a:rPr lang="en-US" sz="4800" b="1" baseline="-25000"/>
              <a:t>2</a:t>
            </a:r>
            <a:r>
              <a:rPr lang="en-US" sz="4800" b="1"/>
              <a:t> + FeF</a:t>
            </a:r>
            <a:r>
              <a:rPr lang="en-US" sz="4800" b="1" baseline="-25000"/>
              <a:t>2</a:t>
            </a:r>
            <a:r>
              <a:rPr lang="en-US" sz="4800" b="1"/>
              <a:t> </a:t>
            </a:r>
            <a:r>
              <a:rPr lang="en-US" sz="4800" b="1">
                <a:sym typeface="Wingdings" panose="05000000000000000000" pitchFamily="2" charset="2"/>
              </a:rPr>
              <a:t> FeBr</a:t>
            </a:r>
            <a:r>
              <a:rPr lang="en-US" sz="4800" b="1" baseline="-25000">
                <a:sym typeface="Wingdings" panose="05000000000000000000" pitchFamily="2" charset="2"/>
              </a:rPr>
              <a:t>2</a:t>
            </a:r>
            <a:r>
              <a:rPr lang="en-US" sz="4800" b="1">
                <a:sym typeface="Wingdings" panose="05000000000000000000" pitchFamily="2" charset="2"/>
              </a:rPr>
              <a:t> + F</a:t>
            </a:r>
            <a:r>
              <a:rPr lang="en-US" sz="4800" b="1" baseline="-25000">
                <a:sym typeface="Wingdings" panose="05000000000000000000" pitchFamily="2" charset="2"/>
              </a:rPr>
              <a:t>2</a:t>
            </a:r>
            <a:endParaRPr lang="en-US" sz="4800" b="1" baseline="-25000" dirty="0"/>
          </a:p>
        </p:txBody>
      </p:sp>
      <p:sp>
        <p:nvSpPr>
          <p:cNvPr id="4" name="Content Placeholder 2">
            <a:extLst>
              <a:ext uri="{FF2B5EF4-FFF2-40B4-BE49-F238E27FC236}">
                <a16:creationId xmlns:a16="http://schemas.microsoft.com/office/drawing/2014/main" id="{0A5BAA5F-7060-496F-85E8-EF60EFBE7276}"/>
              </a:ext>
            </a:extLst>
          </p:cNvPr>
          <p:cNvSpPr txBox="1">
            <a:spLocks/>
          </p:cNvSpPr>
          <p:nvPr/>
        </p:nvSpPr>
        <p:spPr>
          <a:xfrm>
            <a:off x="685799" y="3144253"/>
            <a:ext cx="10394707" cy="273768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altLang="en-US" sz="4800" b="1" dirty="0">
                <a:solidFill>
                  <a:srgbClr val="0070C0"/>
                </a:solidFill>
              </a:rPr>
              <a:t>Single replacement</a:t>
            </a:r>
          </a:p>
        </p:txBody>
      </p:sp>
      <p:sp>
        <p:nvSpPr>
          <p:cNvPr id="5" name="TextBox 4">
            <a:extLst>
              <a:ext uri="{FF2B5EF4-FFF2-40B4-BE49-F238E27FC236}">
                <a16:creationId xmlns:a16="http://schemas.microsoft.com/office/drawing/2014/main" id="{A63A9911-D7F7-DB2C-D8D0-BCA35E547A12}"/>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7</a:t>
            </a:r>
          </a:p>
        </p:txBody>
      </p:sp>
    </p:spTree>
    <p:extLst>
      <p:ext uri="{BB962C8B-B14F-4D97-AF65-F5344CB8AC3E}">
        <p14:creationId xmlns:p14="http://schemas.microsoft.com/office/powerpoint/2010/main" val="2439363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2031" y="407963"/>
            <a:ext cx="10660651" cy="2465866"/>
          </a:xfrm>
        </p:spPr>
        <p:txBody>
          <a:bodyPr anchor="t">
            <a:noAutofit/>
          </a:bodyPr>
          <a:lstStyle/>
          <a:p>
            <a:r>
              <a:rPr lang="en-US" sz="4800" b="1" dirty="0">
                <a:solidFill>
                  <a:srgbClr val="FF0000"/>
                </a:solidFill>
              </a:rPr>
              <a:t>#3 </a:t>
            </a:r>
            <a:r>
              <a:rPr lang="en-US" sz="4800" b="1" dirty="0"/>
              <a:t>- What is the empirical formula for the following molecule: C</a:t>
            </a:r>
            <a:r>
              <a:rPr lang="en-US" sz="4800" b="1" baseline="-25000" dirty="0"/>
              <a:t>12</a:t>
            </a:r>
            <a:r>
              <a:rPr lang="en-US" sz="4800" b="1" dirty="0"/>
              <a:t>H</a:t>
            </a:r>
            <a:r>
              <a:rPr lang="en-US" sz="4800" b="1" baseline="-25000" dirty="0"/>
              <a:t>22</a:t>
            </a:r>
            <a:r>
              <a:rPr lang="en-US" sz="4800" b="1" dirty="0"/>
              <a:t>O</a:t>
            </a:r>
            <a:r>
              <a:rPr lang="en-US" sz="4800" b="1" baseline="-25000" dirty="0"/>
              <a:t>11</a:t>
            </a:r>
            <a:r>
              <a:rPr lang="en-US" sz="4800" b="1" dirty="0"/>
              <a:t> ?</a:t>
            </a:r>
            <a:endParaRPr lang="en-US" sz="5400" b="1" baseline="-25000" dirty="0"/>
          </a:p>
        </p:txBody>
      </p:sp>
      <p:sp>
        <p:nvSpPr>
          <p:cNvPr id="3" name="Content Placeholder 2"/>
          <p:cNvSpPr>
            <a:spLocks noGrp="1"/>
          </p:cNvSpPr>
          <p:nvPr>
            <p:ph sz="quarter" idx="13"/>
          </p:nvPr>
        </p:nvSpPr>
        <p:spPr>
          <a:xfrm>
            <a:off x="685800" y="3461657"/>
            <a:ext cx="10394707" cy="1912928"/>
          </a:xfrm>
        </p:spPr>
        <p:txBody>
          <a:bodyPr>
            <a:normAutofit/>
          </a:bodyPr>
          <a:lstStyle/>
          <a:p>
            <a:pPr marL="0" indent="0" algn="ctr">
              <a:buNone/>
              <a:defRPr/>
            </a:pPr>
            <a:r>
              <a:rPr lang="en-US" sz="4800" b="1" dirty="0">
                <a:solidFill>
                  <a:srgbClr val="0070C0"/>
                </a:solidFill>
              </a:rPr>
              <a:t>C</a:t>
            </a:r>
            <a:r>
              <a:rPr lang="en-US" sz="4800" b="1" baseline="-25000" dirty="0">
                <a:solidFill>
                  <a:srgbClr val="0070C0"/>
                </a:solidFill>
              </a:rPr>
              <a:t>12</a:t>
            </a:r>
            <a:r>
              <a:rPr lang="en-US" sz="4800" b="1" dirty="0">
                <a:solidFill>
                  <a:srgbClr val="0070C0"/>
                </a:solidFill>
              </a:rPr>
              <a:t>H</a:t>
            </a:r>
            <a:r>
              <a:rPr lang="en-US" sz="4800" b="1" baseline="-25000" dirty="0">
                <a:solidFill>
                  <a:srgbClr val="0070C0"/>
                </a:solidFill>
              </a:rPr>
              <a:t>22</a:t>
            </a:r>
            <a:r>
              <a:rPr lang="en-US" sz="4800" b="1" dirty="0">
                <a:solidFill>
                  <a:srgbClr val="0070C0"/>
                </a:solidFill>
              </a:rPr>
              <a:t>O</a:t>
            </a:r>
            <a:r>
              <a:rPr lang="en-US" sz="4800" b="1" baseline="-25000" dirty="0">
                <a:solidFill>
                  <a:srgbClr val="0070C0"/>
                </a:solidFill>
              </a:rPr>
              <a:t>11</a:t>
            </a:r>
            <a:endParaRPr lang="en-US" altLang="en-US" sz="4800" b="1" dirty="0">
              <a:solidFill>
                <a:srgbClr val="0070C0"/>
              </a:solidFill>
            </a:endParaRPr>
          </a:p>
        </p:txBody>
      </p:sp>
      <p:sp>
        <p:nvSpPr>
          <p:cNvPr id="4" name="TextBox 3">
            <a:extLst>
              <a:ext uri="{FF2B5EF4-FFF2-40B4-BE49-F238E27FC236}">
                <a16:creationId xmlns:a16="http://schemas.microsoft.com/office/drawing/2014/main" id="{76F73F9B-374B-5F31-9AE8-9D1F9E646B34}"/>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3</a:t>
            </a:r>
          </a:p>
        </p:txBody>
      </p:sp>
    </p:spTree>
    <p:extLst>
      <p:ext uri="{BB962C8B-B14F-4D97-AF65-F5344CB8AC3E}">
        <p14:creationId xmlns:p14="http://schemas.microsoft.com/office/powerpoint/2010/main" val="26418222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5" name="Rectangle 2">
            <a:extLst>
              <a:ext uri="{FF2B5EF4-FFF2-40B4-BE49-F238E27FC236}">
                <a16:creationId xmlns:a16="http://schemas.microsoft.com/office/drawing/2014/main" id="{889DB995-AC81-40C3-8B8A-3E1C2D33FE92}"/>
              </a:ext>
            </a:extLst>
          </p:cNvPr>
          <p:cNvSpPr>
            <a:spLocks noGrp="1" noChangeArrowheads="1"/>
          </p:cNvSpPr>
          <p:nvPr>
            <p:ph type="title"/>
          </p:nvPr>
        </p:nvSpPr>
        <p:spPr bwMode="auto">
          <a:xfrm>
            <a:off x="309489" y="337625"/>
            <a:ext cx="11573022" cy="193439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Autofit/>
          </a:bodyPr>
          <a:lstStyle/>
          <a:p>
            <a:r>
              <a:rPr lang="en-US" sz="4800" b="1" dirty="0">
                <a:solidFill>
                  <a:srgbClr val="FF0000"/>
                </a:solidFill>
              </a:rPr>
              <a:t>#4 </a:t>
            </a:r>
            <a:r>
              <a:rPr lang="en-US" sz="4800" b="1" dirty="0"/>
              <a:t>- </a:t>
            </a:r>
            <a:r>
              <a:rPr lang="en-US" altLang="en-US" sz="4800" b="1" dirty="0"/>
              <a:t>This is the electron configuration for what element?</a:t>
            </a:r>
            <a:br>
              <a:rPr lang="en-US" altLang="en-US" sz="4800" b="1" dirty="0"/>
            </a:br>
            <a:br>
              <a:rPr lang="en-US" altLang="en-US" sz="4800" b="1" dirty="0"/>
            </a:br>
            <a:r>
              <a:rPr lang="en-US" altLang="en-US" sz="4800" b="1" dirty="0"/>
              <a:t>	1s</a:t>
            </a:r>
            <a:r>
              <a:rPr lang="en-US" altLang="en-US" sz="4800" b="1" baseline="30000" dirty="0"/>
              <a:t>2</a:t>
            </a:r>
            <a:r>
              <a:rPr lang="en-US" altLang="en-US" sz="4800" b="1" dirty="0"/>
              <a:t> 2s</a:t>
            </a:r>
            <a:r>
              <a:rPr lang="en-US" altLang="en-US" sz="4800" b="1" baseline="30000" dirty="0"/>
              <a:t>2</a:t>
            </a:r>
            <a:r>
              <a:rPr lang="en-US" altLang="en-US" sz="4800" b="1" dirty="0"/>
              <a:t> 2p</a:t>
            </a:r>
            <a:r>
              <a:rPr lang="en-US" altLang="en-US" sz="4800" b="1" baseline="30000" dirty="0"/>
              <a:t>6</a:t>
            </a:r>
            <a:r>
              <a:rPr lang="en-US" altLang="en-US" sz="4800" b="1" dirty="0"/>
              <a:t> 3s</a:t>
            </a:r>
            <a:r>
              <a:rPr lang="en-US" altLang="en-US" sz="4800" b="1" baseline="30000" dirty="0"/>
              <a:t>2</a:t>
            </a:r>
            <a:r>
              <a:rPr lang="en-US" altLang="en-US" sz="4800" b="1" dirty="0"/>
              <a:t> 3p</a:t>
            </a:r>
            <a:r>
              <a:rPr lang="en-US" altLang="en-US" sz="4800" b="1" baseline="30000" dirty="0"/>
              <a:t>6</a:t>
            </a:r>
            <a:r>
              <a:rPr lang="en-US" altLang="en-US" sz="4800" b="1" dirty="0"/>
              <a:t> 4s</a:t>
            </a:r>
            <a:r>
              <a:rPr lang="en-US" altLang="en-US" sz="4800" b="1" baseline="30000" dirty="0"/>
              <a:t>2</a:t>
            </a:r>
            <a:r>
              <a:rPr lang="en-US" altLang="en-US" sz="4800" b="1" dirty="0"/>
              <a:t> 3d</a:t>
            </a:r>
            <a:r>
              <a:rPr lang="en-US" altLang="en-US" sz="4800" b="1" baseline="30000" dirty="0"/>
              <a:t>6</a:t>
            </a:r>
          </a:p>
        </p:txBody>
      </p:sp>
      <p:sp>
        <p:nvSpPr>
          <p:cNvPr id="13318" name="Rectangle 6">
            <a:extLst>
              <a:ext uri="{FF2B5EF4-FFF2-40B4-BE49-F238E27FC236}">
                <a16:creationId xmlns:a16="http://schemas.microsoft.com/office/drawing/2014/main" id="{9FD01827-A1E6-4262-B8F0-880E07F98A01}"/>
              </a:ext>
            </a:extLst>
          </p:cNvPr>
          <p:cNvSpPr>
            <a:spLocks noGrp="1" noChangeArrowheads="1"/>
          </p:cNvSpPr>
          <p:nvPr>
            <p:ph type="body" idx="4294967295"/>
          </p:nvPr>
        </p:nvSpPr>
        <p:spPr bwMode="auto">
          <a:xfrm>
            <a:off x="1711234" y="4245429"/>
            <a:ext cx="7772400" cy="179832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marL="0" indent="0" algn="ctr">
              <a:buNone/>
            </a:pPr>
            <a:r>
              <a:rPr lang="en-US" altLang="en-US" sz="4800" b="1" dirty="0">
                <a:solidFill>
                  <a:srgbClr val="0070C0"/>
                </a:solidFill>
              </a:rPr>
              <a:t>Iron (Fe)</a:t>
            </a:r>
          </a:p>
        </p:txBody>
      </p:sp>
      <p:sp>
        <p:nvSpPr>
          <p:cNvPr id="4" name="TextBox 3">
            <a:extLst>
              <a:ext uri="{FF2B5EF4-FFF2-40B4-BE49-F238E27FC236}">
                <a16:creationId xmlns:a16="http://schemas.microsoft.com/office/drawing/2014/main" id="{CE47835F-78F5-7634-E1BE-65F8D6F3233B}"/>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4</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3318">
                                            <p:txEl>
                                              <p:pRg st="0" end="0"/>
                                            </p:txEl>
                                          </p:spTgt>
                                        </p:tgtEl>
                                        <p:attrNameLst>
                                          <p:attrName>style.visibility</p:attrName>
                                        </p:attrNameLst>
                                      </p:cBhvr>
                                      <p:to>
                                        <p:strVal val="visible"/>
                                      </p:to>
                                    </p:set>
                                    <p:animEffect transition="in" filter="fade">
                                      <p:cBhvr>
                                        <p:cTn id="7" dur="1000"/>
                                        <p:tgtEl>
                                          <p:spTgt spid="13318">
                                            <p:txEl>
                                              <p:pRg st="0" end="0"/>
                                            </p:txEl>
                                          </p:spTgt>
                                        </p:tgtEl>
                                      </p:cBhvr>
                                    </p:animEffect>
                                    <p:anim calcmode="lin" valueType="num">
                                      <p:cBhvr>
                                        <p:cTn id="8" dur="1000" fill="hold"/>
                                        <p:tgtEl>
                                          <p:spTgt spid="13318">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3318">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8"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5" name="Rectangle 2">
            <a:extLst>
              <a:ext uri="{FF2B5EF4-FFF2-40B4-BE49-F238E27FC236}">
                <a16:creationId xmlns:a16="http://schemas.microsoft.com/office/drawing/2014/main" id="{889DB995-AC81-40C3-8B8A-3E1C2D33FE92}"/>
              </a:ext>
            </a:extLst>
          </p:cNvPr>
          <p:cNvSpPr>
            <a:spLocks noGrp="1" noChangeArrowheads="1"/>
          </p:cNvSpPr>
          <p:nvPr>
            <p:ph type="title"/>
          </p:nvPr>
        </p:nvSpPr>
        <p:spPr bwMode="auto">
          <a:xfrm>
            <a:off x="436099" y="323557"/>
            <a:ext cx="9546102" cy="292607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t" anchorCtr="0" compatLnSpc="1">
            <a:prstTxWarp prst="textNoShape">
              <a:avLst/>
            </a:prstTxWarp>
            <a:noAutofit/>
          </a:bodyPr>
          <a:lstStyle/>
          <a:p>
            <a:r>
              <a:rPr lang="en-US" sz="4800" b="1" dirty="0">
                <a:solidFill>
                  <a:srgbClr val="FF0000"/>
                </a:solidFill>
              </a:rPr>
              <a:t>#5 </a:t>
            </a:r>
            <a:r>
              <a:rPr lang="en-US" sz="4800" b="1" dirty="0"/>
              <a:t>- </a:t>
            </a:r>
            <a:r>
              <a:rPr lang="en-US" altLang="en-US" sz="4800" b="1" dirty="0"/>
              <a:t>This is the electron configuration for what ion?</a:t>
            </a:r>
            <a:br>
              <a:rPr lang="en-US" altLang="en-US" sz="4800" b="1" dirty="0"/>
            </a:br>
            <a:br>
              <a:rPr lang="en-US" altLang="en-US" sz="4800" b="1" dirty="0"/>
            </a:br>
            <a:r>
              <a:rPr lang="en-US" altLang="en-US" sz="4800" b="1" dirty="0"/>
              <a:t>	1s</a:t>
            </a:r>
            <a:r>
              <a:rPr lang="en-US" altLang="en-US" sz="4800" b="1" baseline="30000" dirty="0"/>
              <a:t>2</a:t>
            </a:r>
            <a:r>
              <a:rPr lang="en-US" altLang="en-US" sz="4800" b="1" dirty="0"/>
              <a:t> 2s</a:t>
            </a:r>
            <a:r>
              <a:rPr lang="en-US" altLang="en-US" sz="4800" b="1" baseline="30000" dirty="0"/>
              <a:t>2</a:t>
            </a:r>
            <a:r>
              <a:rPr lang="en-US" altLang="en-US" sz="4800" b="1" dirty="0"/>
              <a:t> 2p</a:t>
            </a:r>
            <a:r>
              <a:rPr lang="en-US" altLang="en-US" sz="4800" b="1" baseline="30000" dirty="0"/>
              <a:t>6</a:t>
            </a:r>
            <a:r>
              <a:rPr lang="en-US" altLang="en-US" sz="4800" b="1" dirty="0"/>
              <a:t> 3s</a:t>
            </a:r>
            <a:r>
              <a:rPr lang="en-US" altLang="en-US" sz="4800" b="1" baseline="30000" dirty="0"/>
              <a:t>2</a:t>
            </a:r>
            <a:r>
              <a:rPr lang="en-US" altLang="en-US" sz="4800" b="1" dirty="0"/>
              <a:t> 3p</a:t>
            </a:r>
            <a:r>
              <a:rPr lang="en-US" altLang="en-US" sz="4800" b="1" baseline="30000" dirty="0"/>
              <a:t>6</a:t>
            </a:r>
            <a:r>
              <a:rPr lang="en-US" altLang="en-US" sz="4800" b="1" dirty="0"/>
              <a:t> 3d</a:t>
            </a:r>
            <a:r>
              <a:rPr lang="en-US" altLang="en-US" sz="4800" b="1" baseline="30000" dirty="0"/>
              <a:t>6</a:t>
            </a:r>
          </a:p>
        </p:txBody>
      </p:sp>
      <p:sp>
        <p:nvSpPr>
          <p:cNvPr id="13318" name="Rectangle 6">
            <a:extLst>
              <a:ext uri="{FF2B5EF4-FFF2-40B4-BE49-F238E27FC236}">
                <a16:creationId xmlns:a16="http://schemas.microsoft.com/office/drawing/2014/main" id="{9FD01827-A1E6-4262-B8F0-880E07F98A01}"/>
              </a:ext>
            </a:extLst>
          </p:cNvPr>
          <p:cNvSpPr>
            <a:spLocks noGrp="1" noChangeArrowheads="1"/>
          </p:cNvSpPr>
          <p:nvPr>
            <p:ph type="body" idx="4294967295"/>
          </p:nvPr>
        </p:nvSpPr>
        <p:spPr bwMode="auto">
          <a:xfrm>
            <a:off x="1711234" y="4245429"/>
            <a:ext cx="7772400" cy="179832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marL="0" indent="0" algn="ctr">
              <a:buNone/>
            </a:pPr>
            <a:r>
              <a:rPr lang="en-US" altLang="en-US" sz="4800" b="1" dirty="0">
                <a:solidFill>
                  <a:srgbClr val="0070C0"/>
                </a:solidFill>
              </a:rPr>
              <a:t>Iron (II), (Fe</a:t>
            </a:r>
            <a:r>
              <a:rPr lang="en-US" altLang="en-US" sz="4800" b="1" baseline="30000" dirty="0">
                <a:solidFill>
                  <a:srgbClr val="0070C0"/>
                </a:solidFill>
              </a:rPr>
              <a:t>2+</a:t>
            </a:r>
            <a:r>
              <a:rPr lang="en-US" altLang="en-US" sz="4800" b="1" dirty="0">
                <a:solidFill>
                  <a:srgbClr val="0070C0"/>
                </a:solidFill>
              </a:rPr>
              <a:t>)</a:t>
            </a:r>
          </a:p>
        </p:txBody>
      </p:sp>
      <p:sp>
        <p:nvSpPr>
          <p:cNvPr id="4" name="TextBox 3">
            <a:extLst>
              <a:ext uri="{FF2B5EF4-FFF2-40B4-BE49-F238E27FC236}">
                <a16:creationId xmlns:a16="http://schemas.microsoft.com/office/drawing/2014/main" id="{4CAF2D6D-0670-5697-AAA9-F0C13C88D752}"/>
              </a:ext>
            </a:extLst>
          </p:cNvPr>
          <p:cNvSpPr txBox="1"/>
          <p:nvPr/>
        </p:nvSpPr>
        <p:spPr>
          <a:xfrm>
            <a:off x="11296357" y="0"/>
            <a:ext cx="895644" cy="5262979"/>
          </a:xfrm>
          <a:prstGeom prst="rect">
            <a:avLst/>
          </a:prstGeom>
          <a:noFill/>
        </p:spPr>
        <p:txBody>
          <a:bodyPr wrap="square" rtlCol="0">
            <a:spAutoFit/>
          </a:bodyPr>
          <a:lstStyle/>
          <a:p>
            <a:pPr algn="ctr"/>
            <a:r>
              <a:rPr lang="en-US" sz="4800" b="1" dirty="0">
                <a:solidFill>
                  <a:srgbClr val="92D050"/>
                </a:solidFill>
              </a:rPr>
              <a:t>T</a:t>
            </a:r>
          </a:p>
          <a:p>
            <a:pPr algn="ctr"/>
            <a:r>
              <a:rPr lang="en-US" sz="4800" b="1" dirty="0">
                <a:solidFill>
                  <a:srgbClr val="92D050"/>
                </a:solidFill>
              </a:rPr>
              <a:t>A</a:t>
            </a:r>
          </a:p>
          <a:p>
            <a:pPr algn="ctr"/>
            <a:r>
              <a:rPr lang="en-US" sz="4800" b="1" dirty="0">
                <a:solidFill>
                  <a:srgbClr val="92D050"/>
                </a:solidFill>
              </a:rPr>
              <a:t>B</a:t>
            </a:r>
          </a:p>
          <a:p>
            <a:pPr algn="ctr"/>
            <a:r>
              <a:rPr lang="en-US" sz="4800" b="1" dirty="0">
                <a:solidFill>
                  <a:srgbClr val="92D050"/>
                </a:solidFill>
              </a:rPr>
              <a:t>L</a:t>
            </a:r>
          </a:p>
          <a:p>
            <a:pPr algn="ctr"/>
            <a:r>
              <a:rPr lang="en-US" sz="4800" b="1" dirty="0">
                <a:solidFill>
                  <a:srgbClr val="92D050"/>
                </a:solidFill>
              </a:rPr>
              <a:t>E</a:t>
            </a:r>
          </a:p>
          <a:p>
            <a:pPr algn="ctr"/>
            <a:endParaRPr lang="en-US" sz="4800" b="1" dirty="0">
              <a:solidFill>
                <a:srgbClr val="92D050"/>
              </a:solidFill>
            </a:endParaRPr>
          </a:p>
          <a:p>
            <a:pPr algn="ctr"/>
            <a:r>
              <a:rPr lang="en-US" sz="4800" b="1" dirty="0">
                <a:solidFill>
                  <a:srgbClr val="92D050"/>
                </a:solidFill>
              </a:rPr>
              <a:t>5</a:t>
            </a:r>
          </a:p>
        </p:txBody>
      </p:sp>
    </p:spTree>
    <p:extLst>
      <p:ext uri="{BB962C8B-B14F-4D97-AF65-F5344CB8AC3E}">
        <p14:creationId xmlns:p14="http://schemas.microsoft.com/office/powerpoint/2010/main" val="139793705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3318">
                                            <p:txEl>
                                              <p:pRg st="0" end="0"/>
                                            </p:txEl>
                                          </p:spTgt>
                                        </p:tgtEl>
                                        <p:attrNameLst>
                                          <p:attrName>style.visibility</p:attrName>
                                        </p:attrNameLst>
                                      </p:cBhvr>
                                      <p:to>
                                        <p:strVal val="visible"/>
                                      </p:to>
                                    </p:set>
                                    <p:animEffect transition="in" filter="fade">
                                      <p:cBhvr>
                                        <p:cTn id="7" dur="1000"/>
                                        <p:tgtEl>
                                          <p:spTgt spid="13318">
                                            <p:txEl>
                                              <p:pRg st="0" end="0"/>
                                            </p:txEl>
                                          </p:spTgt>
                                        </p:tgtEl>
                                      </p:cBhvr>
                                    </p:animEffect>
                                    <p:anim calcmode="lin" valueType="num">
                                      <p:cBhvr>
                                        <p:cTn id="8" dur="1000" fill="hold"/>
                                        <p:tgtEl>
                                          <p:spTgt spid="13318">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3318">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8" grpId="0" build="p" autoUpdateAnimBg="0"/>
    </p:bldLst>
  </p:timing>
</p:sld>
</file>

<file path=ppt/theme/theme1.xml><?xml version="1.0" encoding="utf-8"?>
<a:theme xmlns:a="http://schemas.openxmlformats.org/drawingml/2006/main" name="View">
  <a:themeElements>
    <a:clrScheme name="View">
      <a:dk1>
        <a:srgbClr val="000000"/>
      </a:dk1>
      <a:lt1>
        <a:srgbClr val="FFFFFF"/>
      </a:lt1>
      <a:dk2>
        <a:srgbClr val="46464A"/>
      </a:dk2>
      <a:lt2>
        <a:srgbClr val="D6D3CC"/>
      </a:lt2>
      <a:accent1>
        <a:srgbClr val="6F6F74"/>
      </a:accent1>
      <a:accent2>
        <a:srgbClr val="92A9B9"/>
      </a:accent2>
      <a:accent3>
        <a:srgbClr val="A7B789"/>
      </a:accent3>
      <a:accent4>
        <a:srgbClr val="B9A489"/>
      </a:accent4>
      <a:accent5>
        <a:srgbClr val="8D6374"/>
      </a:accent5>
      <a:accent6>
        <a:srgbClr val="9B7362"/>
      </a:accent6>
      <a:hlink>
        <a:srgbClr val="67AABF"/>
      </a:hlink>
      <a:folHlink>
        <a:srgbClr val="ABAFA5"/>
      </a:folHlink>
    </a:clrScheme>
    <a:fontScheme name="View">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iew">
      <a:fillStyleLst>
        <a:solidFill>
          <a:schemeClr val="phClr"/>
        </a:solidFill>
        <a:solidFill>
          <a:schemeClr val="phClr">
            <a:tint val="60000"/>
            <a:satMod val="120000"/>
          </a:schemeClr>
        </a:solidFill>
        <a:solidFill>
          <a:schemeClr val="phClr">
            <a:shade val="75000"/>
            <a:satMod val="16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3969A8A2-35DB-4E3B-8885-16FD2056867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2917</TotalTime>
  <Words>2246</Words>
  <Application>Microsoft Office PowerPoint</Application>
  <PresentationFormat>Widescreen</PresentationFormat>
  <Paragraphs>595</Paragraphs>
  <Slides>61</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61</vt:i4>
      </vt:variant>
    </vt:vector>
  </HeadingPairs>
  <TitlesOfParts>
    <vt:vector size="70" baseType="lpstr">
      <vt:lpstr>AngsanaUPC</vt:lpstr>
      <vt:lpstr>Arial</vt:lpstr>
      <vt:lpstr>Calibri</vt:lpstr>
      <vt:lpstr>Calibri Light</vt:lpstr>
      <vt:lpstr>Century Schoolbook</vt:lpstr>
      <vt:lpstr>Wingdings</vt:lpstr>
      <vt:lpstr>Wingdings 2</vt:lpstr>
      <vt:lpstr>View</vt:lpstr>
      <vt:lpstr>Office Theme</vt:lpstr>
      <vt:lpstr>Whiteboard:  Make one column for each team, put 10 Xs in each column.   Three baskets: closest = 1pt, middle = 2pts, far = 3pts Weight down with beanbags   Tables: Big whiteboards, markers, erasers  Random # generator: Picking groups when a team gets it wrong. </vt:lpstr>
      <vt:lpstr>Each team gets 10Xs Teams will take a turn answering a review question.  Correct answers get you 2Xs to take from any team (splitting is ok) and a shot at the hoop.   Successful shot from the: 1 point line = +1x (3 total) 2 point line = +2X (4 total) 3 point line = +3X (5 total)</vt:lpstr>
      <vt:lpstr> Most Xs at the end of game wins.   If your team has no Xs left, can gain back Xs by answering the question correctly.  If team gets incorrect answer, random choice gets to steal the Q, so BE READY!</vt:lpstr>
      <vt:lpstr>Grudge Ball! X X X X X X X X X X </vt:lpstr>
      <vt:lpstr>#1 - How many atoms are in  one molecule of Mg3(PO4)2 ? </vt:lpstr>
      <vt:lpstr>#2 - What particle did Thompson discover and name his experiment that proved it.</vt:lpstr>
      <vt:lpstr>#3 - What is the empirical formula for the following molecule: C12H22O11 ?</vt:lpstr>
      <vt:lpstr>#4 - This is the electron configuration for what element?   1s2 2s2 2p6 3s2 3p6 4s2 3d6</vt:lpstr>
      <vt:lpstr>#5 - This is the electron configuration for what ion?   1s2 2s2 2p6 3s2 3p6 3d6</vt:lpstr>
      <vt:lpstr>#6 - Do any of the following atoms represent isotopes of Atom A? If so, which one(s) and why?</vt:lpstr>
      <vt:lpstr>#7 - What is the percent composition of CH4?</vt:lpstr>
      <vt:lpstr>#8 - Give the name and write out the noble gas notation for the element below.  1s2 2s2 2p6 3s2 3p6 4s2 3d10 4p6 5s2  </vt:lpstr>
      <vt:lpstr>#9 - Adipic acid contains 49.32% C, 43.84% O, and 6.85% H by mass. What is the empirical formula of adipic acid? </vt:lpstr>
      <vt:lpstr>#10 - Name the FOUR states of matter (not phases!)</vt:lpstr>
      <vt:lpstr>#11 - Name the SIX phase changes  Bonus X:  give an example of each.</vt:lpstr>
      <vt:lpstr>#12 - Draw a diagram for Rutherford's Experiment and Explain what it proved about the atomic model.</vt:lpstr>
      <vt:lpstr>#13 - What does Hund’s Rule say about electron orbitals?</vt:lpstr>
      <vt:lpstr>#14 - Name an element with similar properties to Magnesium.</vt:lpstr>
      <vt:lpstr>#15 - How do you calculate mass number?</vt:lpstr>
      <vt:lpstr>#16 - How many valance Electrons do the alkali metal elements have?</vt:lpstr>
      <vt:lpstr>#17 – Draw the energy level diagram for carbon and say how many unpaired electrons it has.  </vt:lpstr>
      <vt:lpstr>#18 - Compare and Contrast a chemical and physical change and give an example of each.</vt:lpstr>
      <vt:lpstr>#19 - If you have 29.5 moles of sodium and 27.0 moles of chlorine gas, how many moles of sodium chloride can you produce? </vt:lpstr>
      <vt:lpstr>#20 - Classify all of the following Substances as Pure (element or compound) or a mixture (homogenous or heterogeneous).</vt:lpstr>
      <vt:lpstr> Pure Substance                 Mixture Element    Pure Comp     Homog.      Heterog. </vt:lpstr>
      <vt:lpstr>#21 - What is an alpha particle? Provide the symbol, mass, charge, and an example of an element undergoing an alpha decay. </vt:lpstr>
      <vt:lpstr>#22 - How many orbitals in the s,p,d,f shapes? </vt:lpstr>
      <vt:lpstr>#23 - How many valence electrons do the halogens have and what is the charge of their ions? </vt:lpstr>
      <vt:lpstr>#24 - What radioactive emission changes a proton into a neutron?</vt:lpstr>
      <vt:lpstr>#25 - The half-life of thorium-227 is 18.72 days How many days are required for three-fourths of a given amount to decay?</vt:lpstr>
      <vt:lpstr>#26 - What radioactive emission changes a neutron into a proton?</vt:lpstr>
      <vt:lpstr>#27 - How many protons and neutrons are in the nuclei of  Tl-204 atoms?</vt:lpstr>
      <vt:lpstr>#28 - What does the Pauli Exclusion Principle say? </vt:lpstr>
      <vt:lpstr>#29 - How many unpaired electrons are in gold? </vt:lpstr>
      <vt:lpstr>#30 - Magnesium chloride reacts with sodium hydroxide. Predict the products, identify what type of reaction is taking place, and balance the reaction. </vt:lpstr>
      <vt:lpstr>#31 - Neutron initiated fission of U-235 results in the release of 4 beta particles, the formation of Sr-90 and the release of another nucleus. What is the other nucleus?</vt:lpstr>
      <vt:lpstr>#32 - What is the highest energy level in the electron config below.    1s2 2s2 2p6 3s2 3p6 4s2 3d10 4p6</vt:lpstr>
      <vt:lpstr>#33 - 2.5 grams of MgCl2 is used in the following reaction. How many grams of sodium chloride can you make?  MgCl2 + 2NaOH  2NaCl + Mg(OH) 2 </vt:lpstr>
      <vt:lpstr>#34 - What is nuclear fission?</vt:lpstr>
      <vt:lpstr>#35 - A substance is known to have a density of 1.39g/ml. If you have 10g of this substance, what volume in L would you have?  </vt:lpstr>
      <vt:lpstr>#36 - Which element might form a ion by losing electrons from the s and d orbitals F, S, Li, Ti  </vt:lpstr>
      <vt:lpstr>#37 - How many decigrams are in 437 kilograms? Write answer in scientific notation! </vt:lpstr>
      <vt:lpstr>#38 - How many significant figures are in the following values?  612 kg 0.00067 ml 309.4 g </vt:lpstr>
      <vt:lpstr>#39 - What is the atomic radius and its trend on the periodic table? Explain  </vt:lpstr>
      <vt:lpstr>#40 - Order these elements from smallest to largest?  Se,  S,  Cl  Na   </vt:lpstr>
      <vt:lpstr>#41 - Of the elements in the alkaline earth metals which has the highest electronegativity    </vt:lpstr>
      <vt:lpstr>#42 - Why does it take less energy to remove an electron as you move down a group?  </vt:lpstr>
      <vt:lpstr>#43 - Describe the trend for reactivity of halogens.</vt:lpstr>
      <vt:lpstr>#44 - What is the sum of the charges from the following atoms when they form ions? Calcium, nitrogen, and strontium</vt:lpstr>
      <vt:lpstr>#45 - What is the molar mass for the hydrocarbon  C24H37O6</vt:lpstr>
      <vt:lpstr>#46 - Which molecule has covalent bonding and does not require a double or triple bond? CO2, CO, N2, CF4</vt:lpstr>
      <vt:lpstr>#47 - What is the formula for copper (IV) sulfate?</vt:lpstr>
      <vt:lpstr>#48 - What is the name of the compound SrO?</vt:lpstr>
      <vt:lpstr>#49 - What type of bond forms between two non metals share electrons?</vt:lpstr>
      <vt:lpstr>#50 - What happens to the electrons during a metallic bond?</vt:lpstr>
      <vt:lpstr>#51 - Draw the Lewis dot structure for BrO3-</vt:lpstr>
      <vt:lpstr>#52 - Draw the Lewis dot structure for CH4</vt:lpstr>
      <vt:lpstr>#53 - What pathway must you  take in order to convert grams  of substance A to moles of substance B?</vt:lpstr>
      <vt:lpstr>#54 - What kind of reaction is taking place below?  Zn + CuCl2  ZnCl2 + Cu</vt:lpstr>
      <vt:lpstr>#55 - Sodium chloride comes apart. Name the type of reaction, predict the products, and balance the reaction.</vt:lpstr>
      <vt:lpstr>#56 - What kind of reaction is taking place below?  Br2 + FeF2  FeBr2 + F2</vt:lpstr>
    </vt:vector>
  </TitlesOfParts>
  <Company>SRVUSD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Grudge Ball !!!</dc:title>
  <dc:creator>Alicia Kerr</dc:creator>
  <cp:lastModifiedBy>Farmer, Stephanie [DH]</cp:lastModifiedBy>
  <cp:revision>67</cp:revision>
  <dcterms:created xsi:type="dcterms:W3CDTF">2017-09-13T01:11:49Z</dcterms:created>
  <dcterms:modified xsi:type="dcterms:W3CDTF">2025-05-15T16:35:44Z</dcterms:modified>
</cp:coreProperties>
</file>