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2" r:id="rId8"/>
    <p:sldId id="263" r:id="rId9"/>
    <p:sldId id="278" r:id="rId10"/>
    <p:sldId id="265" r:id="rId11"/>
    <p:sldId id="266" r:id="rId12"/>
    <p:sldId id="275" r:id="rId13"/>
    <p:sldId id="267" r:id="rId14"/>
    <p:sldId id="268" r:id="rId15"/>
    <p:sldId id="279" r:id="rId16"/>
    <p:sldId id="269" r:id="rId17"/>
    <p:sldId id="270" r:id="rId18"/>
    <p:sldId id="281" r:id="rId19"/>
    <p:sldId id="282" r:id="rId20"/>
    <p:sldId id="271" r:id="rId21"/>
    <p:sldId id="272" r:id="rId22"/>
    <p:sldId id="273" r:id="rId23"/>
    <p:sldId id="274" r:id="rId24"/>
    <p:sldId id="280" r:id="rId25"/>
    <p:sldId id="276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897" y="2386744"/>
            <a:ext cx="10620103" cy="1645920"/>
          </a:xfrm>
        </p:spPr>
        <p:txBody>
          <a:bodyPr/>
          <a:lstStyle/>
          <a:p>
            <a:r>
              <a:rPr lang="en-US" dirty="0" smtClean="0"/>
              <a:t>Things to Remember for Exam #2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Honors Chemistry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3876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4"/>
            <a:ext cx="10620103" cy="1255996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#9 </a:t>
            </a:r>
            <a:r>
              <a:rPr lang="en-US" sz="4000" dirty="0" smtClean="0"/>
              <a:t>Factors that affect Rate are: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1894114"/>
            <a:ext cx="10620103" cy="4415246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Concentration/Pressure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area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Catalysts</a:t>
            </a:r>
          </a:p>
          <a:p>
            <a:pPr marL="0" indent="0" algn="ctr">
              <a:buNone/>
            </a:pPr>
            <a:endParaRPr lang="en-US" sz="6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39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4"/>
            <a:ext cx="10620103" cy="1478064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10 </a:t>
            </a:r>
            <a:r>
              <a:rPr lang="en-US" sz="4000" dirty="0" smtClean="0"/>
              <a:t>Factors that affect Equilibrium position: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063931"/>
            <a:ext cx="10983686" cy="4245429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Concentration/Pressure/Volume</a:t>
            </a:r>
            <a:endParaRPr lang="en-US" altLang="en-US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10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4"/>
            <a:ext cx="10620103" cy="1543378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#11 </a:t>
            </a:r>
            <a:r>
              <a:rPr lang="en-US" sz="4000" dirty="0" smtClean="0"/>
              <a:t>Only _________ changes the equilibrium constant (K</a:t>
            </a:r>
            <a:r>
              <a:rPr lang="en-US" sz="4000" baseline="-25000" dirty="0" smtClean="0"/>
              <a:t>eq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142308"/>
            <a:ext cx="10620103" cy="41670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endParaRPr lang="en-US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8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1216807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12 </a:t>
            </a:r>
            <a:r>
              <a:rPr lang="en-US" sz="4000" dirty="0" smtClean="0"/>
              <a:t>What is Average rate?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785676" y="1959338"/>
                <a:ext cx="10620375" cy="344805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lIns="0" tIns="0" rIns="0" bIns="0" rtlCol="0" anchor="ctr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𝑨𝒗𝒆𝒓𝒂𝒈𝒆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𝑹𝒂𝒕𝒆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𝑿</m:t>
                            </m:r>
                          </m:e>
                        </m:d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𝑿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𝒇𝒊𝒏𝒂𝒍</m:t>
                            </m:r>
                          </m:sub>
                        </m:sSub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𝑿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𝒊𝒏𝒊𝒕𝒊𝒂𝒍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𝒇𝒊𝒏𝒂𝒍</m:t>
                            </m:r>
                          </m:sub>
                        </m:sSub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𝒊𝒏𝒊𝒕𝒊𝒂𝒍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4" name="Content Placeholder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5676" y="1959338"/>
                <a:ext cx="10620375" cy="34480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539896" y="2403656"/>
            <a:ext cx="2338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Delta over Delta</a:t>
            </a:r>
            <a:r>
              <a:rPr lang="en-US" sz="2000" b="1" dirty="0" smtClean="0"/>
              <a:t>!</a:t>
            </a:r>
            <a:endParaRPr lang="en-US" sz="2000" b="1" dirty="0"/>
          </a:p>
        </p:txBody>
      </p:sp>
      <p:cxnSp>
        <p:nvCxnSpPr>
          <p:cNvPr id="7" name="Curved Connector 6"/>
          <p:cNvCxnSpPr/>
          <p:nvPr/>
        </p:nvCxnSpPr>
        <p:spPr>
          <a:xfrm rot="10800000">
            <a:off x="5878148" y="2599509"/>
            <a:ext cx="744584" cy="672374"/>
          </a:xfrm>
          <a:prstGeom prst="curvedConnector3">
            <a:avLst>
              <a:gd name="adj1" fmla="val -3947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86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1435877"/>
          </a:xfrm>
        </p:spPr>
        <p:txBody>
          <a:bodyPr>
            <a:normAutofit fontScale="90000"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13 </a:t>
            </a:r>
            <a:r>
              <a:rPr lang="en-US" sz="4000" dirty="0" smtClean="0"/>
              <a:t>What is a rate expression? </a:t>
            </a:r>
            <a:br>
              <a:rPr lang="en-US" sz="4000" dirty="0" smtClean="0"/>
            </a:br>
            <a:r>
              <a:rPr lang="en-US" sz="4000" dirty="0" smtClean="0"/>
              <a:t>What is it used for?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00081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Relates rate of a reactant or product to another reactant 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product</a:t>
            </a:r>
          </a:p>
          <a:p>
            <a:pPr marL="0" indent="0" algn="ctr">
              <a:buNone/>
            </a:pPr>
            <a:endParaRPr lang="en-US" sz="4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3938989"/>
            <a:ext cx="47500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N</a:t>
            </a:r>
            <a:r>
              <a:rPr lang="en-US" altLang="en-US" sz="4000" b="1" baseline="-25000" dirty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 + 3 H</a:t>
            </a:r>
            <a:r>
              <a:rPr lang="en-US" altLang="en-US" sz="4000" b="1" baseline="-25000" dirty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3600" b="1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4000" b="1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 2 NH</a:t>
            </a:r>
            <a:r>
              <a:rPr lang="en-US" altLang="en-US" sz="4000" b="1" baseline="-25000" dirty="0"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b="1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9451" y="5657671"/>
            <a:ext cx="946765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u="sng" dirty="0">
                <a:solidFill>
                  <a:srgbClr val="C00000"/>
                </a:solidFill>
                <a:latin typeface="Arial" panose="020B0604020202020204" pitchFamily="34" charset="0"/>
              </a:rPr>
              <a:t>REMEMBER</a:t>
            </a:r>
            <a:r>
              <a:rPr lang="en-US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!</a:t>
            </a:r>
            <a:br>
              <a:rPr lang="en-US" altLang="en-US" b="1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en-US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Reactants are negative, Products are positive</a:t>
            </a:r>
            <a:r>
              <a:rPr lang="en-US" altLang="en-US" sz="4000" b="1" dirty="0">
                <a:solidFill>
                  <a:srgbClr val="C00000"/>
                </a:solidFill>
                <a:latin typeface="Arial" panose="020B0604020202020204" pitchFamily="34" charset="0"/>
              </a:rPr>
              <a:t>. 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52127" y="3526813"/>
            <a:ext cx="7438767" cy="15322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44905" y="5157023"/>
            <a:ext cx="84532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Arial" panose="020B0604020202020204" pitchFamily="34" charset="0"/>
              </a:rPr>
              <a:t>Entire thing is the RATE EXPRESSION</a:t>
            </a:r>
            <a:endParaRPr lang="en-US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50018" y="3646602"/>
            <a:ext cx="7052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/>
              <a:t>-</a:t>
            </a:r>
            <a:r>
              <a:rPr lang="en-US" altLang="en-US" sz="3200" dirty="0">
                <a:sym typeface="Symbol" panose="05050102010706020507" pitchFamily="18" charset="2"/>
              </a:rPr>
              <a:t>[N</a:t>
            </a:r>
            <a:r>
              <a:rPr lang="en-US" altLang="en-US" sz="3200" baseline="-25000" dirty="0"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sym typeface="Symbol" panose="05050102010706020507" pitchFamily="18" charset="2"/>
              </a:rPr>
              <a:t>]  =    </a:t>
            </a:r>
            <a:r>
              <a:rPr lang="en-US" altLang="en-US" sz="3200" dirty="0" smtClean="0">
                <a:sym typeface="Symbol" panose="05050102010706020507" pitchFamily="18" charset="2"/>
              </a:rPr>
              <a:t>  -</a:t>
            </a:r>
            <a:r>
              <a:rPr lang="en-US" altLang="en-US" sz="3200" dirty="0">
                <a:sym typeface="Symbol" panose="05050102010706020507" pitchFamily="18" charset="2"/>
              </a:rPr>
              <a:t>[H</a:t>
            </a:r>
            <a:r>
              <a:rPr lang="en-US" altLang="en-US" sz="3200" baseline="-25000" dirty="0"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sym typeface="Symbol" panose="05050102010706020507" pitchFamily="18" charset="2"/>
              </a:rPr>
              <a:t>]     = </a:t>
            </a:r>
            <a:r>
              <a:rPr lang="en-US" altLang="en-US" sz="3200" dirty="0" smtClean="0">
                <a:sym typeface="Symbol" panose="05050102010706020507" pitchFamily="18" charset="2"/>
              </a:rPr>
              <a:t>     </a:t>
            </a:r>
            <a:r>
              <a:rPr lang="en-US" altLang="en-US" sz="3200" dirty="0">
                <a:sym typeface="Symbol" panose="05050102010706020507" pitchFamily="18" charset="2"/>
              </a:rPr>
              <a:t>[NH</a:t>
            </a:r>
            <a:r>
              <a:rPr lang="en-US" altLang="en-US" sz="3200" baseline="-25000" dirty="0">
                <a:sym typeface="Symbol" panose="05050102010706020507" pitchFamily="18" charset="2"/>
              </a:rPr>
              <a:t>3</a:t>
            </a:r>
            <a:r>
              <a:rPr lang="en-US" altLang="en-US" sz="3200" dirty="0">
                <a:sym typeface="Symbol" panose="05050102010706020507" pitchFamily="18" charset="2"/>
              </a:rPr>
              <a:t>] </a:t>
            </a:r>
            <a:br>
              <a:rPr lang="en-US" altLang="en-US" sz="3200" dirty="0">
                <a:sym typeface="Symbol" panose="05050102010706020507" pitchFamily="18" charset="2"/>
              </a:rPr>
            </a:br>
            <a:r>
              <a:rPr lang="en-US" altLang="en-US" sz="3200" dirty="0">
                <a:sym typeface="Symbol" panose="05050102010706020507" pitchFamily="18" charset="2"/>
              </a:rPr>
              <a:t>  </a:t>
            </a:r>
            <a:r>
              <a:rPr lang="en-US" altLang="en-US" sz="3200" dirty="0" smtClean="0">
                <a:sym typeface="Symbol" panose="05050102010706020507" pitchFamily="18" charset="2"/>
              </a:rPr>
              <a:t>  </a:t>
            </a:r>
            <a:r>
              <a:rPr lang="en-US" altLang="en-US" sz="3200" dirty="0">
                <a:sym typeface="Symbol" panose="05050102010706020507" pitchFamily="18" charset="2"/>
              </a:rPr>
              <a:t>t	     	   </a:t>
            </a:r>
            <a:r>
              <a:rPr lang="en-US" altLang="en-US" sz="3200" dirty="0" smtClean="0">
                <a:sym typeface="Symbol" panose="05050102010706020507" pitchFamily="18" charset="2"/>
              </a:rPr>
              <a:t>   3 </a:t>
            </a:r>
            <a:r>
              <a:rPr lang="en-US" altLang="en-US" sz="3200" dirty="0">
                <a:sym typeface="Symbol" panose="05050102010706020507" pitchFamily="18" charset="2"/>
              </a:rPr>
              <a:t>t 	        </a:t>
            </a:r>
            <a:r>
              <a:rPr lang="en-US" altLang="en-US" sz="3200" dirty="0" smtClean="0">
                <a:sym typeface="Symbol" panose="05050102010706020507" pitchFamily="18" charset="2"/>
              </a:rPr>
              <a:t>    2 </a:t>
            </a:r>
            <a:r>
              <a:rPr lang="en-US" altLang="en-US" sz="3200" dirty="0">
                <a:sym typeface="Symbol" panose="05050102010706020507" pitchFamily="18" charset="2"/>
              </a:rPr>
              <a:t>t</a:t>
            </a:r>
            <a:endParaRPr lang="en-US" altLang="en-US" sz="3200" dirty="0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896381" y="4250729"/>
            <a:ext cx="1143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9286850" y="4250729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813730" y="4250729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5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3135722"/>
          </a:xfrm>
        </p:spPr>
        <p:txBody>
          <a:bodyPr>
            <a:normAutofit fontScale="90000"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14 </a:t>
            </a:r>
            <a:r>
              <a:rPr lang="en-US" sz="4000" dirty="0" smtClean="0"/>
              <a:t>When you want the rate of one substance but you only have the rate for another substance, you can use the _____to solve for the missing rate. </a:t>
            </a:r>
            <a:br>
              <a:rPr lang="en-US" sz="4000" dirty="0" smtClean="0"/>
            </a:br>
            <a:r>
              <a:rPr lang="en-US" sz="3600" i="1" dirty="0" smtClean="0"/>
              <a:t>Practice Q: Solve rate of H</a:t>
            </a:r>
            <a:r>
              <a:rPr lang="en-US" sz="3600" i="1" baseline="-25000" dirty="0" smtClean="0"/>
              <a:t>2</a:t>
            </a:r>
            <a:r>
              <a:rPr lang="en-US" sz="3600" i="1" dirty="0" smtClean="0"/>
              <a:t> in terms of N</a:t>
            </a:r>
            <a:r>
              <a:rPr lang="en-US" sz="3600" i="1" baseline="-25000" dirty="0" smtClean="0"/>
              <a:t>2</a:t>
            </a:r>
            <a:endParaRPr lang="en-US" sz="3600" i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3670852"/>
            <a:ext cx="10620103" cy="177855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Expression</a:t>
            </a:r>
          </a:p>
          <a:p>
            <a:pPr marL="0" indent="0" algn="ctr">
              <a:buNone/>
            </a:pPr>
            <a:endParaRPr lang="en-US" sz="4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6210" y="3738458"/>
            <a:ext cx="47500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N</a:t>
            </a:r>
            <a:r>
              <a:rPr lang="en-US" altLang="en-US" sz="4000" b="1" baseline="-25000" dirty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 + 3 H</a:t>
            </a:r>
            <a:r>
              <a:rPr lang="en-US" altLang="en-US" sz="4000" b="1" baseline="-25000" dirty="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3600" b="1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4000" b="1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4000" b="1" dirty="0">
                <a:latin typeface="Arial" panose="020B0604020202020204" pitchFamily="34" charset="0"/>
                <a:sym typeface="Symbol" panose="05050102010706020507" pitchFamily="18" charset="2"/>
              </a:rPr>
              <a:t> 2 NH</a:t>
            </a:r>
            <a:r>
              <a:rPr lang="en-US" altLang="en-US" sz="4000" b="1" baseline="-25000" dirty="0"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en-US" altLang="en-US" sz="4000" b="1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667918" y="5015483"/>
            <a:ext cx="7052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/>
              <a:t>-</a:t>
            </a:r>
            <a:r>
              <a:rPr lang="en-US" altLang="en-US" sz="3200" dirty="0">
                <a:sym typeface="Symbol" panose="05050102010706020507" pitchFamily="18" charset="2"/>
              </a:rPr>
              <a:t>[N</a:t>
            </a:r>
            <a:r>
              <a:rPr lang="en-US" altLang="en-US" sz="3200" baseline="-25000" dirty="0"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sym typeface="Symbol" panose="05050102010706020507" pitchFamily="18" charset="2"/>
              </a:rPr>
              <a:t>]  =    </a:t>
            </a:r>
            <a:r>
              <a:rPr lang="en-US" altLang="en-US" sz="3200" dirty="0" smtClean="0">
                <a:sym typeface="Symbol" panose="05050102010706020507" pitchFamily="18" charset="2"/>
              </a:rPr>
              <a:t>  -</a:t>
            </a:r>
            <a:r>
              <a:rPr lang="en-US" altLang="en-US" sz="3200" dirty="0">
                <a:sym typeface="Symbol" panose="05050102010706020507" pitchFamily="18" charset="2"/>
              </a:rPr>
              <a:t>[H</a:t>
            </a:r>
            <a:r>
              <a:rPr lang="en-US" altLang="en-US" sz="3200" baseline="-25000" dirty="0"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sym typeface="Symbol" panose="05050102010706020507" pitchFamily="18" charset="2"/>
              </a:rPr>
              <a:t>]     = </a:t>
            </a:r>
            <a:r>
              <a:rPr lang="en-US" altLang="en-US" sz="3200" dirty="0" smtClean="0">
                <a:sym typeface="Symbol" panose="05050102010706020507" pitchFamily="18" charset="2"/>
              </a:rPr>
              <a:t>     </a:t>
            </a:r>
            <a:r>
              <a:rPr lang="en-US" altLang="en-US" sz="3200" dirty="0">
                <a:sym typeface="Symbol" panose="05050102010706020507" pitchFamily="18" charset="2"/>
              </a:rPr>
              <a:t>[NH</a:t>
            </a:r>
            <a:r>
              <a:rPr lang="en-US" altLang="en-US" sz="3200" baseline="-25000" dirty="0">
                <a:sym typeface="Symbol" panose="05050102010706020507" pitchFamily="18" charset="2"/>
              </a:rPr>
              <a:t>3</a:t>
            </a:r>
            <a:r>
              <a:rPr lang="en-US" altLang="en-US" sz="3200" dirty="0">
                <a:sym typeface="Symbol" panose="05050102010706020507" pitchFamily="18" charset="2"/>
              </a:rPr>
              <a:t>] </a:t>
            </a:r>
            <a:br>
              <a:rPr lang="en-US" altLang="en-US" sz="3200" dirty="0">
                <a:sym typeface="Symbol" panose="05050102010706020507" pitchFamily="18" charset="2"/>
              </a:rPr>
            </a:br>
            <a:r>
              <a:rPr lang="en-US" altLang="en-US" sz="3200" dirty="0">
                <a:sym typeface="Symbol" panose="05050102010706020507" pitchFamily="18" charset="2"/>
              </a:rPr>
              <a:t>  </a:t>
            </a:r>
            <a:r>
              <a:rPr lang="en-US" altLang="en-US" sz="3200" dirty="0" smtClean="0">
                <a:sym typeface="Symbol" panose="05050102010706020507" pitchFamily="18" charset="2"/>
              </a:rPr>
              <a:t>  </a:t>
            </a:r>
            <a:r>
              <a:rPr lang="en-US" altLang="en-US" sz="3200" dirty="0">
                <a:sym typeface="Symbol" panose="05050102010706020507" pitchFamily="18" charset="2"/>
              </a:rPr>
              <a:t>t	     	   </a:t>
            </a:r>
            <a:r>
              <a:rPr lang="en-US" altLang="en-US" sz="3200" dirty="0" smtClean="0">
                <a:sym typeface="Symbol" panose="05050102010706020507" pitchFamily="18" charset="2"/>
              </a:rPr>
              <a:t>   3 </a:t>
            </a:r>
            <a:r>
              <a:rPr lang="en-US" altLang="en-US" sz="3200" dirty="0">
                <a:sym typeface="Symbol" panose="05050102010706020507" pitchFamily="18" charset="2"/>
              </a:rPr>
              <a:t>t 	        </a:t>
            </a:r>
            <a:r>
              <a:rPr lang="en-US" altLang="en-US" sz="3200" dirty="0" smtClean="0">
                <a:sym typeface="Symbol" panose="05050102010706020507" pitchFamily="18" charset="2"/>
              </a:rPr>
              <a:t>    2 </a:t>
            </a:r>
            <a:r>
              <a:rPr lang="en-US" altLang="en-US" sz="3200" dirty="0">
                <a:sym typeface="Symbol" panose="05050102010706020507" pitchFamily="18" charset="2"/>
              </a:rPr>
              <a:t>t</a:t>
            </a:r>
            <a:endParaRPr lang="en-US" altLang="en-US" sz="3200" dirty="0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748021" y="5605845"/>
            <a:ext cx="1143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5138490" y="5605845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665370" y="5605845"/>
            <a:ext cx="19812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4313" y="4784035"/>
            <a:ext cx="4439478" cy="17095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71918" y="4790901"/>
            <a:ext cx="39571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 smtClean="0"/>
              <a:t> 3 </a:t>
            </a:r>
            <a:r>
              <a:rPr lang="en-US" altLang="en-US" sz="3200" dirty="0" smtClean="0">
                <a:sym typeface="Symbol" panose="05050102010706020507" pitchFamily="18" charset="2"/>
              </a:rPr>
              <a:t></a:t>
            </a:r>
            <a:r>
              <a:rPr lang="en-US" altLang="en-US" sz="3200" dirty="0">
                <a:sym typeface="Symbol" panose="05050102010706020507" pitchFamily="18" charset="2"/>
              </a:rPr>
              <a:t>[N</a:t>
            </a:r>
            <a:r>
              <a:rPr lang="en-US" altLang="en-US" sz="3200" baseline="-25000" dirty="0">
                <a:sym typeface="Symbol" panose="05050102010706020507" pitchFamily="18" charset="2"/>
              </a:rPr>
              <a:t>2</a:t>
            </a:r>
            <a:r>
              <a:rPr lang="en-US" altLang="en-US" sz="3200" dirty="0">
                <a:sym typeface="Symbol" panose="05050102010706020507" pitchFamily="18" charset="2"/>
              </a:rPr>
              <a:t>]  =    </a:t>
            </a:r>
            <a:r>
              <a:rPr lang="en-US" altLang="en-US" sz="3200" dirty="0" smtClean="0">
                <a:sym typeface="Symbol" panose="05050102010706020507" pitchFamily="18" charset="2"/>
              </a:rPr>
              <a:t> </a:t>
            </a:r>
            <a:r>
              <a:rPr lang="en-US" altLang="en-US" sz="3200" dirty="0">
                <a:sym typeface="Symbol" panose="05050102010706020507" pitchFamily="18" charset="2"/>
              </a:rPr>
              <a:t>[H</a:t>
            </a:r>
            <a:r>
              <a:rPr lang="en-US" altLang="en-US" sz="3200" baseline="-25000" dirty="0">
                <a:sym typeface="Symbol" panose="05050102010706020507" pitchFamily="18" charset="2"/>
              </a:rPr>
              <a:t>2</a:t>
            </a:r>
            <a:r>
              <a:rPr lang="en-US" altLang="en-US" sz="3200" dirty="0" smtClean="0">
                <a:sym typeface="Symbol" panose="05050102010706020507" pitchFamily="18" charset="2"/>
              </a:rPr>
              <a:t>]</a:t>
            </a:r>
            <a:r>
              <a:rPr lang="en-US" altLang="en-US" sz="3200" dirty="0">
                <a:sym typeface="Symbol" panose="05050102010706020507" pitchFamily="18" charset="2"/>
              </a:rPr>
              <a:t/>
            </a:r>
            <a:br>
              <a:rPr lang="en-US" altLang="en-US" sz="3200" dirty="0">
                <a:sym typeface="Symbol" panose="05050102010706020507" pitchFamily="18" charset="2"/>
              </a:rPr>
            </a:br>
            <a:r>
              <a:rPr lang="en-US" altLang="en-US" sz="3200" dirty="0">
                <a:sym typeface="Symbol" panose="05050102010706020507" pitchFamily="18" charset="2"/>
              </a:rPr>
              <a:t>  </a:t>
            </a:r>
            <a:r>
              <a:rPr lang="en-US" altLang="en-US" sz="3200" dirty="0" smtClean="0">
                <a:sym typeface="Symbol" panose="05050102010706020507" pitchFamily="18" charset="2"/>
              </a:rPr>
              <a:t>  </a:t>
            </a:r>
            <a:r>
              <a:rPr lang="en-US" altLang="en-US" sz="3200" dirty="0">
                <a:sym typeface="Symbol" panose="05050102010706020507" pitchFamily="18" charset="2"/>
              </a:rPr>
              <a:t>t	     	 </a:t>
            </a:r>
            <a:r>
              <a:rPr lang="en-US" altLang="en-US" sz="3200" dirty="0" smtClean="0">
                <a:sym typeface="Symbol" panose="05050102010706020507" pitchFamily="18" charset="2"/>
              </a:rPr>
              <a:t>	   </a:t>
            </a:r>
            <a:r>
              <a:rPr lang="en-US" altLang="en-US" sz="3200" dirty="0">
                <a:sym typeface="Symbol" panose="05050102010706020507" pitchFamily="18" charset="2"/>
              </a:rPr>
              <a:t>t 	</a:t>
            </a:r>
            <a:endParaRPr lang="en-US" altLang="en-US" sz="3200" dirty="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8030090" y="5395770"/>
            <a:ext cx="1577735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10137914" y="5395770"/>
            <a:ext cx="1538936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720694" y="4446344"/>
            <a:ext cx="4325532" cy="16463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2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15 </a:t>
            </a:r>
            <a:r>
              <a:rPr lang="en-US" sz="4000" dirty="0" smtClean="0"/>
              <a:t>The rate law only includes the concentrations of the _________________.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Reactants!</a:t>
            </a:r>
            <a:endParaRPr lang="en-US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1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1558713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16 </a:t>
            </a:r>
            <a:r>
              <a:rPr lang="en-US" sz="4000" dirty="0" smtClean="0"/>
              <a:t>The equilibrium expression is ___________ divided by ___________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133600"/>
            <a:ext cx="10620103" cy="4175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[Products]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[Reactants]</a:t>
            </a:r>
            <a:endParaRPr lang="en-US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0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 fontScale="90000"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17 </a:t>
            </a:r>
            <a:r>
              <a:rPr lang="en-US" sz="4000" dirty="0" smtClean="0"/>
              <a:t>The rate law EXPONENTS ARE CALLED _____. ARE THEY FROM THE BALANCED EQUATION COEFFICIENTS OR FOUND EXPERIMENTALLY?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Orders</a:t>
            </a: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 EXPERIMENTALLY! </a:t>
            </a: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they reaction is a single step reaction, then yes they will match…but you have to be told that! Never </a:t>
            </a:r>
            <a:r>
              <a:rPr lang="en-US" sz="6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assume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exponents will be the coefficients!</a:t>
            </a:r>
            <a:endParaRPr lang="en-US" sz="6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6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 fontScale="90000"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18 </a:t>
            </a:r>
            <a:r>
              <a:rPr lang="en-US" sz="4000" dirty="0" smtClean="0"/>
              <a:t>ARE THE exponents in an equilibrium expression from THE BALANCED EQUATION COEFFICIENTS OR FOUND EXPERIMENTALLY?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Balanced equation coefficients</a:t>
            </a:r>
            <a:endParaRPr lang="en-US" sz="6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4"/>
            <a:ext cx="10620103" cy="1770748"/>
          </a:xfrm>
        </p:spPr>
        <p:txBody>
          <a:bodyPr>
            <a:normAutofit fontScale="90000"/>
          </a:bodyPr>
          <a:lstStyle/>
          <a:p>
            <a:r>
              <a:rPr lang="en-US" sz="4000" b="1" u="sng" dirty="0" smtClean="0"/>
              <a:t>#1 </a:t>
            </a:r>
            <a:r>
              <a:rPr lang="en-US" sz="4000" dirty="0" smtClean="0"/>
              <a:t>When Calculating molarity, the volume needs to have what unit?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345635"/>
            <a:ext cx="10620103" cy="3963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Liters </a:t>
            </a:r>
            <a:r>
              <a:rPr lang="en-US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(L)</a:t>
            </a:r>
          </a:p>
        </p:txBody>
      </p:sp>
    </p:spTree>
    <p:extLst>
      <p:ext uri="{BB962C8B-B14F-4D97-AF65-F5344CB8AC3E}">
        <p14:creationId xmlns:p14="http://schemas.microsoft.com/office/powerpoint/2010/main" val="314536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1545461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#</a:t>
            </a:r>
            <a:r>
              <a:rPr lang="en-US" sz="4000" b="1" u="sng" dirty="0" smtClean="0"/>
              <a:t>19 </a:t>
            </a:r>
            <a:r>
              <a:rPr lang="en-US" sz="4000" dirty="0" smtClean="0"/>
              <a:t>Solids and liquids Do or Do Not affect equilibrium?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160104"/>
            <a:ext cx="10620103" cy="4149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NOT!</a:t>
            </a:r>
            <a:endParaRPr lang="en-US" sz="6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29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 fontScale="90000"/>
          </a:bodyPr>
          <a:lstStyle/>
          <a:p>
            <a:r>
              <a:rPr lang="en-US" sz="4000" b="1" u="sng" dirty="0" smtClean="0"/>
              <a:t>#20 </a:t>
            </a:r>
            <a:r>
              <a:rPr lang="en-US" sz="4000" dirty="0" smtClean="0"/>
              <a:t>A LARGE VALUE FOR K INDICATES THAT THE ____________ SIDE IS FAVORED AND A SMALL VALUE FOR K INDICATES THE ___________ SIDE IS FAVORED.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60766"/>
            <a:ext cx="12192000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(right) – “equilibrium lies to the right”</a:t>
            </a:r>
            <a:b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Reactants (left) – “equilibrium lies to the left”</a:t>
            </a:r>
            <a:endParaRPr lang="en-US" sz="4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16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785948" y="429113"/>
                <a:ext cx="10620103" cy="1730991"/>
              </a:xfrm>
            </p:spPr>
            <p:txBody>
              <a:bodyPr>
                <a:normAutofit/>
              </a:bodyPr>
              <a:lstStyle/>
              <a:p>
                <a:r>
                  <a:rPr lang="en-US" sz="3600" b="1" u="sng" dirty="0" smtClean="0"/>
                  <a:t>#21</a:t>
                </a:r>
                <a:r>
                  <a:rPr lang="en-US" sz="8800" b="1" dirty="0" smtClean="0"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800" b="1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8800" b="1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𝑲</m:t>
                        </m:r>
                        <m:r>
                          <a:rPr lang="en-US" sz="8800" b="1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′</m:t>
                        </m:r>
                      </m:e>
                      <m:sub>
                        <m:r>
                          <a:rPr lang="en-US" sz="8800" b="1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𝒆𝒒</m:t>
                        </m:r>
                      </m:sub>
                    </m:sSub>
                    <m:r>
                      <a:rPr lang="en-US" sz="8800" b="1" i="1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</m:oMath>
                </a14:m>
                <a:r>
                  <a:rPr lang="en-US" sz="8800" dirty="0" smtClean="0"/>
                  <a:t>  ????</a:t>
                </a:r>
                <a:endParaRPr lang="en-US" sz="8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85948" y="429113"/>
                <a:ext cx="10620103" cy="1730991"/>
              </a:xfrm>
              <a:blipFill>
                <a:blip r:embed="rId2"/>
                <a:stretch>
                  <a:fillRect t="-13149" b="-20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85948" y="2385391"/>
                <a:ext cx="10620103" cy="392396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sz="60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𝟏</m:t>
                          </m:r>
                        </m:num>
                        <m:den>
                          <m:r>
                            <a:rPr lang="en-US" sz="60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𝑲</m:t>
                          </m:r>
                          <m:r>
                            <a:rPr lang="en-US" sz="6000" b="1" i="1" baseline="-2500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𝒆𝒒</m:t>
                          </m:r>
                        </m:den>
                      </m:f>
                    </m:oMath>
                  </m:oMathPara>
                </a14:m>
                <a:endParaRPr lang="en-US" sz="6000" b="1" baseline="-25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5948" y="2385391"/>
                <a:ext cx="10620103" cy="3923969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55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#22 </a:t>
            </a:r>
            <a:r>
              <a:rPr lang="en-US" sz="4000" dirty="0" smtClean="0"/>
              <a:t>If Q is bigger than K, than the reaction will shift to the ___________________.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 (towards the reactants)</a:t>
            </a: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Numerator is too big! You have too many products! </a:t>
            </a:r>
            <a:endParaRPr lang="en-US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9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#23 </a:t>
            </a:r>
            <a:r>
              <a:rPr lang="en-US" sz="4000" dirty="0" smtClean="0"/>
              <a:t>If Q is smaller than K, than the reaction will shift to the ___________________.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853058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(towards the products). Denominator is too big! You have too many reactants!</a:t>
            </a:r>
            <a:endParaRPr lang="en-US" sz="6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25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1214157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#24 </a:t>
            </a:r>
            <a:r>
              <a:rPr lang="en-US" sz="4000" dirty="0" smtClean="0"/>
              <a:t>I CAN USE THE 5% RULE WHEN: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85948" y="1762539"/>
                <a:ext cx="11088189" cy="4546821"/>
              </a:xfrm>
            </p:spPr>
            <p:txBody>
              <a:bodyPr>
                <a:noAutofit/>
              </a:bodyPr>
              <a:lstStyle/>
              <a:p>
                <a:pPr marL="1143000" indent="-1143000">
                  <a:buFont typeface="+mj-lt"/>
                  <a:buAutoNum type="arabicPeriod"/>
                </a:pP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&lt; 1</a:t>
                </a:r>
              </a:p>
              <a:p>
                <a:pPr marL="1143000" indent="-1143000">
                  <a:buFont typeface="+mj-lt"/>
                  <a:buAutoNum type="arabicPeriod"/>
                </a:pP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K is 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1000x smaller than the initial concentration</a:t>
                </a:r>
                <a:endParaRPr lang="en-US" sz="4000" b="1" baseline="-250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143000" indent="-1143000">
                  <a:buFont typeface="+mj-lt"/>
                  <a:buAutoNum type="arabicPeriod"/>
                </a:pP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is 5% or less of the initial concentrations</a:t>
                </a:r>
              </a:p>
              <a:p>
                <a:pPr marL="1143000" indent="-1143000">
                  <a:buFont typeface="+mj-lt"/>
                  <a:buAutoNum type="arabicPeriod"/>
                </a:pPr>
                <a:r>
                  <a:rPr lang="en-US" sz="40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[</m:t>
                        </m:r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𝒊𝒏𝒊𝒕𝒊𝒂𝒍</m:t>
                        </m:r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]</m:t>
                        </m:r>
                      </m:den>
                    </m:f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≤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%</m:t>
                    </m:r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i="1" u="sng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use x NOT K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5948" y="1762539"/>
                <a:ext cx="11088189" cy="4546821"/>
              </a:xfrm>
              <a:blipFill>
                <a:blip r:embed="rId2"/>
                <a:stretch>
                  <a:fillRect l="-1869" t="-2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074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4"/>
            <a:ext cx="10620103" cy="723826"/>
          </a:xfrm>
        </p:spPr>
        <p:txBody>
          <a:bodyPr>
            <a:normAutofit fontScale="90000"/>
          </a:bodyPr>
          <a:lstStyle/>
          <a:p>
            <a:r>
              <a:rPr lang="en-US" sz="4000" b="1" u="sng" dirty="0" smtClean="0"/>
              <a:t>#25 </a:t>
            </a:r>
            <a:r>
              <a:rPr lang="en-US" sz="4000" dirty="0" smtClean="0"/>
              <a:t>ALSO…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8713"/>
            <a:ext cx="12192000" cy="5446644"/>
          </a:xfrm>
        </p:spPr>
        <p:txBody>
          <a:bodyPr>
            <a:normAutofit fontScale="47500" lnSpcReduction="20000"/>
          </a:bodyPr>
          <a:lstStyle/>
          <a:p>
            <a:pPr marL="1143000" indent="-1143000">
              <a:buFont typeface="+mj-lt"/>
              <a:buAutoNum type="arabicPeriod"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CAREFUL WITH SCIENTIFIC NOTATION!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CAREFUL WITH METRIC CONVERSIONS!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PUNCH YOUR CALCULATOR CORRECTLY! </a:t>
            </a:r>
            <a:endParaRPr lang="en-US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+mj-lt"/>
              <a:buAutoNum type="arabicPeriod"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PARENTHESES!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QUESTION THAT IS ACTUALLY ASKED!!!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ENOUGH WORK TO PROVE YOU DID THE PROBLEM…BUT DON’T WASTE ALL YOUR TIME DOING SO!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STUCK? MOVE ON AND COME BACK LATER! CAREFUL ON YOUR BUBBLE SHEET!!!!!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BREATH AND JUST ANSWER ONE QUESTION AT A TIME 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en-US" sz="6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5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#2 </a:t>
            </a:r>
            <a:r>
              <a:rPr lang="en-US" sz="4000" dirty="0" smtClean="0"/>
              <a:t>The </a:t>
            </a:r>
            <a:r>
              <a:rPr lang="en-US" sz="4000" dirty="0"/>
              <a:t>maximum amount of solute </a:t>
            </a:r>
            <a:r>
              <a:rPr lang="en-US" sz="4000" dirty="0" smtClean="0"/>
              <a:t>dissolved is called ___________.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Saturated 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endParaRPr 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val="369982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#3 </a:t>
            </a:r>
            <a:r>
              <a:rPr lang="en-US" sz="4000" dirty="0" smtClean="0"/>
              <a:t>Less </a:t>
            </a:r>
            <a:r>
              <a:rPr lang="en-US" sz="4000" dirty="0"/>
              <a:t>than the maximum amount of solute </a:t>
            </a:r>
            <a:r>
              <a:rPr lang="en-US" sz="4000" dirty="0" smtClean="0"/>
              <a:t>dissolved is called ____________________.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Unsaturated 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000" dirty="0"/>
          </a:p>
          <a:p>
            <a:pPr marL="0" indent="0" algn="ctr">
              <a:buNone/>
            </a:pPr>
            <a:endParaRPr 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val="42687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#4 </a:t>
            </a:r>
            <a:r>
              <a:rPr lang="en-US" sz="4000" dirty="0" smtClean="0"/>
              <a:t>More </a:t>
            </a:r>
            <a:r>
              <a:rPr lang="en-US" sz="4000" dirty="0"/>
              <a:t>than the maximum amount of solute </a:t>
            </a:r>
            <a:r>
              <a:rPr lang="en-US" sz="4000" dirty="0" smtClean="0"/>
              <a:t>dissolved is called ____________________.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Supersaturated 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endParaRPr 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val="314845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#5 </a:t>
            </a:r>
            <a:r>
              <a:rPr lang="en-US" sz="4000" dirty="0" smtClean="0"/>
              <a:t>The solubility of solids goes __________ as the temperature is increased.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en-US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0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#6 </a:t>
            </a:r>
            <a:r>
              <a:rPr lang="en-US" sz="4000" dirty="0" smtClean="0"/>
              <a:t>The solubility of gases goes __________ as the temperature is increased.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397729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#7 </a:t>
            </a:r>
            <a:r>
              <a:rPr lang="en-US" sz="4000" dirty="0" smtClean="0"/>
              <a:t>If you’re trying to make a Diluted solution, you use the equation: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6000" b="1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6000" b="1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=M</a:t>
            </a:r>
            <a:r>
              <a:rPr lang="en-US" sz="6000" b="1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6000" b="1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6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8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8" y="429113"/>
            <a:ext cx="10620103" cy="2235709"/>
          </a:xfrm>
        </p:spPr>
        <p:txBody>
          <a:bodyPr>
            <a:normAutofit fontScale="90000"/>
          </a:bodyPr>
          <a:lstStyle/>
          <a:p>
            <a:r>
              <a:rPr lang="en-US" sz="4000" b="1" u="sng" dirty="0" smtClean="0"/>
              <a:t>#8 </a:t>
            </a:r>
            <a:r>
              <a:rPr lang="en-US" sz="4000" dirty="0" smtClean="0"/>
              <a:t>When making a diluted solution the water added to the new solution is found by subtracting which two numbers?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2860766"/>
            <a:ext cx="10620103" cy="3448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added = V</a:t>
            </a:r>
            <a:r>
              <a:rPr lang="en-US" sz="6000" b="1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</a:t>
            </a:r>
            <a:r>
              <a:rPr lang="en-US" sz="6000" b="1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6000" b="1" baseline="-25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64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557</TotalTime>
  <Words>810</Words>
  <Application>Microsoft Office PowerPoint</Application>
  <PresentationFormat>Widescreen</PresentationFormat>
  <Paragraphs>78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Cambria Math</vt:lpstr>
      <vt:lpstr>Gill Sans MT</vt:lpstr>
      <vt:lpstr>Symbol</vt:lpstr>
      <vt:lpstr>Wingdings</vt:lpstr>
      <vt:lpstr>Parcel</vt:lpstr>
      <vt:lpstr>Things to Remember for Exam #2</vt:lpstr>
      <vt:lpstr>#1 When Calculating molarity, the volume needs to have what unit?</vt:lpstr>
      <vt:lpstr>#2 The maximum amount of solute dissolved is called ___________.</vt:lpstr>
      <vt:lpstr>#3 Less than the maximum amount of solute dissolved is called ____________________.</vt:lpstr>
      <vt:lpstr>#4 More than the maximum amount of solute dissolved is called ____________________.</vt:lpstr>
      <vt:lpstr>#5 The solubility of solids goes __________ as the temperature is increased.</vt:lpstr>
      <vt:lpstr>#6 The solubility of gases goes __________ as the temperature is increased.</vt:lpstr>
      <vt:lpstr>#7 If you’re trying to make a Diluted solution, you use the equation:</vt:lpstr>
      <vt:lpstr>#8 When making a diluted solution the water added to the new solution is found by subtracting which two numbers?</vt:lpstr>
      <vt:lpstr>#9 Factors that affect Rate are:</vt:lpstr>
      <vt:lpstr>#10 Factors that affect Equilibrium position:</vt:lpstr>
      <vt:lpstr>#11 Only _________ changes the equilibrium constant (Keq)</vt:lpstr>
      <vt:lpstr>#12 What is Average rate?</vt:lpstr>
      <vt:lpstr>#13 What is a rate expression?  What is it used for?</vt:lpstr>
      <vt:lpstr>#14 When you want the rate of one substance but you only have the rate for another substance, you can use the _____to solve for the missing rate.  Practice Q: Solve rate of H2 in terms of N2</vt:lpstr>
      <vt:lpstr>#15 The rate law only includes the concentrations of the _________________.</vt:lpstr>
      <vt:lpstr>#16 The equilibrium expression is ___________ divided by ___________</vt:lpstr>
      <vt:lpstr>#17 The rate law EXPONENTS ARE CALLED _____. ARE THEY FROM THE BALANCED EQUATION COEFFICIENTS OR FOUND EXPERIMENTALLY?</vt:lpstr>
      <vt:lpstr>#18 ARE THE exponents in an equilibrium expression from THE BALANCED EQUATION COEFFICIENTS OR FOUND EXPERIMENTALLY?</vt:lpstr>
      <vt:lpstr>#19 Solids and liquids Do or Do Not affect equilibrium?</vt:lpstr>
      <vt:lpstr>#20 A LARGE VALUE FOR K INDICATES THAT THE ____________ SIDE IS FAVORED AND A SMALL VALUE FOR K INDICATES THE ___________ SIDE IS FAVORED.</vt:lpstr>
      <vt:lpstr>#21 〖K′〗_eq=  ????</vt:lpstr>
      <vt:lpstr>#22 If Q is bigger than K, than the reaction will shift to the ___________________.</vt:lpstr>
      <vt:lpstr>#23 If Q is smaller than K, than the reaction will shift to the ___________________.</vt:lpstr>
      <vt:lpstr>#24 I CAN USE THE 5% RULE WHEN:</vt:lpstr>
      <vt:lpstr>#25 ALSO…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to Remember for Exam #2</dc:title>
  <dc:creator>Kerr, Alicia [DH]</dc:creator>
  <cp:lastModifiedBy>Farmer, Stephanie [DH]</cp:lastModifiedBy>
  <cp:revision>36</cp:revision>
  <dcterms:created xsi:type="dcterms:W3CDTF">2019-04-16T16:21:13Z</dcterms:created>
  <dcterms:modified xsi:type="dcterms:W3CDTF">2022-04-21T17:09:41Z</dcterms:modified>
</cp:coreProperties>
</file>