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9" r:id="rId2"/>
    <p:sldId id="257" r:id="rId3"/>
    <p:sldId id="274" r:id="rId4"/>
    <p:sldId id="259" r:id="rId5"/>
    <p:sldId id="260" r:id="rId6"/>
    <p:sldId id="263" r:id="rId7"/>
    <p:sldId id="261" r:id="rId8"/>
    <p:sldId id="262" r:id="rId9"/>
    <p:sldId id="264" r:id="rId10"/>
    <p:sldId id="265" r:id="rId11"/>
    <p:sldId id="266" r:id="rId12"/>
    <p:sldId id="267" r:id="rId13"/>
    <p:sldId id="268" r:id="rId14"/>
    <p:sldId id="270" r:id="rId15"/>
    <p:sldId id="271" r:id="rId16"/>
    <p:sldId id="272" r:id="rId17"/>
    <p:sldId id="273" r:id="rId18"/>
    <p:sldId id="275" r:id="rId19"/>
    <p:sldId id="277" r:id="rId20"/>
    <p:sldId id="276" r:id="rId21"/>
    <p:sldId id="278" r:id="rId22"/>
    <p:sldId id="279" r:id="rId23"/>
    <p:sldId id="280" r:id="rId24"/>
    <p:sldId id="281" r:id="rId25"/>
    <p:sldId id="282" r:id="rId26"/>
    <p:sldId id="283" r:id="rId27"/>
    <p:sldId id="284" r:id="rId28"/>
    <p:sldId id="299" r:id="rId29"/>
    <p:sldId id="285" r:id="rId30"/>
    <p:sldId id="286" r:id="rId31"/>
    <p:sldId id="287" r:id="rId32"/>
    <p:sldId id="288" r:id="rId33"/>
    <p:sldId id="289" r:id="rId34"/>
    <p:sldId id="290" r:id="rId35"/>
    <p:sldId id="293" r:id="rId36"/>
    <p:sldId id="294" r:id="rId37"/>
    <p:sldId id="295" r:id="rId38"/>
    <p:sldId id="296" r:id="rId39"/>
    <p:sldId id="297"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66"/>
    <a:srgbClr val="66FFFF"/>
    <a:srgbClr val="FF6D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3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26.951"/>
    </inkml:context>
    <inkml:brush xml:id="br0">
      <inkml:brushProperty name="width" value="0.5" units="cm"/>
      <inkml:brushProperty name="height" value="1" units="cm"/>
      <inkml:brushProperty name="color" value="#FFC000"/>
      <inkml:brushProperty name="tip" value="rectangle"/>
      <inkml:brushProperty name="rasterOp" value="maskPen"/>
      <inkml:brushProperty name="ignorePressure" value="1"/>
    </inkml:brush>
  </inkml:definitions>
  <inkml:trace contextRef="#ctx0" brushRef="#br0">0 642,'4'0,"0"-1,3-1,-3 1,0-1,0 0,6-3,10-6,548-216,-386 153,148-54,186-6,6 79,-381 55,293 7,-87 59,-147-20,34 19,-2-2,-79-34,902 153,-808-142,197 20,174 73,43 14,-401-96,-14-13,80 18,-186-17,-6-1,153 11,278-46,-278-6,2424 3,-2263 20,-89-1,1181-13,-871-8,-385 22,-51 0,575-16,-419-7,-312 2,252 19,69 7,-107-15,1445 67,-482-78,-978 23,-6 0,454-23,-659 5,105 33,-66-12,489 77,-489-83,96 7,-163-27,40-1,96 19,-60 1,123-8,-214-11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21:18:19.823"/>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63,'73'0,"148"13,159 30,-266-28,-70-8,1-1,91 4,478-12,-568 0,1-2,-1 0,83-17,-103 16,143-31,-122 25,0 0,1 2,0 2,59-5,44-3,-101 9,95-4,753 9,-422 3,458-2,-849 2,91 11,67 2,5-15,-201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21:18:47.675"/>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1 0,'1916'0,"-1807"4,-1 2,185 24,-128-11,41 4,-78-7,1-4,194 6,1188-17,-662-4,-749 6,-1 2,130 17,-111-10,123 4,1045-11,-662-9,1961 4,-2516 3,0 1,-1 1,90 15,-78-10,153 10,899-15,-580-9,-511 4,0-1,-1-1,1-1,-1-1,0-2,0 0,-1-1,-1 0,0-2,-1-1,-1 0,-1-2,48-20,114-43,-144 51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21:19:04.161"/>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1 0,'1916'0,"-1807"4,-1 2,185 24,-128-11,41 4,-78-7,1-4,194 6,1188-17,-662-4,-749 6,-1 2,130 17,-111-10,123 4,1045-11,-662-9,1961 4,-2516 3,0 1,-1 1,90 15,-78-10,153 10,899-15,-580-9,-511 4,0-1,-1-1,1-1,-1-1,0-2,0 0,-1-1,-1 0,0-2,-1-1,-1 0,-1-2,48-20,114-43,-144 51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21:19:53.932"/>
    </inkml:context>
    <inkml:brush xml:id="br0">
      <inkml:brushProperty name="width" value="0.5" units="cm"/>
      <inkml:brushProperty name="height" value="1" units="cm"/>
      <inkml:brushProperty name="color" value="#FFC000"/>
      <inkml:brushProperty name="tip" value="rectangle"/>
      <inkml:brushProperty name="rasterOp" value="maskPen"/>
      <inkml:brushProperty name="ignorePressure" value="1"/>
    </inkml:brush>
  </inkml:definitions>
  <inkml:trace contextRef="#ctx0" brushRef="#br0">0 642,'4'0,"1"-1,2-1,-3 1,1-1,-1 0,6-3,12-6,584-216,-413 153,159-54,198-6,8 79,-408 55,313 7,-94 59,-155-20,36 19,-3-2,-84-34,963 153,-864-142,212 20,185 73,46 14,-428-96,-15-13,86 18,-199-17,-6-1,163 11,297-46,-297-6,2585 3,-2413 20,-95-1,1259-13,-929-8,-410 22,-54 0,612-16,-447-7,-331 2,267 19,75 7,-115-15,1542 67,-515-78,-1043 23,-5 0,483-23,-703 5,112 33,-70-12,521 77,-521-83,103 7,-175-27,43-1,103 19,-65 1,132-8,-229-11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21:19:53.933"/>
    </inkml:context>
    <inkml:brush xml:id="br0">
      <inkml:brushProperty name="width" value="0.5" units="cm"/>
      <inkml:brushProperty name="height" value="1" units="cm"/>
      <inkml:brushProperty name="color" value="#FFC000"/>
      <inkml:brushProperty name="tip" value="rectangle"/>
      <inkml:brushProperty name="rasterOp" value="maskPen"/>
      <inkml:brushProperty name="ignorePressure" value="1"/>
    </inkml:brush>
  </inkml:definitions>
  <inkml:trace contextRef="#ctx0" brushRef="#br0">0 49,'4461'0,"-4295"21,-15-2,227-19,-346 2,55 16,2 2,287-13,-212-10,-67 3,266-18,-321 11,463-55,-407 63,-35 2,1-4,67-18,-55 4,85 1,78 15,-86 2,793-3,-924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21:19:53.934"/>
    </inkml:context>
    <inkml:brush xml:id="br0">
      <inkml:brushProperty name="width" value="0.5" units="cm"/>
      <inkml:brushProperty name="height" value="1" units="cm"/>
      <inkml:brushProperty name="color" value="#FFC000"/>
      <inkml:brushProperty name="tip" value="rectangle"/>
      <inkml:brushProperty name="rasterOp" value="maskPen"/>
      <inkml:brushProperty name="ignorePressure" value="1"/>
    </inkml:brush>
  </inkml:definitions>
  <inkml:trace contextRef="#ctx0" brushRef="#br0">0 15 0,'26592'0'0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21:19:53.935"/>
    </inkml:context>
    <inkml:brush xml:id="br0">
      <inkml:brushProperty name="width" value="0.5" units="cm"/>
      <inkml:brushProperty name="height" value="1" units="cm"/>
      <inkml:brushProperty name="color" value="#FFC000"/>
      <inkml:brushProperty name="tip" value="rectangle"/>
      <inkml:brushProperty name="rasterOp" value="maskPen"/>
      <inkml:brushProperty name="ignorePressure" value="1"/>
    </inkml:brush>
  </inkml:definitions>
  <inkml:trace contextRef="#ctx0" brushRef="#br0">0 15 0,'26306'0'0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26.951"/>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0 642,'3'0,"0"-1,1-1,-1 1,0-1,0 0,3-3,8-6,378-216,-267 153,102-54,129-6,4 79,-263 55,202 7,-60 59,-101-20,23 19,-1-2,-55-34,622 153,-557-142,136 20,120 73,29 14,-276-96,-9-13,55 18,-129-17,-4-1,106 11,192-46,-192-6,1670 3,-1560 20,-61-1,815-13,-602-8,-264 22,-35 0,395-16,-288-7,-215 2,174 19,47 7,-73-15,995 67,-332-78,-674 23,-4 0,313-23,-454 5,72 33,-45-12,336 77,-336-83,66 7,-113-27,28-1,67 19,-43 1,86-8,-148-11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0 49,'2830'0,"-2725"21,-9-2,144-19,-220 2,35 16,2 2,181-13,-134-10,-42 3,168-18,-203 11,293-55,-258 63,-22 2,1-4,42-18,-35 4,54 1,50 15,-55 2,503-3,-586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0 15 0,'16503'0'0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C000"/>
      <inkml:brushProperty name="tip" value="rectangle"/>
      <inkml:brushProperty name="rasterOp" value="maskPen"/>
      <inkml:brushProperty name="ignorePressure" value="1"/>
    </inkml:brush>
  </inkml:definitions>
  <inkml:trace contextRef="#ctx0" brushRef="#br0">0 49,'3963'0,"-3816"21,-13-2,202-19,-308 2,49 16,3 2,253-13,-187-10,-59 3,235-18,-284 11,410-55,-361 63,-31 2,1-4,59-18,-49 4,76 1,70 15,-77 2,704-3,-820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1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55.073"/>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34:47.298"/>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0 15 0,'16503'0'0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26.951"/>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0 642,'3'0,"0"-1,2-1,-2 1,0-1,0 0,4-3,8-6,405-216,-286 153,110-54,137-6,5 79,-282 55,217 7,-65 59,-108-20,25 19,-2-2,-58-34,667 153,-598-142,146 20,129 73,31 14,-296-96,-10-13,59 18,-138-17,-4-1,113 11,206-46,-206-6,1791 3,-1672 20,-66-1,873-13,-644-8,-284 22,-38 0,425-16,-310-7,-230 2,186 19,51 7,-79-15,1068 67,-357-78,-722 23,-4 0,335-23,-487 5,77 33,-48-12,361 77,-361-83,71 7,-121-27,30-1,71 19,-45 1,92-8,-159-11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0 49,'2830'0,"-2725"21,-9-2,144-19,-220 2,35 16,2 2,181-13,-134-10,-42 3,168-18,-203 11,293-55,-258 63,-22 2,1-4,42-18,-35 4,54 1,50 15,-55 2,503-3,-586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0 15 0,'17692'0'0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34:47.298"/>
    </inkml:context>
    <inkml:brush xml:id="br0">
      <inkml:brushProperty name="width" value="0.5" units="cm"/>
      <inkml:brushProperty name="height" value="1" units="cm"/>
      <inkml:brushProperty name="color" value="#FF6DFF"/>
      <inkml:brushProperty name="tip" value="rectangle"/>
      <inkml:brushProperty name="rasterOp" value="maskPen"/>
      <inkml:brushProperty name="ignorePressure" value="1"/>
    </inkml:brush>
  </inkml:definitions>
  <inkml:trace contextRef="#ctx0" brushRef="#br0">0 15 0,'17692'0'0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C000"/>
      <inkml:brushProperty name="tip" value="rectangle"/>
      <inkml:brushProperty name="rasterOp" value="maskPen"/>
      <inkml:brushProperty name="ignorePressure" value="1"/>
    </inkml:brush>
  </inkml:definitions>
  <inkml:trace contextRef="#ctx0" brushRef="#br0">0 15 0,'23621'0'0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34:47.298"/>
    </inkml:context>
    <inkml:brush xml:id="br0">
      <inkml:brushProperty name="width" value="0.5" units="cm"/>
      <inkml:brushProperty name="height" value="1" units="cm"/>
      <inkml:brushProperty name="color" value="#FFC000"/>
      <inkml:brushProperty name="tip" value="rectangle"/>
      <inkml:brushProperty name="rasterOp" value="maskPen"/>
      <inkml:brushProperty name="ignorePressure" value="1"/>
    </inkml:brush>
  </inkml:definitions>
  <inkml:trace contextRef="#ctx0" brushRef="#br0">0 15 0,'23367'0'0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21:16:28.091"/>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1 2,'1457'0,"-1386"2,1 2,127 16,-123-11,0-2,89 2,272-8,-188-3,341 21,367 73,-174-15,-743-72,0-1,0-2,0 0,0-1,1-1,-1-1,1-1,-1-1,-1-1,1-1,39-7,13-5,0 2,2 2,1 2,154-5,391 6,-485 10,5900 5,-5975-5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20:42:48.898"/>
    </inkml:context>
    <inkml:brush xml:id="br0">
      <inkml:brushProperty name="width" value="0.35" units="cm"/>
      <inkml:brushProperty name="height" value="0.35" units="cm"/>
      <inkml:brushProperty name="color" value="#FFFFFF"/>
    </inkml:brush>
  </inkml:definitions>
  <inkml:trace contextRef="#ctx0" brushRef="#br0">886 0 24575,'2'1'0,"-1"-1"0,1 1 0,0-1 0,-1 1 0,1 0 0,-1-1 0,1 1 0,-1 0 0,1 0 0,-1 0 0,1 1 0,-1-1 0,0 0 0,0 0 0,0 1 0,1-1 0,-1 0 0,-1 1 0,1-1 0,0 1 0,1 2 0,13 37 0,-13-33 0,0 0 0,-1 0 0,0 0 0,-1 0 0,0 0 0,0 0 0,-1 0 0,0 0 0,-3 12 0,0-7 0,0 0 0,-1-1 0,0 1 0,-1-1 0,-9 13 0,-6 5 0,-2 0 0,0-2 0,-36 32 0,-203 182 0,211-201 0,-1-2 0,-2-3 0,-87 45 0,115-69 0,-32 10 0,49-19 0,0 0 0,-1-1 0,1 0 0,-1-1 0,0 0 0,-18-1 0,26 0 0,1 0 0,-1 0 0,1 0 0,-1 0 0,1 0 0,-1-1 0,1 1 0,0-1 0,-1 1 0,1-1 0,-1 1 0,1-1 0,0 0 0,-1 0 0,1 1 0,0-1 0,0 0 0,0 0 0,0 0 0,0-1 0,0 1 0,0 0 0,0 0 0,0 0 0,0-1 0,1 1 0,-1 0 0,0-1 0,1 1 0,-1-1 0,1 1 0,0-1 0,-1 1 0,1-1 0,0 1 0,0-4 0,1-1 0,0 0 0,0 0 0,0 0 0,1 0 0,0 0 0,0 0 0,6-11 0,7-10 0,1 1 0,1 0 0,21-23 0,67-67 0,-83 92 0,29-31-455,2 2 0,119-90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20:42:43.327"/>
    </inkml:context>
    <inkml:brush xml:id="br0">
      <inkml:brushProperty name="width" value="0.035" units="cm"/>
      <inkml:brushProperty name="height" value="0.035" units="cm"/>
      <inkml:brushProperty name="color" value="#FFFFFF"/>
    </inkml:brush>
  </inkml:definitions>
  <inkml:trace contextRef="#ctx0" brushRef="#br0">1611 1 24575,'-5'0'0,"-13"0"0,-13 0 0,-32 0 0,-48 0 0,-46 0 0,-44 0 0,-18 0-1037,-3 0 1037,19 0 0,36 0 0,39 0 0,43 0-7154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20:42:44.982"/>
    </inkml:context>
    <inkml:brush xml:id="br0">
      <inkml:brushProperty name="width" value="0.035" units="cm"/>
      <inkml:brushProperty name="height" value="0.035" units="cm"/>
      <inkml:brushProperty name="color" value="#FFFFFF"/>
    </inkml:brush>
  </inkml:definitions>
  <inkml:trace contextRef="#ctx0" brushRef="#br0">1456 263 24575,'-7'1'0,"1"0"0,-1 1 0,0-1 0,1 1 0,0 0 0,-1 1 0,1-1 0,0 1 0,-8 6 0,-8 2 0,-357 162-156,-36 17-172,290-125 238,-141 96 0,210-117 90,41-32 0,-1 0 0,-32 20 0,47-31-1,0-1 0,1 1 0,-1-1 0,0 1-1,0-1 1,0 0 0,0 1 0,0-1 0,0 0 0,0 0-1,-1 1 1,1-1 0,0 0 0,0 0 0,0 0 0,0 0 0,0-1-1,0 1 1,0 0 0,0 0 0,0-1 0,0 1 0,-2-1-1,2 0 11,0-1 0,0 1-1,0 0 1,0-1 0,0 1-1,0-1 1,0 1 0,0-1-1,0 1 1,1-1 0,-1 0-1,1 1 1,-1-1 0,1 0-1,-1-2 1,0-8 72,0 0 0,0 0 0,1 1 0,1-1 0,2-14 0,15-62-14,0 27-67,3 0 0,2 2 0,2 1 0,64-106 0,-34 80 0,4 2 0,96-103 0,-152 181 0,0 0 0,1 0 0,0 1 0,-1-1 0,1 1 0,1 0 0,-1 0 0,0 1 0,6-3 0,-10 5 0,1 0 0,0-1 0,0 1 0,0 0 0,0 0 0,0 0 0,0 0 0,0 0 0,0 0 0,0 0 0,0 0 0,0 1 0,0-1 0,0 0 0,-1 0 0,1 1 0,0-1 0,0 1 0,0-1 0,1 2 0,0-1 0,-1 1 0,1 0 0,0 0 0,-1 0 0,0 0 0,1 0 0,-1 0 0,0 1 0,0-1 0,0 0 0,1 4 0,2 10 0,-1 0 0,0 1 0,-1-1 0,0 1 0,-2 0 0,0-1 0,-4 30 0,-30 120 0,12-82 0,-4 0 0,-4-2 0,-3-2 0,-4-1 0,-58 95 0,72-140 0,0-1 0,-3-1 0,0-1 0,-2-1 0,-58 47 0,78-71 0,-1 1 0,-18 8 0,14-12 0,13-10 0,14-15 0,144-152 0,-99 114 0,2-3-1365,-9 12-5461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20:42:52.766"/>
    </inkml:context>
    <inkml:brush xml:id="br0">
      <inkml:brushProperty name="width" value="0.35" units="cm"/>
      <inkml:brushProperty name="height" value="0.35" units="cm"/>
      <inkml:brushProperty name="color" value="#FFFFFF"/>
    </inkml:brush>
  </inkml:definitions>
  <inkml:trace contextRef="#ctx0" brushRef="#br0">1165 373 24575,'-594'0'0,"588"0"0,-1 0 0,0 0 0,0 0 0,-1-1 0,-10-2 0,17 3 0,0-1 0,1 1 0,-1 0 0,0 0 0,0-1 0,1 1 0,-1-1 0,0 1 0,1 0 0,-1-1 0,1 1 0,-1-1 0,0 1 0,1-1 0,-1 0 0,1 1 0,-1-1 0,1 0 0,0 1 0,-1-2 0,1 1 0,0 0 0,0-1 0,0 1 0,0 0 0,0 0 0,0 0 0,1 0 0,-1 0 0,0 0 0,1 0 0,-1 0 0,1-1 0,-1 1 0,1 1 0,-1-1 0,1 0 0,0 0 0,0 0 0,0-1 0,9-8 0,0 0 0,0 1 0,0 0 0,1 0 0,13-6 0,66-36 0,-75 43 0,96-48 0,207-76 0,-294 125 0,0 1 0,1 1 0,-1 1 0,34 0 0,99 6 0,-55 2 0,662-4 0,-749 0 0,-1 1 0,1 1 0,-1 0 0,0 1 0,0 1 0,0 0 0,0 0 0,-1 2 0,1 0 0,-1 0 0,-1 1 0,1 1 0,-1 0 0,16 15 0,-25-21 0,0 1 0,0 0 0,-1 0 0,1 1 0,-1-1 0,0 0 0,2 5 0,-3-6 0,-1-1 0,1 0 0,-1 0 0,0 0 0,0 0 0,1 1 0,-1-1 0,0 0 0,0 0 0,0 1 0,0-1 0,-1 0 0,1 0 0,0 1 0,0-1 0,-1 0 0,1 0 0,-1 0 0,1 0 0,-1 0 0,1 0 0,-1 0 0,0 0 0,0 0 0,1 0 0,-1 0 0,0 0 0,0 0 0,-2 1 0,-6 4 0,0 0 0,-1-1 0,1 0 0,-1 0 0,-1-1 0,1 0 0,0-1 0,-18 3 0,-92 11 0,110-17 0,-394 7 0,222-10 0,172 3 0,0 1 0,0 1 0,0-1 0,0 2 0,0-1 0,1 1 0,-1 1 0,1 0 0,0 0 0,-13 9 0,-8 7 0,-44 39 0,33-25 0,-14 11 0,5-4 0,-97 62 0,129-93 0,0 0 0,0-1 0,-1-1 0,0-1 0,0-1 0,-1-1 0,0 0 0,0-2 0,-40 3 0,-48-10 0,75 1 0,-1 2 0,1 1 0,-1 1 0,-43 8 0,48-3 0,-85 22 0,97-22 0,1 0 0,-1 1 0,1 1 0,-23 15 0,14-9 0,-28 14 0,38-21 0,0 0 0,0 1 0,1 1 0,0 0 0,1 1 0,-22 20 0,5 3 0,1 0 0,-36 59 0,55-75 0,0 1 0,2 0 0,0 0 0,1 1 0,0 0 0,2 0 0,0 0 0,-1 22 0,0 34 0,7 89 0,0-105 0,0-45 0,0 0 0,1 0 0,1-1 0,0 1 0,0 0 0,2-1 0,0 0 0,0 0 0,10 16 0,-5-13 0,0 0 0,1-1 0,1 0 0,0 0 0,1-2 0,20 18 0,35 20 0,89 53 0,-135-92 0,0-1 0,1-1 0,0-1 0,1-1 0,0-1 0,45 7 0,3-5 0,75 0 0,-115-8 0,0-1 0,-1-2 0,49-8 0,-65 7 0,-1-1 0,0 0 0,-1-1 0,1-1 0,-1 0 0,0-1 0,0-1 0,-1 0 0,0 0 0,12-11 0,91-98 0,-81 79 0,1 2 0,63-49 0,-12 13 0,-57 47 0,1 1 0,39-25 0,-40 31 0,-1-1 0,0-2 0,24-24 0,-27 22-455,2 0 0,51-32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21:16:35.70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 0,'5840'0'0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21:16:41.035"/>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63,'80'0,"160"13,173 30,-290-28,-75-8,1-1,99 4,519-12,-616 0,-1-2,0 0,91-17,-113 16,156-31,-134 25,2 0,0 2,1 2,63-5,47-3,-108 9,102-4,819 9,-458 3,497-2,-922 2,98 11,73 2,6-15,-219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63,'3666'0,"-3530"27,-11-2,185-25,-284 3,46 20,1 3,236-17,-174-13,-55 4,218-23,-263 14,379-72,-333 83,-30 1,3-4,53-23,-45 4,70 2,65 19,-71 3,651-4,-759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15 0,'7007'0'0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0 63,'4218'0,"-4061"27,-13-2,212-25,-326 3,53 20,1 3,272-17,-201-13,-63 4,251-23,-303 14,436-72,-382 83,-36 1,4-4,62-23,-53 4,81 2,75 19,-83 3,751-4,-875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0 15 0,'8381'0'0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1 1,'0'0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0 63,'4218'0,"-4061"27,-13-2,212-25,-326 3,53 20,1 3,272-17,-201-13,-63 4,251-23,-303 14,436-72,-382 83,-36 1,4-4,62-23,-53 4,81 2,75 19,-83 3,751-4,-875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21:17:03.513"/>
    </inkml:context>
    <inkml:brush xml:id="br0">
      <inkml:brushProperty name="width" value="0.5" units="cm"/>
      <inkml:brushProperty name="height" value="1" units="cm"/>
      <inkml:brushProperty name="color" value="#FF40FF"/>
      <inkml:brushProperty name="tip" value="rectangle"/>
      <inkml:brushProperty name="rasterOp" value="maskPen"/>
      <inkml:brushProperty name="ignorePressure" value="1"/>
    </inkml:brush>
  </inkml:definitions>
  <inkml:trace contextRef="#ctx0" brushRef="#br0">1 2,'1457'0,"-1386"2,1 2,127 16,-123-11,0-2,89 2,272-8,-188-3,341 21,367 73,-174-15,-743-72,0-1,0-2,0 0,0-1,1-1,-1-1,1-1,-1-1,-1-1,1-1,39-7,13-5,0 2,2 2,1 2,154-5,391 6,-485 10,5900 5,-5975-5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0 15 0,'8381'0'0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1 1,'0'0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0 63,'4218'0,"-4061"27,-13-2,212-25,-326 3,53 20,1 3,272-17,-201-13,-63 4,251-23,-303 14,436-72,-382 83,-36 1,4-4,62-23,-53 4,81 2,75 19,-83 3,751-4,-875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0 15 0,'8381'0'0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1 1,'0'0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0 63,'4218'0,"-4061"27,-13-2,212-25,-326 3,53 20,1 3,272-17,-201-13,-63 4,251-23,-303 14,436-72,-382 83,-36 1,4-4,62-23,-53 4,81 2,75 19,-83 3,751-4,-875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0 15 0,'8381'0'0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66"/>
      <inkml:brushProperty name="tip" value="rectangle"/>
      <inkml:brushProperty name="rasterOp" value="maskPen"/>
      <inkml:brushProperty name="ignorePressure" value="1"/>
    </inkml:brush>
  </inkml:definitions>
  <inkml:trace contextRef="#ctx0" brushRef="#br0">1 1,'0'0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63,'9459'0,"-9107"27,-29-2,475-25,-731 3,119 20,3 3,609-17,-451-13,-140 4,562-23,-679 14,977-72,-856 83,-81 1,9-4,139-23,-119 4,182 2,168 19,-186 3,1684-4,-1962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0,'18540'0'0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21:18:11.22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 0,'5840'0'0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32.441"/>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63,'5113'0,"-4923"27,-15-2,256-25,-395 3,65 20,1 3,329-17,-243-13,-76 4,304-23,-368 14,529-72,-463 83,-44 1,5-4,76-23,-65 4,98 2,91 19,-100 3,910-4,-1061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9T19:23:39.809"/>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0 15 0,'9905'0'0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9T19:23:47.184"/>
    </inkml:context>
    <inkml:brush xml:id="br0">
      <inkml:brushProperty name="width" value="0.5" units="cm"/>
      <inkml:brushProperty name="height" value="1" units="cm"/>
      <inkml:brushProperty name="color" value="#66FFFF"/>
      <inkml:brushProperty name="tip" value="rectangle"/>
      <inkml:brushProperty name="rasterOp" value="maskPen"/>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73A57-9107-4D24-976E-411696C807F0}" type="datetimeFigureOut">
              <a:rPr lang="en-US" smtClean="0"/>
              <a:t>7/20/2025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B07F8-0183-4E54-A882-BCBFED3047D7}" type="slidenum">
              <a:rPr lang="en-US" smtClean="0"/>
              <a:t>‹#›</a:t>
            </a:fld>
            <a:endParaRPr lang="en-US"/>
          </a:p>
        </p:txBody>
      </p:sp>
    </p:spTree>
    <p:extLst>
      <p:ext uri="{BB962C8B-B14F-4D97-AF65-F5344CB8AC3E}">
        <p14:creationId xmlns:p14="http://schemas.microsoft.com/office/powerpoint/2010/main" val="235560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54F4-6807-E573-1E07-5CDBBF6DD0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F4B47-90C1-7FDE-5329-9375F8D77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D4C7BC-769F-63D7-67E2-8B9D743392E4}"/>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5" name="Footer Placeholder 4">
            <a:extLst>
              <a:ext uri="{FF2B5EF4-FFF2-40B4-BE49-F238E27FC236}">
                <a16:creationId xmlns:a16="http://schemas.microsoft.com/office/drawing/2014/main" id="{7B9E7B81-F457-43E3-EF86-43CEACFD5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87782-9D7D-91B0-6D02-BB32E755C28E}"/>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383041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FF96-C2F7-B4E1-F74A-1B4945EA53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D3EB5E-AD14-3866-39F3-2D2A68B7B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270FA-535E-86CB-3E7D-B08B3DEE42FC}"/>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5" name="Footer Placeholder 4">
            <a:extLst>
              <a:ext uri="{FF2B5EF4-FFF2-40B4-BE49-F238E27FC236}">
                <a16:creationId xmlns:a16="http://schemas.microsoft.com/office/drawing/2014/main" id="{F3CA7586-D4B8-D542-D219-A7C3B5537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89A87-A5BD-DB3D-3646-3B70CDED79F2}"/>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168285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5BCB88-D5E6-2A6B-93F4-A58B5214FE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D2A4F8-42C2-203A-A0B6-0C31BFCC3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EC158-AD46-C93A-DF07-298781AC09B6}"/>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5" name="Footer Placeholder 4">
            <a:extLst>
              <a:ext uri="{FF2B5EF4-FFF2-40B4-BE49-F238E27FC236}">
                <a16:creationId xmlns:a16="http://schemas.microsoft.com/office/drawing/2014/main" id="{677D1D23-F898-336F-6A40-2EBD5FAEE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DE1E1-9560-84C5-A3E2-595EACACB68E}"/>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1053233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12192000" cy="6858000"/>
          </a:xfrm>
          <a:prstGeom prst="rect">
            <a:avLst/>
          </a:prstGeom>
          <a:noFill/>
          <a:ln>
            <a:noFill/>
          </a:ln>
        </p:spPr>
      </p:pic>
      <p:pic>
        <p:nvPicPr>
          <p:cNvPr id="11" name="Google Shape;11;p2"/>
          <p:cNvPicPr preferRelativeResize="0"/>
          <p:nvPr/>
        </p:nvPicPr>
        <p:blipFill>
          <a:blip r:embed="rId3">
            <a:alphaModFix/>
          </a:blip>
          <a:stretch>
            <a:fillRect/>
          </a:stretch>
        </p:blipFill>
        <p:spPr>
          <a:xfrm>
            <a:off x="3134434" y="1297218"/>
            <a:ext cx="6735935" cy="4263567"/>
          </a:xfrm>
          <a:prstGeom prst="rect">
            <a:avLst/>
          </a:prstGeom>
          <a:noFill/>
          <a:ln>
            <a:noFill/>
          </a:ln>
        </p:spPr>
      </p:pic>
      <p:sp>
        <p:nvSpPr>
          <p:cNvPr id="12" name="Google Shape;12;p2"/>
          <p:cNvSpPr txBox="1">
            <a:spLocks noGrp="1"/>
          </p:cNvSpPr>
          <p:nvPr>
            <p:ph type="ctrTitle"/>
          </p:nvPr>
        </p:nvSpPr>
        <p:spPr>
          <a:xfrm>
            <a:off x="3687700" y="2194333"/>
            <a:ext cx="5636000" cy="1909200"/>
          </a:xfrm>
          <a:prstGeom prst="rect">
            <a:avLst/>
          </a:prstGeom>
        </p:spPr>
        <p:txBody>
          <a:bodyPr spcFirstLastPara="1" wrap="square" lIns="0" tIns="0" rIns="0" bIns="0" anchor="t"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20809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7DD5-DB00-C3C7-7F26-97C7082D5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A17140-C7F2-D3D2-685F-84446697B3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5123B-928D-1697-EE21-614B9B4B0FDD}"/>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5" name="Footer Placeholder 4">
            <a:extLst>
              <a:ext uri="{FF2B5EF4-FFF2-40B4-BE49-F238E27FC236}">
                <a16:creationId xmlns:a16="http://schemas.microsoft.com/office/drawing/2014/main" id="{42AC3E8E-FD5D-5F37-D9A5-4E32A5FF5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8D471-AE85-C8AA-16A8-7D938D3F8CCD}"/>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323866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388C-F826-C8BF-040C-26622B7C5D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15328C-4092-C64B-3A7D-E4DE863759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1CF18-37BA-B982-EBDB-5421DDDFF911}"/>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5" name="Footer Placeholder 4">
            <a:extLst>
              <a:ext uri="{FF2B5EF4-FFF2-40B4-BE49-F238E27FC236}">
                <a16:creationId xmlns:a16="http://schemas.microsoft.com/office/drawing/2014/main" id="{CDF6A4A9-5A6E-54FF-63CD-5C0A1D38B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9738A-9D5A-AA92-C9A8-E784351EC271}"/>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52928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E028-B331-11E4-DA8F-E9883693F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70E7F-19DC-5A60-0DFA-416407FB9D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23519-F6C8-D0C2-BE17-F4DDF44D1A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14ECD3-4495-1C67-805C-E7F158807736}"/>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6" name="Footer Placeholder 5">
            <a:extLst>
              <a:ext uri="{FF2B5EF4-FFF2-40B4-BE49-F238E27FC236}">
                <a16:creationId xmlns:a16="http://schemas.microsoft.com/office/drawing/2014/main" id="{5B8BCE26-8531-CF50-8D72-30F79FC8C0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0DCE4-C455-1BE6-1604-64110F73348B}"/>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41041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4BA3-76C2-A301-C5F3-F69FF695A9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9DBEE-148F-ACE3-BEF2-2AD4DD320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F7E3E-0B22-102B-CEBB-962909F889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493BF3-FD0B-CCD6-1C01-295590834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74561-E851-F1FB-8479-E2C4EA5DE5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D77A48-4C73-6078-522C-3E9A82E0E32F}"/>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8" name="Footer Placeholder 7">
            <a:extLst>
              <a:ext uri="{FF2B5EF4-FFF2-40B4-BE49-F238E27FC236}">
                <a16:creationId xmlns:a16="http://schemas.microsoft.com/office/drawing/2014/main" id="{D2DB60E7-4D13-B893-BE1D-8285FBE015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E3CAC9-7B2B-E615-79BE-7DB8B6C21CD0}"/>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199030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9FCA-95F0-7BB5-B20A-7D7392715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A27AED-6CEA-D9E1-9E44-04805D6F9638}"/>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4" name="Footer Placeholder 3">
            <a:extLst>
              <a:ext uri="{FF2B5EF4-FFF2-40B4-BE49-F238E27FC236}">
                <a16:creationId xmlns:a16="http://schemas.microsoft.com/office/drawing/2014/main" id="{A759228E-67EA-C16F-9A06-E308EB6CDA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049C3F-35AC-402A-9B9E-ADCF837FF75F}"/>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407052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B2FBA-B2FE-A903-B079-68642DC65446}"/>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3" name="Footer Placeholder 2">
            <a:extLst>
              <a:ext uri="{FF2B5EF4-FFF2-40B4-BE49-F238E27FC236}">
                <a16:creationId xmlns:a16="http://schemas.microsoft.com/office/drawing/2014/main" id="{5F284FC5-48B5-EDFF-C82D-A95FE20324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5F0033-E877-C117-9435-7F7C2DEFA395}"/>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210876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3134-CB5A-F024-A1CB-565F6A3E8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7D27E5-4D29-8208-C6BF-FDCB866C2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933CD4-82AC-397D-A297-98A943FE0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BE323-A6AF-30DF-059E-64B47F8DB42D}"/>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6" name="Footer Placeholder 5">
            <a:extLst>
              <a:ext uri="{FF2B5EF4-FFF2-40B4-BE49-F238E27FC236}">
                <a16:creationId xmlns:a16="http://schemas.microsoft.com/office/drawing/2014/main" id="{C712B963-6D4F-E97C-2282-B92F48B78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8435C-A6EC-82E2-7CC9-145DE9CEFC7F}"/>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94279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1513-EA87-FA5E-51B6-0D417053B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20929F-43CB-1FF2-A763-C36A97273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3C1245-D52F-2583-D27A-0E10FA16E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D0796-22A3-2F48-47A3-C3988AE4D580}"/>
              </a:ext>
            </a:extLst>
          </p:cNvPr>
          <p:cNvSpPr>
            <a:spLocks noGrp="1"/>
          </p:cNvSpPr>
          <p:nvPr>
            <p:ph type="dt" sz="half" idx="10"/>
          </p:nvPr>
        </p:nvSpPr>
        <p:spPr/>
        <p:txBody>
          <a:bodyPr/>
          <a:lstStyle/>
          <a:p>
            <a:fld id="{56E54E7B-BD53-4560-AD00-B2CB9C846759}" type="datetimeFigureOut">
              <a:rPr lang="en-US" smtClean="0"/>
              <a:t>7/20/2025</a:t>
            </a:fld>
            <a:endParaRPr lang="en-US"/>
          </a:p>
        </p:txBody>
      </p:sp>
      <p:sp>
        <p:nvSpPr>
          <p:cNvPr id="6" name="Footer Placeholder 5">
            <a:extLst>
              <a:ext uri="{FF2B5EF4-FFF2-40B4-BE49-F238E27FC236}">
                <a16:creationId xmlns:a16="http://schemas.microsoft.com/office/drawing/2014/main" id="{64B197D7-6F94-1FFD-16BD-4B03D5F9D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28A19-ADBA-5CE2-874A-17D9734D7035}"/>
              </a:ext>
            </a:extLst>
          </p:cNvPr>
          <p:cNvSpPr>
            <a:spLocks noGrp="1"/>
          </p:cNvSpPr>
          <p:nvPr>
            <p:ph type="sldNum" sz="quarter" idx="12"/>
          </p:nvPr>
        </p:nvSpPr>
        <p:spPr/>
        <p:txBody>
          <a:bodyPr/>
          <a:lstStyle/>
          <a:p>
            <a:fld id="{11F004DE-7AA9-411A-A456-B91FFD8E4F89}" type="slidenum">
              <a:rPr lang="en-US" smtClean="0"/>
              <a:t>‹#›</a:t>
            </a:fld>
            <a:endParaRPr lang="en-US"/>
          </a:p>
        </p:txBody>
      </p:sp>
    </p:spTree>
    <p:extLst>
      <p:ext uri="{BB962C8B-B14F-4D97-AF65-F5344CB8AC3E}">
        <p14:creationId xmlns:p14="http://schemas.microsoft.com/office/powerpoint/2010/main" val="108768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2622C-1A82-9C52-C445-4190F8B94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C05595-3063-CCAE-CC6B-C71E54C63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F4DC6-FCD8-3909-77BF-F8409C72B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E54E7B-BD53-4560-AD00-B2CB9C846759}" type="datetimeFigureOut">
              <a:rPr lang="en-US" smtClean="0"/>
              <a:t>7/20/2025</a:t>
            </a:fld>
            <a:endParaRPr lang="en-US"/>
          </a:p>
        </p:txBody>
      </p:sp>
      <p:sp>
        <p:nvSpPr>
          <p:cNvPr id="5" name="Footer Placeholder 4">
            <a:extLst>
              <a:ext uri="{FF2B5EF4-FFF2-40B4-BE49-F238E27FC236}">
                <a16:creationId xmlns:a16="http://schemas.microsoft.com/office/drawing/2014/main" id="{BB8AD406-29AD-5289-5443-2E3934E33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5988B7-36BC-2396-E008-36D2C7226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F004DE-7AA9-411A-A456-B91FFD8E4F89}" type="slidenum">
              <a:rPr lang="en-US" smtClean="0"/>
              <a:t>‹#›</a:t>
            </a:fld>
            <a:endParaRPr lang="en-US"/>
          </a:p>
        </p:txBody>
      </p:sp>
    </p:spTree>
    <p:extLst>
      <p:ext uri="{BB962C8B-B14F-4D97-AF65-F5344CB8AC3E}">
        <p14:creationId xmlns:p14="http://schemas.microsoft.com/office/powerpoint/2010/main" val="3789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39.xml"/><Relationship Id="rId7" Type="http://schemas.openxmlformats.org/officeDocument/2006/relationships/customXml" Target="../ink/ink4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4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42.xml"/><Relationship Id="rId7" Type="http://schemas.openxmlformats.org/officeDocument/2006/relationships/customXml" Target="../ink/ink44.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4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45.xml"/><Relationship Id="rId7" Type="http://schemas.openxmlformats.org/officeDocument/2006/relationships/customXml" Target="../ink/ink47.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4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48.xml"/><Relationship Id="rId7" Type="http://schemas.openxmlformats.org/officeDocument/2006/relationships/customXml" Target="../ink/ink50.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4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5.png"/><Relationship Id="rId3" Type="http://schemas.openxmlformats.org/officeDocument/2006/relationships/customXml" Target="../ink/ink51.xml"/><Relationship Id="rId7" Type="http://schemas.openxmlformats.org/officeDocument/2006/relationships/customXml" Target="../ink/ink53.xml"/><Relationship Id="rId12" Type="http://schemas.openxmlformats.org/officeDocument/2006/relationships/customXml" Target="../ink/ink55.xml"/><Relationship Id="rId17" Type="http://schemas.openxmlformats.org/officeDocument/2006/relationships/image" Target="../media/image27.png"/><Relationship Id="rId2" Type="http://schemas.openxmlformats.org/officeDocument/2006/relationships/image" Target="../media/image3.png"/><Relationship Id="rId16" Type="http://schemas.openxmlformats.org/officeDocument/2006/relationships/customXml" Target="../ink/ink57.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customXml" Target="../ink/ink52.xml"/><Relationship Id="rId15" Type="http://schemas.openxmlformats.org/officeDocument/2006/relationships/image" Target="../media/image26.png"/><Relationship Id="rId10" Type="http://schemas.openxmlformats.org/officeDocument/2006/relationships/customXml" Target="../ink/ink54.xml"/><Relationship Id="rId4" Type="http://schemas.openxmlformats.org/officeDocument/2006/relationships/image" Target="../media/image21.png"/><Relationship Id="rId9" Type="http://schemas.openxmlformats.org/officeDocument/2006/relationships/image" Target="../media/image23.png"/><Relationship Id="rId14" Type="http://schemas.openxmlformats.org/officeDocument/2006/relationships/customXml" Target="../ink/ink56.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58.xml"/><Relationship Id="rId7" Type="http://schemas.openxmlformats.org/officeDocument/2006/relationships/customXml" Target="../ink/ink60.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59.xml"/><Relationship Id="rId4" Type="http://schemas.openxmlformats.org/officeDocument/2006/relationships/image" Target="../media/image21.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61.xml"/><Relationship Id="rId7" Type="http://schemas.openxmlformats.org/officeDocument/2006/relationships/customXml" Target="../ink/ink63.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6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64.xml"/><Relationship Id="rId7" Type="http://schemas.openxmlformats.org/officeDocument/2006/relationships/customXml" Target="../ink/ink66.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6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67.xml"/><Relationship Id="rId7" Type="http://schemas.openxmlformats.org/officeDocument/2006/relationships/customXml" Target="../ink/ink69.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6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70.xml"/><Relationship Id="rId7" Type="http://schemas.openxmlformats.org/officeDocument/2006/relationships/customXml" Target="../ink/ink72.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7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73.xml"/><Relationship Id="rId7" Type="http://schemas.openxmlformats.org/officeDocument/2006/relationships/customXml" Target="../ink/ink75.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7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76.xml"/><Relationship Id="rId7" Type="http://schemas.openxmlformats.org/officeDocument/2006/relationships/customXml" Target="../ink/ink78.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customXml" Target="../ink/ink7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79.xml"/><Relationship Id="rId7" Type="http://schemas.openxmlformats.org/officeDocument/2006/relationships/customXml" Target="../ink/ink8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customXml" Target="../ink/ink80.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82.xml"/><Relationship Id="rId7" Type="http://schemas.openxmlformats.org/officeDocument/2006/relationships/customXml" Target="../ink/ink84.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customXml" Target="../ink/ink8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85.xml"/><Relationship Id="rId7" Type="http://schemas.openxmlformats.org/officeDocument/2006/relationships/customXml" Target="../ink/ink87.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customXml" Target="../ink/ink8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ustomXml" Target="../ink/ink88.xml"/><Relationship Id="rId7" Type="http://schemas.openxmlformats.org/officeDocument/2006/relationships/customXml" Target="../ink/ink90.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customXml" Target="../ink/ink89.xml"/><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ustomXml" Target="../ink/ink91.xml"/><Relationship Id="rId7" Type="http://schemas.openxmlformats.org/officeDocument/2006/relationships/customXml" Target="../ink/ink93.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customXml" Target="../ink/ink9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ustomXml" Target="../ink/ink94.xml"/><Relationship Id="rId7" Type="http://schemas.openxmlformats.org/officeDocument/2006/relationships/customXml" Target="../ink/ink96.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customXml" Target="../ink/ink95.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97.xml"/><Relationship Id="rId7" Type="http://schemas.openxmlformats.org/officeDocument/2006/relationships/customXml" Target="../ink/ink99.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98.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00.xml"/><Relationship Id="rId7" Type="http://schemas.openxmlformats.org/officeDocument/2006/relationships/customXml" Target="../ink/ink102.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0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8.xml"/><Relationship Id="rId18" Type="http://schemas.openxmlformats.org/officeDocument/2006/relationships/image" Target="../media/image12.png"/><Relationship Id="rId26" Type="http://schemas.openxmlformats.org/officeDocument/2006/relationships/customXml" Target="../ink/ink16.xml"/><Relationship Id="rId3" Type="http://schemas.openxmlformats.org/officeDocument/2006/relationships/slide" Target="slide4.xml"/><Relationship Id="rId21" Type="http://schemas.openxmlformats.org/officeDocument/2006/relationships/image" Target="../media/image4.png"/><Relationship Id="rId7" Type="http://schemas.openxmlformats.org/officeDocument/2006/relationships/customXml" Target="../ink/ink5.xml"/><Relationship Id="rId12" Type="http://schemas.openxmlformats.org/officeDocument/2006/relationships/image" Target="../media/image10.png"/><Relationship Id="rId17" Type="http://schemas.openxmlformats.org/officeDocument/2006/relationships/customXml" Target="../ink/ink11.xml"/><Relationship Id="rId25" Type="http://schemas.openxmlformats.org/officeDocument/2006/relationships/image" Target="../media/image6.pn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customXml" Target="../ink/ink13.xml"/><Relationship Id="rId1" Type="http://schemas.openxmlformats.org/officeDocument/2006/relationships/slideLayout" Target="../slideLayouts/slideLayout4.xml"/><Relationship Id="rId6" Type="http://schemas.openxmlformats.org/officeDocument/2006/relationships/slide" Target="slide25.xml"/><Relationship Id="rId11" Type="http://schemas.openxmlformats.org/officeDocument/2006/relationships/customXml" Target="../ink/ink7.xml"/><Relationship Id="rId24" Type="http://schemas.openxmlformats.org/officeDocument/2006/relationships/customXml" Target="../ink/ink15.xml"/><Relationship Id="rId5" Type="http://schemas.openxmlformats.org/officeDocument/2006/relationships/slide" Target="slide21.xml"/><Relationship Id="rId15" Type="http://schemas.openxmlformats.org/officeDocument/2006/relationships/customXml" Target="../ink/ink10.xml"/><Relationship Id="rId23" Type="http://schemas.openxmlformats.org/officeDocument/2006/relationships/image" Target="../media/image5.png"/><Relationship Id="rId10" Type="http://schemas.openxmlformats.org/officeDocument/2006/relationships/image" Target="../media/image9.png"/><Relationship Id="rId19" Type="http://schemas.openxmlformats.org/officeDocument/2006/relationships/customXml" Target="../ink/ink12.xml"/><Relationship Id="rId4" Type="http://schemas.openxmlformats.org/officeDocument/2006/relationships/slide" Target="slide6.xml"/><Relationship Id="rId9" Type="http://schemas.openxmlformats.org/officeDocument/2006/relationships/customXml" Target="../ink/ink6.xml"/><Relationship Id="rId14" Type="http://schemas.openxmlformats.org/officeDocument/2006/relationships/customXml" Target="../ink/ink9.xml"/><Relationship Id="rId22" Type="http://schemas.openxmlformats.org/officeDocument/2006/relationships/customXml" Target="../ink/ink14.xml"/><Relationship Id="rId27"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03.xml"/><Relationship Id="rId7" Type="http://schemas.openxmlformats.org/officeDocument/2006/relationships/customXml" Target="../ink/ink105.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04.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06.xml"/><Relationship Id="rId7" Type="http://schemas.openxmlformats.org/officeDocument/2006/relationships/customXml" Target="../ink/ink108.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0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09.xml"/><Relationship Id="rId7" Type="http://schemas.openxmlformats.org/officeDocument/2006/relationships/customXml" Target="../ink/ink11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10.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12.xml"/><Relationship Id="rId7" Type="http://schemas.openxmlformats.org/officeDocument/2006/relationships/customXml" Target="../ink/ink114.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13.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15.xml"/><Relationship Id="rId7" Type="http://schemas.openxmlformats.org/officeDocument/2006/relationships/customXml" Target="../ink/ink117.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16.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18.xml"/><Relationship Id="rId7" Type="http://schemas.openxmlformats.org/officeDocument/2006/relationships/customXml" Target="../ink/ink120.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19.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21.xml"/><Relationship Id="rId7" Type="http://schemas.openxmlformats.org/officeDocument/2006/relationships/customXml" Target="../ink/ink123.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2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24.xml"/><Relationship Id="rId7" Type="http://schemas.openxmlformats.org/officeDocument/2006/relationships/customXml" Target="../ink/ink126.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25.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27.xml"/><Relationship Id="rId7" Type="http://schemas.openxmlformats.org/officeDocument/2006/relationships/customXml" Target="../ink/ink129.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28.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30.xml"/><Relationship Id="rId7" Type="http://schemas.openxmlformats.org/officeDocument/2006/relationships/customXml" Target="../ink/ink132.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3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customXml" Target="../ink/ink22.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customXml" Target="../ink/ink21.xml"/><Relationship Id="rId5" Type="http://schemas.openxmlformats.org/officeDocument/2006/relationships/customXml" Target="../ink/ink18.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20.xm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33.xml"/><Relationship Id="rId7" Type="http://schemas.openxmlformats.org/officeDocument/2006/relationships/customXml" Target="../ink/ink135.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customXml" Target="../ink/ink134.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ustomXml" Target="../ink/ink23.xml"/><Relationship Id="rId7" Type="http://schemas.openxmlformats.org/officeDocument/2006/relationships/customXml" Target="../ink/ink25.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customXml" Target="../ink/ink24.xml"/><Relationship Id="rId4" Type="http://schemas.openxmlformats.org/officeDocument/2006/relationships/image" Target="../media/image17.png"/><Relationship Id="rId9" Type="http://schemas.openxmlformats.org/officeDocument/2006/relationships/customXml" Target="../ink/ink26.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27.xml"/><Relationship Id="rId7" Type="http://schemas.openxmlformats.org/officeDocument/2006/relationships/customXml" Target="../ink/ink29.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2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30.xml"/><Relationship Id="rId7" Type="http://schemas.openxmlformats.org/officeDocument/2006/relationships/customXml" Target="../ink/ink32.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3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33.xml"/><Relationship Id="rId7" Type="http://schemas.openxmlformats.org/officeDocument/2006/relationships/customXml" Target="../ink/ink35.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3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36.xml"/><Relationship Id="rId7" Type="http://schemas.openxmlformats.org/officeDocument/2006/relationships/customXml" Target="../ink/ink38.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customXml" Target="../ink/ink3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AC6C74BC-6A6A-3790-AB4B-5A6F7DD00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BA8A6-A7D0-FA8D-B428-82B574453F4A}"/>
              </a:ext>
            </a:extLst>
          </p:cNvPr>
          <p:cNvSpPr>
            <a:spLocks noGrp="1"/>
          </p:cNvSpPr>
          <p:nvPr>
            <p:ph type="title"/>
          </p:nvPr>
        </p:nvSpPr>
        <p:spPr>
          <a:xfrm>
            <a:off x="506753" y="177285"/>
            <a:ext cx="8713424" cy="1221304"/>
          </a:xfrm>
        </p:spPr>
        <p:txBody>
          <a:bodyPr>
            <a:noAutofit/>
          </a:bodyPr>
          <a:lstStyle/>
          <a:p>
            <a:r>
              <a:rPr lang="en-US" sz="6000" b="1" dirty="0">
                <a:latin typeface="Ink Free" panose="03080402000500000000" pitchFamily="66" charset="0"/>
              </a:rPr>
              <a:t>Video Link to Presentation</a:t>
            </a:r>
          </a:p>
        </p:txBody>
      </p:sp>
      <p:sp>
        <p:nvSpPr>
          <p:cNvPr id="3" name="Content Placeholder 2">
            <a:extLst>
              <a:ext uri="{FF2B5EF4-FFF2-40B4-BE49-F238E27FC236}">
                <a16:creationId xmlns:a16="http://schemas.microsoft.com/office/drawing/2014/main" id="{A8EB022E-38ED-43BD-3401-C2D8771ECC06}"/>
              </a:ext>
            </a:extLst>
          </p:cNvPr>
          <p:cNvSpPr>
            <a:spLocks noGrp="1"/>
          </p:cNvSpPr>
          <p:nvPr>
            <p:ph sz="half" idx="1"/>
          </p:nvPr>
        </p:nvSpPr>
        <p:spPr>
          <a:xfrm>
            <a:off x="694979" y="1479082"/>
            <a:ext cx="10872730" cy="4894222"/>
          </a:xfrm>
          <a:solidFill>
            <a:schemeClr val="bg1"/>
          </a:solidFill>
          <a:ln w="38100">
            <a:solidFill>
              <a:srgbClr val="002060"/>
            </a:solidFill>
          </a:ln>
        </p:spPr>
        <p:txBody>
          <a:bodyPr anchor="ctr">
            <a:normAutofit/>
          </a:bodyPr>
          <a:lstStyle/>
          <a:p>
            <a:pPr marL="0" indent="0">
              <a:buNone/>
            </a:pPr>
            <a:endParaRPr lang="en-US" sz="48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E2A9E77-E582-E69B-770C-352C112C90E2}"/>
                  </a:ext>
                </a:extLst>
              </p14:cNvPr>
              <p14:cNvContentPartPr/>
              <p14:nvPr/>
            </p14:nvContentPartPr>
            <p14:xfrm>
              <a:off x="614102" y="474191"/>
              <a:ext cx="8595360" cy="583425"/>
            </p14:xfrm>
          </p:contentPart>
        </mc:Choice>
        <mc:Fallback xmlns="">
          <p:pic>
            <p:nvPicPr>
              <p:cNvPr id="5" name="Ink 4">
                <a:extLst>
                  <a:ext uri="{FF2B5EF4-FFF2-40B4-BE49-F238E27FC236}">
                    <a16:creationId xmlns:a16="http://schemas.microsoft.com/office/drawing/2014/main" id="{0E2A9E77-E582-E69B-770C-352C112C90E2}"/>
                  </a:ext>
                </a:extLst>
              </p:cNvPr>
              <p:cNvPicPr/>
              <p:nvPr/>
            </p:nvPicPr>
            <p:blipFill>
              <a:blip r:embed="rId4"/>
              <a:stretch>
                <a:fillRect/>
              </a:stretch>
            </p:blipFill>
            <p:spPr>
              <a:xfrm>
                <a:off x="524106" y="294122"/>
                <a:ext cx="8774992" cy="9432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8D33607-3472-AA6C-61FB-BF606F9A4370}"/>
                  </a:ext>
                </a:extLst>
              </p14:cNvPr>
              <p14:cNvContentPartPr/>
              <p14:nvPr/>
            </p14:nvContentPartPr>
            <p14:xfrm>
              <a:off x="601545" y="970537"/>
              <a:ext cx="2834640" cy="48955"/>
            </p14:xfrm>
          </p:contentPart>
        </mc:Choice>
        <mc:Fallback xmlns="">
          <p:pic>
            <p:nvPicPr>
              <p:cNvPr id="6" name="Ink 5">
                <a:extLst>
                  <a:ext uri="{FF2B5EF4-FFF2-40B4-BE49-F238E27FC236}">
                    <a16:creationId xmlns:a16="http://schemas.microsoft.com/office/drawing/2014/main" id="{28D33607-3472-AA6C-61FB-BF606F9A4370}"/>
                  </a:ext>
                </a:extLst>
              </p:cNvPr>
              <p:cNvPicPr/>
              <p:nvPr/>
            </p:nvPicPr>
            <p:blipFill>
              <a:blip r:embed="rId6"/>
              <a:stretch>
                <a:fillRect/>
              </a:stretch>
            </p:blipFill>
            <p:spPr>
              <a:xfrm>
                <a:off x="511556" y="790555"/>
                <a:ext cx="3014257" cy="40855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39CCCC9-BF2C-C4B6-2587-1AFD38F24A5A}"/>
                  </a:ext>
                </a:extLst>
              </p14:cNvPr>
              <p14:cNvContentPartPr/>
              <p14:nvPr/>
            </p14:nvContentPartPr>
            <p14:xfrm>
              <a:off x="595060" y="686887"/>
              <a:ext cx="8503920" cy="1009"/>
            </p14:xfrm>
          </p:contentPart>
        </mc:Choice>
        <mc:Fallback xmlns="">
          <p:pic>
            <p:nvPicPr>
              <p:cNvPr id="8" name="Ink 7">
                <a:extLst>
                  <a:ext uri="{FF2B5EF4-FFF2-40B4-BE49-F238E27FC236}">
                    <a16:creationId xmlns:a16="http://schemas.microsoft.com/office/drawing/2014/main" id="{939CCCC9-BF2C-C4B6-2587-1AFD38F24A5A}"/>
                  </a:ext>
                </a:extLst>
              </p:cNvPr>
              <p:cNvPicPr/>
              <p:nvPr/>
            </p:nvPicPr>
            <p:blipFill>
              <a:blip r:embed="rId8"/>
              <a:stretch>
                <a:fillRect/>
              </a:stretch>
            </p:blipFill>
            <p:spPr>
              <a:xfrm>
                <a:off x="505060" y="182387"/>
                <a:ext cx="8683560"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2AAA8F7F-515D-68E2-A6F6-3513486E2F3F}"/>
                  </a:ext>
                </a:extLst>
              </p14:cNvPr>
              <p14:cNvContentPartPr/>
              <p14:nvPr/>
            </p14:nvContentPartPr>
            <p14:xfrm>
              <a:off x="747460" y="552849"/>
              <a:ext cx="8412480" cy="1009"/>
            </p14:xfrm>
          </p:contentPart>
        </mc:Choice>
        <mc:Fallback xmlns="">
          <p:pic>
            <p:nvPicPr>
              <p:cNvPr id="7" name="Ink 6">
                <a:extLst>
                  <a:ext uri="{FF2B5EF4-FFF2-40B4-BE49-F238E27FC236}">
                    <a16:creationId xmlns:a16="http://schemas.microsoft.com/office/drawing/2014/main" id="{2AAA8F7F-515D-68E2-A6F6-3513486E2F3F}"/>
                  </a:ext>
                </a:extLst>
              </p:cNvPr>
              <p:cNvPicPr/>
              <p:nvPr/>
            </p:nvPicPr>
            <p:blipFill>
              <a:blip r:embed="rId10"/>
              <a:stretch>
                <a:fillRect/>
              </a:stretch>
            </p:blipFill>
            <p:spPr>
              <a:xfrm>
                <a:off x="657460" y="48349"/>
                <a:ext cx="8592120" cy="1009000"/>
              </a:xfrm>
              <a:prstGeom prst="rect">
                <a:avLst/>
              </a:prstGeom>
            </p:spPr>
          </p:pic>
        </mc:Fallback>
      </mc:AlternateContent>
    </p:spTree>
    <p:extLst>
      <p:ext uri="{BB962C8B-B14F-4D97-AF65-F5344CB8AC3E}">
        <p14:creationId xmlns:p14="http://schemas.microsoft.com/office/powerpoint/2010/main" val="30749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8CE54C77-5EBF-19EB-F4ED-14948C8FF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108947-8C73-5ED1-DB2D-7CB447E5F9B1}"/>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FA488CEA-1AB6-2910-9D04-DB0E2C7CF70B}"/>
              </a:ext>
            </a:extLst>
          </p:cNvPr>
          <p:cNvSpPr>
            <a:spLocks noGrp="1"/>
          </p:cNvSpPr>
          <p:nvPr>
            <p:ph sz="half" idx="1"/>
          </p:nvPr>
        </p:nvSpPr>
        <p:spPr>
          <a:xfrm>
            <a:off x="694979" y="1479082"/>
            <a:ext cx="10872730" cy="2170839"/>
          </a:xfrm>
          <a:solidFill>
            <a:schemeClr val="bg1"/>
          </a:solidFill>
          <a:ln w="38100">
            <a:solidFill>
              <a:srgbClr val="002060"/>
            </a:solidFill>
          </a:ln>
        </p:spPr>
        <p:txBody>
          <a:bodyPr anchor="ctr">
            <a:normAutofit/>
          </a:bodyPr>
          <a:lstStyle/>
          <a:p>
            <a:pPr marL="0" lvl="0" indent="0">
              <a:lnSpc>
                <a:spcPct val="120000"/>
              </a:lnSpc>
              <a:buNone/>
            </a:pPr>
            <a:r>
              <a:rPr lang="en-US" sz="3200" b="1" u="sng" dirty="0">
                <a:latin typeface="Arial" panose="020B0604020202020204" pitchFamily="34" charset="0"/>
                <a:cs typeface="Arial" panose="020B0604020202020204" pitchFamily="34" charset="0"/>
              </a:rPr>
              <a:t>PURPOSE/GOAL/QUESTION OF THE EXPERIMENT </a:t>
            </a:r>
          </a:p>
          <a:p>
            <a:pPr marL="0" lvl="0" indent="0">
              <a:lnSpc>
                <a:spcPct val="120000"/>
              </a:lnSpc>
              <a:buNone/>
            </a:pPr>
            <a:r>
              <a:rPr lang="en-US" dirty="0">
                <a:latin typeface="Arial" panose="020B0604020202020204" pitchFamily="34" charset="0"/>
                <a:cs typeface="Arial" panose="020B0604020202020204" pitchFamily="34" charset="0"/>
              </a:rPr>
              <a:t>a.  State the general chemistry principle being studied.</a:t>
            </a:r>
          </a:p>
          <a:p>
            <a:pPr marL="0" lvl="0" indent="0">
              <a:lnSpc>
                <a:spcPct val="120000"/>
              </a:lnSpc>
              <a:buNone/>
            </a:pPr>
            <a:r>
              <a:rPr lang="en-US" dirty="0">
                <a:latin typeface="Arial" panose="020B0604020202020204" pitchFamily="34" charset="0"/>
                <a:cs typeface="Arial" panose="020B0604020202020204" pitchFamily="34" charset="0"/>
              </a:rPr>
              <a:t>b.  State any specific results to be obtained.</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13D67AB-CD16-BD77-D37E-6C0EB9502F5E}"/>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713D67AB-CD16-BD77-D37E-6C0EB9502F5E}"/>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7F2CCFA-0F6C-1BD9-7A4E-14BCD4CEB7C1}"/>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67F2CCFA-0F6C-1BD9-7A4E-14BCD4CEB7C1}"/>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0ABF8B61-0FFF-27A0-BB04-73A6823B60D2}"/>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0ABF8B61-0FFF-27A0-BB04-73A6823B60D2}"/>
                  </a:ext>
                </a:extLst>
              </p:cNvPr>
              <p:cNvPicPr/>
              <p:nvPr/>
            </p:nvPicPr>
            <p:blipFill>
              <a:blip r:embed="rId8"/>
              <a:stretch>
                <a:fillRect/>
              </a:stretch>
            </p:blipFill>
            <p:spPr>
              <a:xfrm>
                <a:off x="454503" y="363756"/>
                <a:ext cx="104500" cy="505000"/>
              </a:xfrm>
              <a:prstGeom prst="rect">
                <a:avLst/>
              </a:prstGeom>
            </p:spPr>
          </p:pic>
        </mc:Fallback>
      </mc:AlternateContent>
      <p:sp>
        <p:nvSpPr>
          <p:cNvPr id="5" name="Rectangle 4">
            <a:extLst>
              <a:ext uri="{FF2B5EF4-FFF2-40B4-BE49-F238E27FC236}">
                <a16:creationId xmlns:a16="http://schemas.microsoft.com/office/drawing/2014/main" id="{E1F7D818-8074-0973-167A-8397BB187BA4}"/>
              </a:ext>
            </a:extLst>
          </p:cNvPr>
          <p:cNvSpPr/>
          <p:nvPr/>
        </p:nvSpPr>
        <p:spPr>
          <a:xfrm>
            <a:off x="2739051" y="2440226"/>
            <a:ext cx="42976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9B1FC2-69A9-6D33-A7A9-F18DAC758601}"/>
              </a:ext>
            </a:extLst>
          </p:cNvPr>
          <p:cNvSpPr/>
          <p:nvPr/>
        </p:nvSpPr>
        <p:spPr>
          <a:xfrm>
            <a:off x="2842340" y="3099045"/>
            <a:ext cx="23774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3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8123B055-3879-007C-1E22-2CE29059A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3D170-47B7-9B2A-8569-7770BAD5E99B}"/>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729DCE25-1564-B9E0-D4B8-3F816213EACF}"/>
              </a:ext>
            </a:extLst>
          </p:cNvPr>
          <p:cNvSpPr>
            <a:spLocks noGrp="1"/>
          </p:cNvSpPr>
          <p:nvPr>
            <p:ph sz="half" idx="1"/>
          </p:nvPr>
        </p:nvSpPr>
        <p:spPr>
          <a:xfrm>
            <a:off x="694979" y="1479082"/>
            <a:ext cx="10872730" cy="5201633"/>
          </a:xfrm>
          <a:solidFill>
            <a:schemeClr val="bg1"/>
          </a:solidFill>
          <a:ln w="38100">
            <a:solidFill>
              <a:srgbClr val="002060"/>
            </a:solidFill>
          </a:ln>
        </p:spPr>
        <p:txBody>
          <a:bodyPr anchor="ctr">
            <a:normAutofit fontScale="47500" lnSpcReduction="20000"/>
          </a:bodyPr>
          <a:lstStyle/>
          <a:p>
            <a:pPr marL="6350" marR="0" indent="-6350">
              <a:lnSpc>
                <a:spcPct val="107000"/>
              </a:lnSpc>
              <a:spcAft>
                <a:spcPts val="235"/>
              </a:spcAft>
              <a:buNone/>
            </a:pPr>
            <a:r>
              <a:rPr lang="en-US" sz="6700" b="1" u="sng" dirty="0">
                <a:solidFill>
                  <a:srgbClr val="000000"/>
                </a:solidFill>
                <a:effectLst/>
                <a:latin typeface="Arial" panose="020B0604020202020204" pitchFamily="34" charset="0"/>
                <a:ea typeface="Arial" panose="020B0604020202020204" pitchFamily="34" charset="0"/>
              </a:rPr>
              <a:t>HYPOTHESIS </a:t>
            </a:r>
            <a:endParaRPr lang="en-US" sz="6700" dirty="0">
              <a:solidFill>
                <a:srgbClr val="000000"/>
              </a:solidFill>
              <a:effectLst/>
              <a:latin typeface="Arial" panose="020B0604020202020204" pitchFamily="34" charset="0"/>
              <a:ea typeface="Arial" panose="020B0604020202020204" pitchFamily="34" charset="0"/>
            </a:endParaRPr>
          </a:p>
          <a:p>
            <a:pPr marL="342900" marR="0" lvl="0" indent="-342900" fontAlgn="base">
              <a:lnSpc>
                <a:spcPct val="107000"/>
              </a:lnSpc>
              <a:spcAft>
                <a:spcPts val="235"/>
              </a:spcAft>
              <a:buClr>
                <a:srgbClr val="000000"/>
              </a:buClr>
              <a:buSzPct val="100000"/>
              <a:buFont typeface="+mj-lt"/>
              <a:buAutoNum type="alphaLcPeriod"/>
            </a:pPr>
            <a:r>
              <a:rPr lang="en-US" sz="3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Must be done BEFORE the lab starts – we never come up with a hypothesis after we do the lab!</a:t>
            </a:r>
          </a:p>
          <a:p>
            <a:pPr marL="342900" marR="0" lvl="0" indent="-342900" fontAlgn="base">
              <a:lnSpc>
                <a:spcPct val="107000"/>
              </a:lnSpc>
              <a:spcAft>
                <a:spcPts val="235"/>
              </a:spcAft>
              <a:buClr>
                <a:srgbClr val="000000"/>
              </a:buClr>
              <a:buSzPct val="100000"/>
              <a:buFont typeface="+mj-lt"/>
              <a:buAutoNum type="alphaLcPeriod"/>
            </a:pPr>
            <a:r>
              <a:rPr lang="en-US" sz="3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Must have the three required parts:</a:t>
            </a:r>
          </a:p>
          <a:p>
            <a:pPr marL="742950" marR="0" lvl="1" indent="-285750">
              <a:lnSpc>
                <a:spcPct val="107000"/>
              </a:lnSpc>
              <a:spcAft>
                <a:spcPts val="235"/>
              </a:spcAft>
              <a:buFont typeface="Symbol" panose="05050102010706020507" pitchFamily="18" charset="2"/>
              <a:buChar char=""/>
            </a:pPr>
            <a:r>
              <a:rPr lang="en-US" sz="3800" dirty="0">
                <a:solidFill>
                  <a:srgbClr val="000000"/>
                </a:solidFill>
                <a:effectLst/>
                <a:latin typeface="Arial" panose="020B0604020202020204" pitchFamily="34" charset="0"/>
                <a:ea typeface="Arial" panose="020B0604020202020204" pitchFamily="34" charset="0"/>
              </a:rPr>
              <a:t>If _____ (</a:t>
            </a:r>
            <a:r>
              <a:rPr lang="en-US" sz="3800" i="1" dirty="0">
                <a:solidFill>
                  <a:srgbClr val="000000"/>
                </a:solidFill>
                <a:effectLst/>
                <a:latin typeface="Arial" panose="020B0604020202020204" pitchFamily="34" charset="0"/>
                <a:ea typeface="Arial" panose="020B0604020202020204" pitchFamily="34" charset="0"/>
              </a:rPr>
              <a:t>If I add fertilizer to the soil…)</a:t>
            </a:r>
            <a:endParaRPr lang="en-US" sz="3800" dirty="0">
              <a:solidFill>
                <a:srgbClr val="000000"/>
              </a:solidFill>
              <a:effectLst/>
              <a:latin typeface="Arial" panose="020B0604020202020204" pitchFamily="34" charset="0"/>
              <a:ea typeface="Arial" panose="020B0604020202020204" pitchFamily="34" charset="0"/>
            </a:endParaRPr>
          </a:p>
          <a:p>
            <a:pPr marL="1143000" marR="0" lvl="2" indent="-228600">
              <a:lnSpc>
                <a:spcPct val="107000"/>
              </a:lnSpc>
              <a:spcAft>
                <a:spcPts val="235"/>
              </a:spcAft>
              <a:buFont typeface="Courier New" panose="02070309020205020404" pitchFamily="49" charset="0"/>
              <a:buChar char="o"/>
            </a:pPr>
            <a:r>
              <a:rPr lang="en-US" sz="3800" dirty="0">
                <a:solidFill>
                  <a:srgbClr val="000000"/>
                </a:solidFill>
                <a:effectLst/>
                <a:latin typeface="Arial" panose="020B0604020202020204" pitchFamily="34" charset="0"/>
                <a:ea typeface="Arial" panose="020B0604020202020204" pitchFamily="34" charset="0"/>
              </a:rPr>
              <a:t>What are you physically doing in the lab. Be specific. Include chemicals that are being used. Include named techniques you are using. </a:t>
            </a:r>
          </a:p>
          <a:p>
            <a:pPr marL="742950" marR="0" lvl="1" indent="-285750">
              <a:lnSpc>
                <a:spcPct val="107000"/>
              </a:lnSpc>
              <a:spcAft>
                <a:spcPts val="235"/>
              </a:spcAft>
              <a:buFont typeface="Symbol" panose="05050102010706020507" pitchFamily="18" charset="2"/>
              <a:buChar char=""/>
            </a:pPr>
            <a:r>
              <a:rPr lang="en-US" sz="3800" dirty="0">
                <a:solidFill>
                  <a:srgbClr val="000000"/>
                </a:solidFill>
                <a:effectLst/>
                <a:latin typeface="Arial" panose="020B0604020202020204" pitchFamily="34" charset="0"/>
                <a:ea typeface="Arial" panose="020B0604020202020204" pitchFamily="34" charset="0"/>
              </a:rPr>
              <a:t>Then _____ (…</a:t>
            </a:r>
            <a:r>
              <a:rPr lang="en-US" sz="3800" i="1" dirty="0">
                <a:solidFill>
                  <a:srgbClr val="000000"/>
                </a:solidFill>
                <a:effectLst/>
                <a:latin typeface="Arial" panose="020B0604020202020204" pitchFamily="34" charset="0"/>
                <a:ea typeface="Arial" panose="020B0604020202020204" pitchFamily="34" charset="0"/>
              </a:rPr>
              <a:t>then the tomato plants will grow taller than the plants without fertilizer…)</a:t>
            </a:r>
            <a:endParaRPr lang="en-US" sz="3800" dirty="0">
              <a:solidFill>
                <a:srgbClr val="000000"/>
              </a:solidFill>
              <a:effectLst/>
              <a:latin typeface="Arial" panose="020B0604020202020204" pitchFamily="34" charset="0"/>
              <a:ea typeface="Arial" panose="020B0604020202020204" pitchFamily="34" charset="0"/>
            </a:endParaRPr>
          </a:p>
          <a:p>
            <a:pPr marL="1143000" marR="0" lvl="2" indent="-228600">
              <a:lnSpc>
                <a:spcPct val="107000"/>
              </a:lnSpc>
              <a:spcAft>
                <a:spcPts val="235"/>
              </a:spcAft>
              <a:buFont typeface="Courier New" panose="02070309020205020404" pitchFamily="49" charset="0"/>
              <a:buChar char="o"/>
            </a:pPr>
            <a:r>
              <a:rPr lang="en-US" sz="3800" dirty="0">
                <a:solidFill>
                  <a:srgbClr val="000000"/>
                </a:solidFill>
                <a:effectLst/>
                <a:latin typeface="Arial" panose="020B0604020202020204" pitchFamily="34" charset="0"/>
                <a:ea typeface="Arial" panose="020B0604020202020204" pitchFamily="34" charset="0"/>
              </a:rPr>
              <a:t>What results do you expect to see/obtain? If you have been paying attention to the lessons in class this shouldn’t be hard to predict! Our labs are demonstrating concepts we are learning!</a:t>
            </a:r>
          </a:p>
          <a:p>
            <a:pPr marL="742950" marR="0" lvl="1" indent="-285750">
              <a:lnSpc>
                <a:spcPct val="107000"/>
              </a:lnSpc>
              <a:spcAft>
                <a:spcPts val="235"/>
              </a:spcAft>
              <a:buFont typeface="Symbol" panose="05050102010706020507" pitchFamily="18" charset="2"/>
              <a:buChar char=""/>
            </a:pPr>
            <a:r>
              <a:rPr lang="en-US" sz="3800" dirty="0">
                <a:solidFill>
                  <a:srgbClr val="000000"/>
                </a:solidFill>
                <a:effectLst/>
                <a:latin typeface="Arial" panose="020B0604020202020204" pitchFamily="34" charset="0"/>
                <a:ea typeface="Arial" panose="020B0604020202020204" pitchFamily="34" charset="0"/>
              </a:rPr>
              <a:t>Because _____ (…</a:t>
            </a:r>
            <a:r>
              <a:rPr lang="en-US" sz="3800" i="1" dirty="0">
                <a:solidFill>
                  <a:srgbClr val="000000"/>
                </a:solidFill>
                <a:effectLst/>
                <a:latin typeface="Arial" panose="020B0604020202020204" pitchFamily="34" charset="0"/>
                <a:ea typeface="Arial" panose="020B0604020202020204" pitchFamily="34" charset="0"/>
              </a:rPr>
              <a:t>because fertilizer has extra nutrients to promote growth than the control soil has.)</a:t>
            </a:r>
            <a:endParaRPr lang="en-US" sz="3800" dirty="0">
              <a:solidFill>
                <a:srgbClr val="000000"/>
              </a:solidFill>
              <a:effectLst/>
              <a:latin typeface="Arial" panose="020B0604020202020204" pitchFamily="34" charset="0"/>
              <a:ea typeface="Arial" panose="020B0604020202020204" pitchFamily="34" charset="0"/>
            </a:endParaRPr>
          </a:p>
          <a:p>
            <a:pPr marL="1143000" marR="0" lvl="2" indent="-228600">
              <a:lnSpc>
                <a:spcPct val="107000"/>
              </a:lnSpc>
              <a:spcAft>
                <a:spcPts val="235"/>
              </a:spcAft>
              <a:buFont typeface="Courier New" panose="02070309020205020404" pitchFamily="49" charset="0"/>
              <a:buChar char="o"/>
            </a:pPr>
            <a:r>
              <a:rPr lang="en-US" sz="3800" dirty="0">
                <a:solidFill>
                  <a:srgbClr val="000000"/>
                </a:solidFill>
                <a:effectLst/>
                <a:latin typeface="Arial" panose="020B0604020202020204" pitchFamily="34" charset="0"/>
                <a:ea typeface="Arial" panose="020B0604020202020204" pitchFamily="34" charset="0"/>
              </a:rPr>
              <a:t>Needs to be a scientific explanation. It is showing you understand what we have learned in class and which scientific principle/concept is the explanation for what you are seeing in lab!</a:t>
            </a:r>
          </a:p>
          <a:p>
            <a:pPr marL="342900" marR="0" lvl="0" indent="-342900" fontAlgn="base">
              <a:lnSpc>
                <a:spcPct val="107000"/>
              </a:lnSpc>
              <a:spcAft>
                <a:spcPts val="235"/>
              </a:spcAft>
              <a:buClr>
                <a:srgbClr val="000000"/>
              </a:buClr>
              <a:buSzPct val="100000"/>
              <a:buFont typeface="+mj-lt"/>
              <a:buAutoNum type="alphaLcPeriod"/>
            </a:pPr>
            <a:r>
              <a:rPr lang="en-US" sz="3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These do not literally have to use the words if/then/because – you can use more sophisticated or varied verbiage if you would like.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842DC57-D064-D91F-DCF1-A4A3DFABB31A}"/>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1842DC57-D064-D91F-DCF1-A4A3DFABB31A}"/>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AE40C5B-363B-0701-456E-ACC4C8C04C3F}"/>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7AE40C5B-363B-0701-456E-ACC4C8C04C3F}"/>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DD36110D-2A64-209B-84C2-616D24EB29AB}"/>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DD36110D-2A64-209B-84C2-616D24EB29AB}"/>
                  </a:ext>
                </a:extLst>
              </p:cNvPr>
              <p:cNvPicPr/>
              <p:nvPr/>
            </p:nvPicPr>
            <p:blipFill>
              <a:blip r:embed="rId8"/>
              <a:stretch>
                <a:fillRect/>
              </a:stretch>
            </p:blipFill>
            <p:spPr>
              <a:xfrm>
                <a:off x="454503" y="363756"/>
                <a:ext cx="104500" cy="505000"/>
              </a:xfrm>
              <a:prstGeom prst="rect">
                <a:avLst/>
              </a:prstGeom>
            </p:spPr>
          </p:pic>
        </mc:Fallback>
      </mc:AlternateContent>
      <p:sp>
        <p:nvSpPr>
          <p:cNvPr id="4" name="Rectangle 3">
            <a:extLst>
              <a:ext uri="{FF2B5EF4-FFF2-40B4-BE49-F238E27FC236}">
                <a16:creationId xmlns:a16="http://schemas.microsoft.com/office/drawing/2014/main" id="{5CE1B140-C0AB-160A-C839-317C1BCDDB05}"/>
              </a:ext>
            </a:extLst>
          </p:cNvPr>
          <p:cNvSpPr/>
          <p:nvPr/>
        </p:nvSpPr>
        <p:spPr>
          <a:xfrm>
            <a:off x="1983493" y="2213876"/>
            <a:ext cx="2926080" cy="27432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E31B18-6384-4ECE-97E7-E6BEA6056DC8}"/>
              </a:ext>
            </a:extLst>
          </p:cNvPr>
          <p:cNvSpPr/>
          <p:nvPr/>
        </p:nvSpPr>
        <p:spPr>
          <a:xfrm>
            <a:off x="1441830" y="2948670"/>
            <a:ext cx="1005840" cy="27432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A7F360A-BDCC-5A01-F1FD-784EF619BC0C}"/>
              </a:ext>
            </a:extLst>
          </p:cNvPr>
          <p:cNvSpPr/>
          <p:nvPr/>
        </p:nvSpPr>
        <p:spPr>
          <a:xfrm>
            <a:off x="1496915" y="3875713"/>
            <a:ext cx="1280160" cy="27432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1E0632-0117-AE2E-536F-460C50F21B93}"/>
              </a:ext>
            </a:extLst>
          </p:cNvPr>
          <p:cNvSpPr/>
          <p:nvPr/>
        </p:nvSpPr>
        <p:spPr>
          <a:xfrm>
            <a:off x="1441830" y="4753736"/>
            <a:ext cx="1737360" cy="27432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7E7036-45E1-46A9-DBD7-72C3E8242F38}"/>
              </a:ext>
            </a:extLst>
          </p:cNvPr>
          <p:cNvSpPr/>
          <p:nvPr/>
        </p:nvSpPr>
        <p:spPr>
          <a:xfrm>
            <a:off x="1823365" y="5902844"/>
            <a:ext cx="5303520" cy="27432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4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22407A15-6182-58BD-D59F-0E67A40EF0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4292B-4D09-ABAA-313A-9BF68119C937}"/>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245F370A-407E-98AE-1AA7-BB92AABCFD12}"/>
              </a:ext>
            </a:extLst>
          </p:cNvPr>
          <p:cNvSpPr>
            <a:spLocks noGrp="1"/>
          </p:cNvSpPr>
          <p:nvPr>
            <p:ph sz="half" idx="1"/>
          </p:nvPr>
        </p:nvSpPr>
        <p:spPr>
          <a:xfrm>
            <a:off x="694979" y="1479082"/>
            <a:ext cx="10872730" cy="5120022"/>
          </a:xfrm>
          <a:solidFill>
            <a:schemeClr val="bg1"/>
          </a:solidFill>
          <a:ln w="38100">
            <a:solidFill>
              <a:srgbClr val="002060"/>
            </a:solidFill>
          </a:ln>
        </p:spPr>
        <p:txBody>
          <a:bodyPr anchor="ctr">
            <a:noAutofit/>
          </a:bodyPr>
          <a:lstStyle/>
          <a:p>
            <a:pPr marL="6350" marR="0" indent="-6350">
              <a:lnSpc>
                <a:spcPct val="100000"/>
              </a:lnSpc>
              <a:spcAft>
                <a:spcPts val="235"/>
              </a:spcAft>
              <a:buNone/>
            </a:pPr>
            <a:r>
              <a:rPr lang="en-US" sz="3200" b="1" u="sng" dirty="0">
                <a:solidFill>
                  <a:srgbClr val="000000"/>
                </a:solidFill>
                <a:effectLst/>
                <a:latin typeface="Arial" panose="020B0604020202020204" pitchFamily="34" charset="0"/>
                <a:ea typeface="Arial" panose="020B0604020202020204" pitchFamily="34" charset="0"/>
              </a:rPr>
              <a:t>PRE-LAB QUESTIONS/TASKS</a:t>
            </a:r>
            <a:endParaRPr lang="en-US" sz="3200" dirty="0">
              <a:solidFill>
                <a:srgbClr val="000000"/>
              </a:solidFill>
              <a:effectLst/>
              <a:latin typeface="Arial" panose="020B0604020202020204" pitchFamily="34" charset="0"/>
              <a:ea typeface="Arial" panose="020B0604020202020204" pitchFamily="34" charset="0"/>
            </a:endParaRPr>
          </a:p>
          <a:p>
            <a:pPr marL="342900" marR="0" lvl="0" indent="-342900" fontAlgn="base">
              <a:lnSpc>
                <a:spcPct val="100000"/>
              </a:lnSpc>
              <a:spcAft>
                <a:spcPts val="235"/>
              </a:spcAft>
              <a:buClr>
                <a:srgbClr val="000000"/>
              </a:buClr>
              <a:buSzPct val="100000"/>
              <a:buFont typeface="+mj-lt"/>
              <a:buAutoNum type="alphaLcPeriod"/>
            </a:pPr>
            <a:r>
              <a:rPr lang="en-US"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Complete any listed pre-lab questions.</a:t>
            </a:r>
          </a:p>
          <a:p>
            <a:pPr marL="342900" marR="0" lvl="0" indent="-342900" fontAlgn="base">
              <a:lnSpc>
                <a:spcPct val="100000"/>
              </a:lnSpc>
              <a:spcAft>
                <a:spcPts val="235"/>
              </a:spcAft>
              <a:buClr>
                <a:srgbClr val="000000"/>
              </a:buClr>
              <a:buSzPct val="100000"/>
              <a:buFont typeface="+mj-lt"/>
              <a:buAutoNum type="alphaLcPeriod"/>
            </a:pPr>
            <a:r>
              <a:rPr lang="en-US"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Number all questions. </a:t>
            </a:r>
          </a:p>
          <a:p>
            <a:pPr marL="342900" marR="0" lvl="0" indent="-342900" fontAlgn="base">
              <a:lnSpc>
                <a:spcPct val="100000"/>
              </a:lnSpc>
              <a:spcAft>
                <a:spcPts val="235"/>
              </a:spcAft>
              <a:buClr>
                <a:srgbClr val="000000"/>
              </a:buClr>
              <a:buSzPct val="100000"/>
              <a:buFont typeface="+mj-lt"/>
              <a:buAutoNum type="alphaLcPeriod"/>
            </a:pPr>
            <a:r>
              <a:rPr lang="en-US"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Must show all work for calculations.</a:t>
            </a:r>
          </a:p>
          <a:p>
            <a:pPr marL="342900" marR="0" lvl="0" indent="-342900" fontAlgn="base">
              <a:lnSpc>
                <a:spcPct val="100000"/>
              </a:lnSpc>
              <a:spcAft>
                <a:spcPts val="235"/>
              </a:spcAft>
              <a:buClr>
                <a:srgbClr val="000000"/>
              </a:buClr>
              <a:buSzPct val="100000"/>
              <a:buFont typeface="+mj-lt"/>
              <a:buAutoNum type="alphaLcPeriod"/>
            </a:pPr>
            <a:r>
              <a:rPr lang="en-US"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Do </a:t>
            </a:r>
            <a:r>
              <a:rPr lang="en-US" u="sng"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not</a:t>
            </a:r>
            <a:r>
              <a:rPr lang="en-US"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recopy the question. Paraphrase it into your answers so a reader can infer what the question was. </a:t>
            </a:r>
          </a:p>
          <a:p>
            <a:pPr marL="342900" marR="0" lvl="0" indent="-342900" fontAlgn="base">
              <a:lnSpc>
                <a:spcPct val="100000"/>
              </a:lnSpc>
              <a:spcAft>
                <a:spcPts val="235"/>
              </a:spcAft>
              <a:buClr>
                <a:srgbClr val="000000"/>
              </a:buClr>
              <a:buSzPct val="100000"/>
              <a:buFont typeface="+mj-lt"/>
              <a:buAutoNum type="alphaLcPeriod"/>
            </a:pPr>
            <a:r>
              <a:rPr lang="en-US"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Full sentence answers are not needed, but complete, detailed and Honors level answers are required!</a:t>
            </a:r>
          </a:p>
          <a:p>
            <a:pPr marL="342900" marR="0" lvl="0" indent="-342900" fontAlgn="base">
              <a:lnSpc>
                <a:spcPct val="100000"/>
              </a:lnSpc>
              <a:spcAft>
                <a:spcPts val="235"/>
              </a:spcAft>
              <a:buClr>
                <a:srgbClr val="000000"/>
              </a:buClr>
              <a:buSzPct val="100000"/>
              <a:buFont typeface="+mj-lt"/>
              <a:buAutoNum type="alphaLcPeriod"/>
            </a:pPr>
            <a:r>
              <a:rPr lang="en-US"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Box any final numerical or short phrase like answers.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4F7F5DE-3755-F356-CF7D-3AA6B1EA901A}"/>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D4F7F5DE-3755-F356-CF7D-3AA6B1EA901A}"/>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BF09607-5E87-FCDB-A7D1-7522311C5FA8}"/>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BBF09607-5E87-FCDB-A7D1-7522311C5FA8}"/>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CA06A6F-C905-8060-5E50-24574B7A6879}"/>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FCA06A6F-C905-8060-5E50-24574B7A6879}"/>
                  </a:ext>
                </a:extLst>
              </p:cNvPr>
              <p:cNvPicPr/>
              <p:nvPr/>
            </p:nvPicPr>
            <p:blipFill>
              <a:blip r:embed="rId8"/>
              <a:stretch>
                <a:fillRect/>
              </a:stretch>
            </p:blipFill>
            <p:spPr>
              <a:xfrm>
                <a:off x="454503" y="363756"/>
                <a:ext cx="104500" cy="505000"/>
              </a:xfrm>
              <a:prstGeom prst="rect">
                <a:avLst/>
              </a:prstGeom>
            </p:spPr>
          </p:pic>
        </mc:Fallback>
      </mc:AlternateContent>
      <p:sp>
        <p:nvSpPr>
          <p:cNvPr id="5" name="Rectangle 4">
            <a:extLst>
              <a:ext uri="{FF2B5EF4-FFF2-40B4-BE49-F238E27FC236}">
                <a16:creationId xmlns:a16="http://schemas.microsoft.com/office/drawing/2014/main" id="{2E5968BB-93C3-047E-C592-029378DA7227}"/>
              </a:ext>
            </a:extLst>
          </p:cNvPr>
          <p:cNvSpPr/>
          <p:nvPr/>
        </p:nvSpPr>
        <p:spPr>
          <a:xfrm>
            <a:off x="1185673" y="2326829"/>
            <a:ext cx="15544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6B78F9-C26B-CB07-6FF3-A05A25DDEF51}"/>
              </a:ext>
            </a:extLst>
          </p:cNvPr>
          <p:cNvSpPr/>
          <p:nvPr/>
        </p:nvSpPr>
        <p:spPr>
          <a:xfrm>
            <a:off x="1185673" y="2863800"/>
            <a:ext cx="35661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F01B99-9CE7-13AA-805D-71A7B75E062A}"/>
              </a:ext>
            </a:extLst>
          </p:cNvPr>
          <p:cNvSpPr/>
          <p:nvPr/>
        </p:nvSpPr>
        <p:spPr>
          <a:xfrm>
            <a:off x="2120271" y="3474234"/>
            <a:ext cx="21031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431F7B-AA93-263D-C149-2FA720B626B6}"/>
              </a:ext>
            </a:extLst>
          </p:cNvPr>
          <p:cNvSpPr/>
          <p:nvPr/>
        </p:nvSpPr>
        <p:spPr>
          <a:xfrm>
            <a:off x="1185673" y="4033585"/>
            <a:ext cx="95097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7C118F-C3FF-CEDB-B095-FB81E72590EB}"/>
              </a:ext>
            </a:extLst>
          </p:cNvPr>
          <p:cNvSpPr/>
          <p:nvPr/>
        </p:nvSpPr>
        <p:spPr>
          <a:xfrm>
            <a:off x="1185673" y="4998110"/>
            <a:ext cx="60350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4CCE64-BD92-E9F8-E02F-268355B69DCE}"/>
              </a:ext>
            </a:extLst>
          </p:cNvPr>
          <p:cNvSpPr/>
          <p:nvPr/>
        </p:nvSpPr>
        <p:spPr>
          <a:xfrm>
            <a:off x="1856416" y="5468014"/>
            <a:ext cx="55778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B5588D-9542-8CEC-6B0B-51D378F832CA}"/>
              </a:ext>
            </a:extLst>
          </p:cNvPr>
          <p:cNvSpPr/>
          <p:nvPr/>
        </p:nvSpPr>
        <p:spPr>
          <a:xfrm>
            <a:off x="1185673" y="6058952"/>
            <a:ext cx="6400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13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BA6AC3D1-4793-D067-0A54-7B700B62B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575CA-92A4-1230-474E-85B8424449CD}"/>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EBD89893-94EE-4ED4-99FE-E0BB4942AA9D}"/>
              </a:ext>
            </a:extLst>
          </p:cNvPr>
          <p:cNvSpPr>
            <a:spLocks noGrp="1"/>
          </p:cNvSpPr>
          <p:nvPr>
            <p:ph sz="half" idx="1"/>
          </p:nvPr>
        </p:nvSpPr>
        <p:spPr>
          <a:xfrm>
            <a:off x="694979" y="1479082"/>
            <a:ext cx="10872730" cy="2498007"/>
          </a:xfrm>
          <a:solidFill>
            <a:schemeClr val="bg1"/>
          </a:solidFill>
          <a:ln w="38100">
            <a:solidFill>
              <a:srgbClr val="002060"/>
            </a:solidFill>
          </a:ln>
        </p:spPr>
        <p:txBody>
          <a:bodyPr anchor="ctr">
            <a:normAutofit fontScale="85000" lnSpcReduction="10000"/>
          </a:bodyPr>
          <a:lstStyle/>
          <a:p>
            <a:pPr marL="0" lvl="0" indent="0">
              <a:lnSpc>
                <a:spcPct val="120000"/>
              </a:lnSpc>
              <a:buNone/>
            </a:pPr>
            <a:r>
              <a:rPr lang="en-US" sz="3800" b="1" u="sng" dirty="0">
                <a:latin typeface="Arial" panose="020B0604020202020204" pitchFamily="34" charset="0"/>
                <a:cs typeface="Arial" panose="020B0604020202020204" pitchFamily="34" charset="0"/>
              </a:rPr>
              <a:t>MATERIALS</a:t>
            </a:r>
          </a:p>
          <a:p>
            <a:pPr marL="342900" marR="0" lvl="0" indent="-342900">
              <a:lnSpc>
                <a:spcPct val="107000"/>
              </a:lnSpc>
              <a:spcAft>
                <a:spcPts val="120"/>
              </a:spcAft>
              <a:buClr>
                <a:srgbClr val="000000"/>
              </a:buClr>
              <a:buFont typeface="+mj-lt"/>
              <a:buAutoNum type="alphaLcPeriod"/>
            </a:pPr>
            <a:r>
              <a:rPr lang="en-US" sz="3200" dirty="0">
                <a:solidFill>
                  <a:srgbClr val="000000"/>
                </a:solidFill>
                <a:effectLst/>
                <a:latin typeface="Arial" panose="020B0604020202020204" pitchFamily="34" charset="0"/>
                <a:ea typeface="Arial" panose="020B0604020202020204" pitchFamily="34" charset="0"/>
              </a:rPr>
              <a:t>List all needed chemicals, and equipment in a bullet list. </a:t>
            </a:r>
            <a:endParaRPr lang="en-US" sz="4400" dirty="0">
              <a:solidFill>
                <a:srgbClr val="000000"/>
              </a:solidFill>
              <a:effectLst/>
              <a:latin typeface="Arial" panose="020B0604020202020204" pitchFamily="34" charset="0"/>
              <a:ea typeface="Arial" panose="020B0604020202020204" pitchFamily="34" charset="0"/>
            </a:endParaRPr>
          </a:p>
          <a:p>
            <a:pPr marL="342900" marR="0" lvl="0" indent="-342900">
              <a:lnSpc>
                <a:spcPct val="107000"/>
              </a:lnSpc>
              <a:spcAft>
                <a:spcPts val="120"/>
              </a:spcAft>
              <a:buClr>
                <a:srgbClr val="000000"/>
              </a:buClr>
              <a:buFont typeface="+mj-lt"/>
              <a:buAutoNum type="alphaLcPeriod"/>
            </a:pPr>
            <a:r>
              <a:rPr lang="en-US" sz="3200" dirty="0">
                <a:solidFill>
                  <a:srgbClr val="000000"/>
                </a:solidFill>
                <a:effectLst/>
                <a:latin typeface="Arial" panose="020B0604020202020204" pitchFamily="34" charset="0"/>
                <a:ea typeface="Arial" panose="020B0604020202020204" pitchFamily="34" charset="0"/>
              </a:rPr>
              <a:t>Yes this will match your lab handout – that is ok. </a:t>
            </a:r>
            <a:endParaRPr lang="en-US" sz="4400" dirty="0">
              <a:solidFill>
                <a:srgbClr val="000000"/>
              </a:solidFill>
              <a:effectLst/>
              <a:latin typeface="Arial" panose="020B0604020202020204" pitchFamily="34" charset="0"/>
              <a:ea typeface="Arial" panose="020B0604020202020204" pitchFamily="34" charset="0"/>
            </a:endParaRPr>
          </a:p>
          <a:p>
            <a:pPr marL="342900" marR="0" lvl="0" indent="-342900">
              <a:lnSpc>
                <a:spcPct val="107000"/>
              </a:lnSpc>
              <a:spcAft>
                <a:spcPts val="120"/>
              </a:spcAft>
              <a:buClr>
                <a:srgbClr val="000000"/>
              </a:buClr>
              <a:buFont typeface="+mj-lt"/>
              <a:buAutoNum type="alphaLcPeriod"/>
            </a:pPr>
            <a:r>
              <a:rPr lang="en-US" sz="3200" dirty="0">
                <a:solidFill>
                  <a:srgbClr val="000000"/>
                </a:solidFill>
                <a:effectLst/>
                <a:latin typeface="Arial" panose="020B0604020202020204" pitchFamily="34" charset="0"/>
                <a:ea typeface="Arial" panose="020B0604020202020204" pitchFamily="34" charset="0"/>
              </a:rPr>
              <a:t>Make sure you include relevant concentrations, states of matter, etc. </a:t>
            </a:r>
            <a:endParaRPr lang="en-US" sz="4400" dirty="0">
              <a:solidFill>
                <a:srgbClr val="000000"/>
              </a:solidFill>
              <a:effectLst/>
              <a:latin typeface="Arial" panose="020B0604020202020204" pitchFamily="34" charset="0"/>
              <a:ea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F6DBD13-FF1E-B483-912B-FD732934898A}"/>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9F6DBD13-FF1E-B483-912B-FD732934898A}"/>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3766F8E-7A33-8B37-AD88-D032ED7B14CD}"/>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B3766F8E-7A33-8B37-AD88-D032ED7B14CD}"/>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39CCA2D6-7454-4BE3-78A2-28C783298398}"/>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39CCA2D6-7454-4BE3-78A2-28C783298398}"/>
                  </a:ext>
                </a:extLst>
              </p:cNvPr>
              <p:cNvPicPr/>
              <p:nvPr/>
            </p:nvPicPr>
            <p:blipFill>
              <a:blip r:embed="rId8"/>
              <a:stretch>
                <a:fillRect/>
              </a:stretch>
            </p:blipFill>
            <p:spPr>
              <a:xfrm>
                <a:off x="454503" y="363756"/>
                <a:ext cx="104500" cy="505000"/>
              </a:xfrm>
              <a:prstGeom prst="rect">
                <a:avLst/>
              </a:prstGeom>
            </p:spPr>
          </p:pic>
        </mc:Fallback>
      </mc:AlternateContent>
      <p:sp>
        <p:nvSpPr>
          <p:cNvPr id="5" name="Rectangle 4">
            <a:extLst>
              <a:ext uri="{FF2B5EF4-FFF2-40B4-BE49-F238E27FC236}">
                <a16:creationId xmlns:a16="http://schemas.microsoft.com/office/drawing/2014/main" id="{0F917471-C9BC-2078-2B17-A6447DA358FC}"/>
              </a:ext>
            </a:extLst>
          </p:cNvPr>
          <p:cNvSpPr/>
          <p:nvPr/>
        </p:nvSpPr>
        <p:spPr>
          <a:xfrm>
            <a:off x="8108403" y="2351308"/>
            <a:ext cx="14630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D217AD-7F8F-5AE9-C59F-99F315A7F0D3}"/>
              </a:ext>
            </a:extLst>
          </p:cNvPr>
          <p:cNvSpPr/>
          <p:nvPr/>
        </p:nvSpPr>
        <p:spPr>
          <a:xfrm>
            <a:off x="3388144" y="3403694"/>
            <a:ext cx="81381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309FE1-156D-F54C-5D04-7953DF01E62E}"/>
              </a:ext>
            </a:extLst>
          </p:cNvPr>
          <p:cNvSpPr/>
          <p:nvPr/>
        </p:nvSpPr>
        <p:spPr>
          <a:xfrm>
            <a:off x="3388144" y="2351308"/>
            <a:ext cx="40233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68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EEFC5375-2A12-6E60-6236-E9AAD9899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82769-06A8-0EEC-4246-4B8959E5C8C0}"/>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35E13076-30BA-BB3B-D669-2E0E89FDFBFE}"/>
              </a:ext>
            </a:extLst>
          </p:cNvPr>
          <p:cNvSpPr>
            <a:spLocks noGrp="1"/>
          </p:cNvSpPr>
          <p:nvPr>
            <p:ph sz="half" idx="1"/>
          </p:nvPr>
        </p:nvSpPr>
        <p:spPr>
          <a:xfrm>
            <a:off x="694979" y="1479081"/>
            <a:ext cx="10872730" cy="5086971"/>
          </a:xfrm>
          <a:solidFill>
            <a:schemeClr val="bg1"/>
          </a:solidFill>
          <a:ln w="38100">
            <a:solidFill>
              <a:srgbClr val="002060"/>
            </a:solidFill>
          </a:ln>
        </p:spPr>
        <p:txBody>
          <a:bodyPr anchor="ctr">
            <a:normAutofit fontScale="47500" lnSpcReduction="20000"/>
          </a:bodyPr>
          <a:lstStyle/>
          <a:p>
            <a:pPr marL="0" lvl="0" indent="0">
              <a:lnSpc>
                <a:spcPct val="120000"/>
              </a:lnSpc>
              <a:buNone/>
            </a:pPr>
            <a:r>
              <a:rPr lang="en-US" sz="6700" b="1" u="sng" dirty="0">
                <a:latin typeface="Arial" panose="020B0604020202020204" pitchFamily="34" charset="0"/>
                <a:cs typeface="Arial" panose="020B0604020202020204" pitchFamily="34" charset="0"/>
              </a:rPr>
              <a:t>REAGENT TABLE</a:t>
            </a:r>
          </a:p>
          <a:p>
            <a:pPr marL="0" lvl="0" indent="0">
              <a:lnSpc>
                <a:spcPct val="120000"/>
              </a:lnSpc>
              <a:buNone/>
            </a:pPr>
            <a:r>
              <a:rPr lang="en-US" sz="4500" dirty="0">
                <a:latin typeface="Arial" panose="020B0604020202020204" pitchFamily="34" charset="0"/>
                <a:cs typeface="Arial" panose="020B0604020202020204" pitchFamily="34" charset="0"/>
              </a:rPr>
              <a:t>a.  Any chemicals with a * need to be included. </a:t>
            </a:r>
          </a:p>
          <a:p>
            <a:pPr marL="0" lvl="0" indent="0">
              <a:lnSpc>
                <a:spcPct val="120000"/>
              </a:lnSpc>
              <a:buNone/>
            </a:pPr>
            <a:r>
              <a:rPr lang="en-US" sz="4500" dirty="0">
                <a:latin typeface="Arial" panose="020B0604020202020204" pitchFamily="34" charset="0"/>
                <a:cs typeface="Arial" panose="020B0604020202020204" pitchFamily="34" charset="0"/>
              </a:rPr>
              <a:t>b.  Provide the above info for the state (s, l, g, </a:t>
            </a:r>
            <a:r>
              <a:rPr lang="en-US" sz="4500" dirty="0" err="1">
                <a:latin typeface="Arial" panose="020B0604020202020204" pitchFamily="34" charset="0"/>
                <a:cs typeface="Arial" panose="020B0604020202020204" pitchFamily="34" charset="0"/>
              </a:rPr>
              <a:t>aq</a:t>
            </a:r>
            <a:r>
              <a:rPr lang="en-US" sz="4500" dirty="0">
                <a:latin typeface="Arial" panose="020B0604020202020204" pitchFamily="34" charset="0"/>
                <a:cs typeface="Arial" panose="020B0604020202020204" pitchFamily="34" charset="0"/>
              </a:rPr>
              <a:t>) that is being used in the lab. Sometimes </a:t>
            </a:r>
          </a:p>
          <a:p>
            <a:pPr marL="0" lvl="0" indent="0">
              <a:lnSpc>
                <a:spcPct val="120000"/>
              </a:lnSpc>
              <a:buNone/>
            </a:pPr>
            <a:r>
              <a:rPr lang="en-US" sz="4500" dirty="0">
                <a:latin typeface="Arial" panose="020B0604020202020204" pitchFamily="34" charset="0"/>
                <a:cs typeface="Arial" panose="020B0604020202020204" pitchFamily="34" charset="0"/>
              </a:rPr>
              <a:t>     there is different information based on if we are using the solid, liquid, gas form. </a:t>
            </a:r>
          </a:p>
          <a:p>
            <a:pPr marL="0" lvl="0" indent="0">
              <a:lnSpc>
                <a:spcPct val="120000"/>
              </a:lnSpc>
              <a:buNone/>
            </a:pPr>
            <a:r>
              <a:rPr lang="en-US" sz="4500" dirty="0">
                <a:latin typeface="Arial" panose="020B0604020202020204" pitchFamily="34" charset="0"/>
                <a:cs typeface="Arial" panose="020B0604020202020204" pitchFamily="34" charset="0"/>
              </a:rPr>
              <a:t>c.  Note safety/cleanup points (if provided on MSDS – </a:t>
            </a:r>
            <a:r>
              <a:rPr lang="en-US" sz="4500" b="1" u="sng" dirty="0">
                <a:latin typeface="Arial" panose="020B0604020202020204" pitchFamily="34" charset="0"/>
                <a:cs typeface="Arial" panose="020B0604020202020204" pitchFamily="34" charset="0"/>
              </a:rPr>
              <a:t>BE DESCRIPTIVE!) </a:t>
            </a:r>
          </a:p>
          <a:p>
            <a:pPr marL="0" lvl="0" indent="0">
              <a:lnSpc>
                <a:spcPct val="120000"/>
              </a:lnSpc>
              <a:buNone/>
            </a:pPr>
            <a:r>
              <a:rPr lang="en-US" sz="4500" dirty="0">
                <a:latin typeface="Arial" panose="020B0604020202020204" pitchFamily="34" charset="0"/>
                <a:cs typeface="Arial" panose="020B0604020202020204" pitchFamily="34" charset="0"/>
              </a:rPr>
              <a:t>d.  We don’t really use physical MSDS books anymore. </a:t>
            </a:r>
          </a:p>
          <a:p>
            <a:pPr marL="0" lvl="0" indent="0">
              <a:lnSpc>
                <a:spcPct val="120000"/>
              </a:lnSpc>
              <a:buNone/>
            </a:pPr>
            <a:r>
              <a:rPr lang="en-US" sz="4500" dirty="0">
                <a:latin typeface="Arial" panose="020B0604020202020204" pitchFamily="34" charset="0"/>
                <a:cs typeface="Arial" panose="020B0604020202020204" pitchFamily="34" charset="0"/>
              </a:rPr>
              <a:t>     This is my “go-to” MSDS site, but if there is a chemical </a:t>
            </a:r>
          </a:p>
          <a:p>
            <a:pPr marL="0" lvl="0" indent="0">
              <a:lnSpc>
                <a:spcPct val="120000"/>
              </a:lnSpc>
              <a:buNone/>
            </a:pPr>
            <a:r>
              <a:rPr lang="en-US" sz="4500" dirty="0">
                <a:latin typeface="Arial" panose="020B0604020202020204" pitchFamily="34" charset="0"/>
                <a:cs typeface="Arial" panose="020B0604020202020204" pitchFamily="34" charset="0"/>
              </a:rPr>
              <a:t>     not listed here then just Google “MSDS” and then the </a:t>
            </a:r>
            <a:br>
              <a:rPr lang="en-US" sz="4500" dirty="0">
                <a:latin typeface="Arial" panose="020B0604020202020204" pitchFamily="34" charset="0"/>
                <a:cs typeface="Arial" panose="020B0604020202020204" pitchFamily="34" charset="0"/>
              </a:rPr>
            </a:br>
            <a:r>
              <a:rPr lang="en-US" sz="4500" dirty="0">
                <a:latin typeface="Arial" panose="020B0604020202020204" pitchFamily="34" charset="0"/>
                <a:cs typeface="Arial" panose="020B0604020202020204" pitchFamily="34" charset="0"/>
              </a:rPr>
              <a:t>     chemical name, look for a free site that has it. </a:t>
            </a:r>
          </a:p>
          <a:p>
            <a:pPr marL="0" lvl="0" indent="0">
              <a:lnSpc>
                <a:spcPct val="120000"/>
              </a:lnSpc>
              <a:buNone/>
            </a:pPr>
            <a:r>
              <a:rPr lang="en-US" sz="4500" dirty="0">
                <a:latin typeface="Arial" panose="020B0604020202020204" pitchFamily="34" charset="0"/>
                <a:cs typeface="Arial" panose="020B0604020202020204" pitchFamily="34" charset="0"/>
              </a:rPr>
              <a:t>e.  DO NOT squish your information into the table. DO NOT do this at the last minute.  </a:t>
            </a:r>
            <a:br>
              <a:rPr lang="en-US" sz="4500" dirty="0">
                <a:latin typeface="Arial" panose="020B0604020202020204" pitchFamily="34" charset="0"/>
                <a:cs typeface="Arial" panose="020B0604020202020204" pitchFamily="34" charset="0"/>
              </a:rPr>
            </a:br>
            <a:r>
              <a:rPr lang="en-US" sz="4500" b="1" dirty="0">
                <a:latin typeface="Arial" panose="020B0604020202020204" pitchFamily="34" charset="0"/>
                <a:cs typeface="Arial" panose="020B0604020202020204" pitchFamily="34" charset="0"/>
              </a:rPr>
              <a:t>                                                    </a:t>
            </a:r>
            <a:r>
              <a:rPr lang="en-US" sz="4500" b="1" u="sng" dirty="0">
                <a:latin typeface="Arial" panose="020B0604020202020204" pitchFamily="34" charset="0"/>
                <a:cs typeface="Arial" panose="020B0604020202020204" pitchFamily="34" charset="0"/>
              </a:rPr>
              <a:t>SAFETY MATTERS!</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394D63A-25FB-DD70-3E50-B65BFFE773EB}"/>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9394D63A-25FB-DD70-3E50-B65BFFE773EB}"/>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5550899C-4C43-8C1C-E0A3-CE15CF5F4E57}"/>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5550899C-4C43-8C1C-E0A3-CE15CF5F4E57}"/>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A01E5E9-C265-84BA-D5F9-D4A0214D4B54}"/>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EA01E5E9-C265-84BA-D5F9-D4A0214D4B54}"/>
                  </a:ext>
                </a:extLst>
              </p:cNvPr>
              <p:cNvPicPr/>
              <p:nvPr/>
            </p:nvPicPr>
            <p:blipFill>
              <a:blip r:embed="rId8"/>
              <a:stretch>
                <a:fillRect/>
              </a:stretch>
            </p:blipFill>
            <p:spPr>
              <a:xfrm>
                <a:off x="454503" y="363756"/>
                <a:ext cx="104500" cy="505000"/>
              </a:xfrm>
              <a:prstGeom prst="rect">
                <a:avLst/>
              </a:prstGeom>
            </p:spPr>
          </p:pic>
        </mc:Fallback>
      </mc:AlternateContent>
      <p:pic>
        <p:nvPicPr>
          <p:cNvPr id="29" name="Picture 28">
            <a:extLst>
              <a:ext uri="{FF2B5EF4-FFF2-40B4-BE49-F238E27FC236}">
                <a16:creationId xmlns:a16="http://schemas.microsoft.com/office/drawing/2014/main" id="{6D7CE142-51EC-4F1E-39A9-B0F911F16ADC}"/>
              </a:ext>
            </a:extLst>
          </p:cNvPr>
          <p:cNvPicPr>
            <a:picLocks noChangeAspect="1"/>
          </p:cNvPicPr>
          <p:nvPr/>
        </p:nvPicPr>
        <p:blipFill>
          <a:blip r:embed="rId9"/>
          <a:stretch>
            <a:fillRect/>
          </a:stretch>
        </p:blipFill>
        <p:spPr>
          <a:xfrm>
            <a:off x="8268922" y="4161984"/>
            <a:ext cx="2811088" cy="1467636"/>
          </a:xfrm>
          <a:prstGeom prst="rect">
            <a:avLst/>
          </a:prstGeom>
        </p:spPr>
      </p:pic>
      <p:grpSp>
        <p:nvGrpSpPr>
          <p:cNvPr id="36" name="Group 35">
            <a:extLst>
              <a:ext uri="{FF2B5EF4-FFF2-40B4-BE49-F238E27FC236}">
                <a16:creationId xmlns:a16="http://schemas.microsoft.com/office/drawing/2014/main" id="{B48D2976-5FD1-FE93-8B35-68309165A66C}"/>
              </a:ext>
            </a:extLst>
          </p:cNvPr>
          <p:cNvGrpSpPr/>
          <p:nvPr/>
        </p:nvGrpSpPr>
        <p:grpSpPr>
          <a:xfrm>
            <a:off x="8090514" y="4444113"/>
            <a:ext cx="778320" cy="511200"/>
            <a:chOff x="8090514" y="4444113"/>
            <a:chExt cx="778320" cy="511200"/>
          </a:xfrm>
        </p:grpSpPr>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140841DE-74D3-D20C-F9A5-88B5198E3F31}"/>
                    </a:ext>
                  </a:extLst>
                </p14:cNvPr>
                <p14:cNvContentPartPr/>
                <p14:nvPr/>
              </p14:nvContentPartPr>
              <p14:xfrm>
                <a:off x="8351514" y="4638153"/>
                <a:ext cx="337680" cy="317160"/>
              </p14:xfrm>
            </p:contentPart>
          </mc:Choice>
          <mc:Fallback xmlns="">
            <p:pic>
              <p:nvPicPr>
                <p:cNvPr id="33" name="Ink 32">
                  <a:extLst>
                    <a:ext uri="{FF2B5EF4-FFF2-40B4-BE49-F238E27FC236}">
                      <a16:creationId xmlns:a16="http://schemas.microsoft.com/office/drawing/2014/main" id="{140841DE-74D3-D20C-F9A5-88B5198E3F31}"/>
                    </a:ext>
                  </a:extLst>
                </p:cNvPr>
                <p:cNvPicPr/>
                <p:nvPr/>
              </p:nvPicPr>
              <p:blipFill>
                <a:blip r:embed="rId11"/>
                <a:stretch>
                  <a:fillRect/>
                </a:stretch>
              </p:blipFill>
              <p:spPr>
                <a:xfrm>
                  <a:off x="8288514" y="4575153"/>
                  <a:ext cx="46332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54581928-EDC6-DB93-FD78-746284F1C351}"/>
                    </a:ext>
                  </a:extLst>
                </p14:cNvPr>
                <p14:cNvContentPartPr/>
                <p14:nvPr/>
              </p14:nvContentPartPr>
              <p14:xfrm>
                <a:off x="8090514" y="4747953"/>
                <a:ext cx="579960" cy="360"/>
              </p14:xfrm>
            </p:contentPart>
          </mc:Choice>
          <mc:Fallback xmlns="">
            <p:pic>
              <p:nvPicPr>
                <p:cNvPr id="30" name="Ink 29">
                  <a:extLst>
                    <a:ext uri="{FF2B5EF4-FFF2-40B4-BE49-F238E27FC236}">
                      <a16:creationId xmlns:a16="http://schemas.microsoft.com/office/drawing/2014/main" id="{54581928-EDC6-DB93-FD78-746284F1C351}"/>
                    </a:ext>
                  </a:extLst>
                </p:cNvPr>
                <p:cNvPicPr/>
                <p:nvPr/>
              </p:nvPicPr>
              <p:blipFill>
                <a:blip r:embed="rId13"/>
                <a:stretch>
                  <a:fillRect/>
                </a:stretch>
              </p:blipFill>
              <p:spPr>
                <a:xfrm>
                  <a:off x="8084394" y="4741833"/>
                  <a:ext cx="592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028ED1CB-3483-FAE2-5EAD-FA6D073A2DF9}"/>
                    </a:ext>
                  </a:extLst>
                </p14:cNvPr>
                <p14:cNvContentPartPr/>
                <p14:nvPr/>
              </p14:nvContentPartPr>
              <p14:xfrm>
                <a:off x="8344314" y="4444113"/>
                <a:ext cx="524520" cy="436320"/>
              </p14:xfrm>
            </p:contentPart>
          </mc:Choice>
          <mc:Fallback xmlns="">
            <p:pic>
              <p:nvPicPr>
                <p:cNvPr id="31" name="Ink 30">
                  <a:extLst>
                    <a:ext uri="{FF2B5EF4-FFF2-40B4-BE49-F238E27FC236}">
                      <a16:creationId xmlns:a16="http://schemas.microsoft.com/office/drawing/2014/main" id="{028ED1CB-3483-FAE2-5EAD-FA6D073A2DF9}"/>
                    </a:ext>
                  </a:extLst>
                </p:cNvPr>
                <p:cNvPicPr/>
                <p:nvPr/>
              </p:nvPicPr>
              <p:blipFill>
                <a:blip r:embed="rId15"/>
                <a:stretch>
                  <a:fillRect/>
                </a:stretch>
              </p:blipFill>
              <p:spPr>
                <a:xfrm>
                  <a:off x="8338194" y="4437993"/>
                  <a:ext cx="536760" cy="44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34" name="Ink 33">
                <a:extLst>
                  <a:ext uri="{FF2B5EF4-FFF2-40B4-BE49-F238E27FC236}">
                    <a16:creationId xmlns:a16="http://schemas.microsoft.com/office/drawing/2014/main" id="{8B300CCD-3DB7-4605-CD9D-E01CFB273E5E}"/>
                  </a:ext>
                </a:extLst>
              </p14:cNvPr>
              <p14:cNvContentPartPr/>
              <p14:nvPr/>
            </p14:nvContentPartPr>
            <p14:xfrm>
              <a:off x="8096634" y="4514673"/>
              <a:ext cx="915840" cy="718920"/>
            </p14:xfrm>
          </p:contentPart>
        </mc:Choice>
        <mc:Fallback xmlns="">
          <p:pic>
            <p:nvPicPr>
              <p:cNvPr id="34" name="Ink 33">
                <a:extLst>
                  <a:ext uri="{FF2B5EF4-FFF2-40B4-BE49-F238E27FC236}">
                    <a16:creationId xmlns:a16="http://schemas.microsoft.com/office/drawing/2014/main" id="{8B300CCD-3DB7-4605-CD9D-E01CFB273E5E}"/>
                  </a:ext>
                </a:extLst>
              </p:cNvPr>
              <p:cNvPicPr/>
              <p:nvPr/>
            </p:nvPicPr>
            <p:blipFill>
              <a:blip r:embed="rId17"/>
              <a:stretch>
                <a:fillRect/>
              </a:stretch>
            </p:blipFill>
            <p:spPr>
              <a:xfrm>
                <a:off x="8033634" y="4452033"/>
                <a:ext cx="1041480" cy="844560"/>
              </a:xfrm>
              <a:prstGeom prst="rect">
                <a:avLst/>
              </a:prstGeom>
            </p:spPr>
          </p:pic>
        </mc:Fallback>
      </mc:AlternateContent>
      <p:sp>
        <p:nvSpPr>
          <p:cNvPr id="37" name="Rectangle 36">
            <a:extLst>
              <a:ext uri="{FF2B5EF4-FFF2-40B4-BE49-F238E27FC236}">
                <a16:creationId xmlns:a16="http://schemas.microsoft.com/office/drawing/2014/main" id="{FAA5D7F1-8509-B68E-5941-543150ECEFE1}"/>
              </a:ext>
            </a:extLst>
          </p:cNvPr>
          <p:cNvSpPr/>
          <p:nvPr/>
        </p:nvSpPr>
        <p:spPr>
          <a:xfrm>
            <a:off x="3674582" y="2307241"/>
            <a:ext cx="26517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4C16B40-3CAD-B3EA-5357-DEFB9E939458}"/>
              </a:ext>
            </a:extLst>
          </p:cNvPr>
          <p:cNvSpPr/>
          <p:nvPr/>
        </p:nvSpPr>
        <p:spPr>
          <a:xfrm>
            <a:off x="3849016" y="2753493"/>
            <a:ext cx="49377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B23C414-F259-268B-B428-C6D3CBB521DF}"/>
              </a:ext>
            </a:extLst>
          </p:cNvPr>
          <p:cNvSpPr/>
          <p:nvPr/>
        </p:nvSpPr>
        <p:spPr>
          <a:xfrm>
            <a:off x="1105815" y="3656806"/>
            <a:ext cx="32004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671A1D-41F9-455F-77E3-C3A1EBCAA990}"/>
              </a:ext>
            </a:extLst>
          </p:cNvPr>
          <p:cNvSpPr/>
          <p:nvPr/>
        </p:nvSpPr>
        <p:spPr>
          <a:xfrm>
            <a:off x="1131521" y="5748650"/>
            <a:ext cx="19202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B2CF7D1-C2F0-74D2-7B88-1A4B764A419B}"/>
              </a:ext>
            </a:extLst>
          </p:cNvPr>
          <p:cNvSpPr/>
          <p:nvPr/>
        </p:nvSpPr>
        <p:spPr>
          <a:xfrm>
            <a:off x="6750234" y="5700229"/>
            <a:ext cx="41148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CFE1065-EB4F-1FD6-51DB-A8B9BD594249}"/>
              </a:ext>
            </a:extLst>
          </p:cNvPr>
          <p:cNvSpPr/>
          <p:nvPr/>
        </p:nvSpPr>
        <p:spPr>
          <a:xfrm>
            <a:off x="4522880" y="6088071"/>
            <a:ext cx="2743200" cy="365760"/>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3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5084DC02-9257-C8CE-247B-BCFE62D6F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25111-58EB-EE83-0DA7-F7B2880FD63C}"/>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40C49A63-FB82-CC9B-8802-97F8B7A76F1C}"/>
              </a:ext>
            </a:extLst>
          </p:cNvPr>
          <p:cNvSpPr>
            <a:spLocks noGrp="1"/>
          </p:cNvSpPr>
          <p:nvPr>
            <p:ph sz="half" idx="1"/>
          </p:nvPr>
        </p:nvSpPr>
        <p:spPr>
          <a:xfrm>
            <a:off x="694979" y="1479082"/>
            <a:ext cx="10872730" cy="2872581"/>
          </a:xfrm>
          <a:solidFill>
            <a:schemeClr val="bg1"/>
          </a:solidFill>
          <a:ln w="38100">
            <a:solidFill>
              <a:srgbClr val="002060"/>
            </a:solidFill>
          </a:ln>
        </p:spPr>
        <p:txBody>
          <a:bodyPr anchor="ctr">
            <a:normAutofit/>
          </a:bodyPr>
          <a:lstStyle/>
          <a:p>
            <a:pPr marL="0" lvl="0" indent="0">
              <a:lnSpc>
                <a:spcPct val="120000"/>
              </a:lnSpc>
              <a:buNone/>
            </a:pPr>
            <a:r>
              <a:rPr lang="en-US" sz="3200" b="1" u="sng" dirty="0">
                <a:latin typeface="Arial" panose="020B0604020202020204" pitchFamily="34" charset="0"/>
                <a:cs typeface="Arial" panose="020B0604020202020204" pitchFamily="34" charset="0"/>
              </a:rPr>
              <a:t>REAGENT TABLE</a:t>
            </a:r>
          </a:p>
          <a:p>
            <a:pPr marL="0" lvl="0" indent="0">
              <a:lnSpc>
                <a:spcPct val="120000"/>
              </a:lnSpc>
              <a:buNone/>
            </a:pPr>
            <a:endParaRPr lang="en-US" sz="3200" b="1" u="sng" dirty="0">
              <a:latin typeface="Arial" panose="020B0604020202020204" pitchFamily="34" charset="0"/>
              <a:cs typeface="Arial" panose="020B0604020202020204" pitchFamily="34" charset="0"/>
            </a:endParaRPr>
          </a:p>
          <a:p>
            <a:pPr marL="0" lvl="0" indent="0">
              <a:lnSpc>
                <a:spcPct val="120000"/>
              </a:lnSpc>
              <a:buNone/>
            </a:pPr>
            <a:endParaRPr lang="en-US" sz="3200" b="1" u="sng" dirty="0">
              <a:latin typeface="Arial" panose="020B0604020202020204" pitchFamily="34" charset="0"/>
              <a:cs typeface="Arial" panose="020B0604020202020204" pitchFamily="34" charset="0"/>
            </a:endParaRPr>
          </a:p>
          <a:p>
            <a:pPr marL="0" lvl="0" indent="0">
              <a:lnSpc>
                <a:spcPct val="120000"/>
              </a:lnSpc>
              <a:buNone/>
            </a:pPr>
            <a:endParaRPr lang="en-US" sz="3200" b="1" u="sng"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B44CE44-8D12-28B2-21F7-74030945F710}"/>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4B44CE44-8D12-28B2-21F7-74030945F710}"/>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F426361-A5ED-B550-C90F-BB83DC1F5157}"/>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0F426361-A5ED-B550-C90F-BB83DC1F5157}"/>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5056289-E9BE-7063-FAF4-D48CA47CF2F5}"/>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B5056289-E9BE-7063-FAF4-D48CA47CF2F5}"/>
                  </a:ext>
                </a:extLst>
              </p:cNvPr>
              <p:cNvPicPr/>
              <p:nvPr/>
            </p:nvPicPr>
            <p:blipFill>
              <a:blip r:embed="rId8"/>
              <a:stretch>
                <a:fillRect/>
              </a:stretch>
            </p:blipFill>
            <p:spPr>
              <a:xfrm>
                <a:off x="454503" y="363756"/>
                <a:ext cx="104500" cy="505000"/>
              </a:xfrm>
              <a:prstGeom prst="rect">
                <a:avLst/>
              </a:prstGeom>
            </p:spPr>
          </p:pic>
        </mc:Fallback>
      </mc:AlternateContent>
      <p:pic>
        <p:nvPicPr>
          <p:cNvPr id="21" name="Picture 20">
            <a:extLst>
              <a:ext uri="{FF2B5EF4-FFF2-40B4-BE49-F238E27FC236}">
                <a16:creationId xmlns:a16="http://schemas.microsoft.com/office/drawing/2014/main" id="{D71FB9B1-9E7C-DE9C-EEFB-6EB679E3D7B3}"/>
              </a:ext>
            </a:extLst>
          </p:cNvPr>
          <p:cNvPicPr>
            <a:picLocks noChangeAspect="1"/>
          </p:cNvPicPr>
          <p:nvPr/>
        </p:nvPicPr>
        <p:blipFill>
          <a:blip r:embed="rId9"/>
          <a:stretch>
            <a:fillRect/>
          </a:stretch>
        </p:blipFill>
        <p:spPr>
          <a:xfrm>
            <a:off x="944163" y="2512077"/>
            <a:ext cx="10374361" cy="1288741"/>
          </a:xfrm>
          <a:prstGeom prst="rect">
            <a:avLst/>
          </a:prstGeom>
        </p:spPr>
      </p:pic>
    </p:spTree>
    <p:extLst>
      <p:ext uri="{BB962C8B-B14F-4D97-AF65-F5344CB8AC3E}">
        <p14:creationId xmlns:p14="http://schemas.microsoft.com/office/powerpoint/2010/main" val="54823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8B41397F-265F-6FAF-41E3-0DF506F90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A2090-E671-D0B7-D56C-E7CA98E22865}"/>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4E1780C9-251D-1228-2662-E4F22ECFA3B3}"/>
              </a:ext>
            </a:extLst>
          </p:cNvPr>
          <p:cNvSpPr>
            <a:spLocks noGrp="1"/>
          </p:cNvSpPr>
          <p:nvPr>
            <p:ph sz="half" idx="1"/>
          </p:nvPr>
        </p:nvSpPr>
        <p:spPr>
          <a:xfrm>
            <a:off x="694979" y="1479083"/>
            <a:ext cx="10872730" cy="4745448"/>
          </a:xfrm>
          <a:solidFill>
            <a:schemeClr val="bg1"/>
          </a:solidFill>
          <a:ln w="38100">
            <a:solidFill>
              <a:srgbClr val="002060"/>
            </a:solidFill>
          </a:ln>
        </p:spPr>
        <p:txBody>
          <a:bodyPr anchor="ctr">
            <a:normAutofit fontScale="70000" lnSpcReduction="20000"/>
          </a:bodyPr>
          <a:lstStyle/>
          <a:p>
            <a:pPr marL="0" lvl="0" indent="0">
              <a:lnSpc>
                <a:spcPct val="120000"/>
              </a:lnSpc>
              <a:buNone/>
            </a:pPr>
            <a:r>
              <a:rPr lang="en-US" sz="4600" b="1" u="sng" dirty="0">
                <a:latin typeface="Arial" panose="020B0604020202020204" pitchFamily="34" charset="0"/>
                <a:cs typeface="Arial" panose="020B0604020202020204" pitchFamily="34" charset="0"/>
              </a:rPr>
              <a:t>PROCEDURE</a:t>
            </a:r>
            <a:endParaRPr lang="en-US" sz="6700" b="1" u="sng" dirty="0">
              <a:latin typeface="Arial" panose="020B0604020202020204" pitchFamily="34" charset="0"/>
              <a:cs typeface="Arial" panose="020B0604020202020204" pitchFamily="34" charset="0"/>
            </a:endParaRPr>
          </a:p>
          <a:p>
            <a:pPr marL="0" lvl="0" indent="0">
              <a:lnSpc>
                <a:spcPct val="120000"/>
              </a:lnSpc>
              <a:buNone/>
            </a:pPr>
            <a:r>
              <a:rPr lang="en-US" sz="3800" dirty="0">
                <a:latin typeface="Arial" panose="020B0604020202020204" pitchFamily="34" charset="0"/>
                <a:cs typeface="Arial" panose="020B0604020202020204" pitchFamily="34" charset="0"/>
              </a:rPr>
              <a:t>a. Rewrite the procedure in your own words and in FLOW CHART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STYLE! A flow chart is a highly visual representation of information.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It is not a bunch of sentences with boxes around them…</a:t>
            </a:r>
          </a:p>
          <a:p>
            <a:pPr marL="0" lvl="0" indent="0">
              <a:lnSpc>
                <a:spcPct val="120000"/>
              </a:lnSpc>
              <a:buNone/>
            </a:pPr>
            <a:r>
              <a:rPr lang="en-US" sz="3800" dirty="0">
                <a:latin typeface="Arial" panose="020B0604020202020204" pitchFamily="34" charset="0"/>
                <a:cs typeface="Arial" panose="020B0604020202020204" pitchFamily="34" charset="0"/>
              </a:rPr>
              <a:t>b. Do not copy directly from lab handout!</a:t>
            </a:r>
          </a:p>
          <a:p>
            <a:pPr marL="0" lvl="0" indent="0">
              <a:lnSpc>
                <a:spcPct val="120000"/>
              </a:lnSpc>
              <a:buNone/>
            </a:pPr>
            <a:r>
              <a:rPr lang="en-US" sz="3800" dirty="0">
                <a:latin typeface="Arial" panose="020B0604020202020204" pitchFamily="34" charset="0"/>
                <a:cs typeface="Arial" panose="020B0604020202020204" pitchFamily="34" charset="0"/>
              </a:rPr>
              <a:t>c. Full sentences not needed. </a:t>
            </a:r>
          </a:p>
          <a:p>
            <a:pPr marL="0" lvl="0" indent="0">
              <a:lnSpc>
                <a:spcPct val="120000"/>
              </a:lnSpc>
              <a:buNone/>
            </a:pPr>
            <a:r>
              <a:rPr lang="en-US" sz="3800" dirty="0">
                <a:latin typeface="Arial" panose="020B0604020202020204" pitchFamily="34" charset="0"/>
                <a:cs typeface="Arial" panose="020B0604020202020204" pitchFamily="34" charset="0"/>
              </a:rPr>
              <a:t>d. Do not combine steps. Keep the original numbering system in the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lab handout. This is important in case we make changes to the lab,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or if you need help you can tell me which step you are on.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F5E28DC-D37C-4404-7C76-4F294E450DBA}"/>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1F5E28DC-D37C-4404-7C76-4F294E450DBA}"/>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580F84A1-EC6B-CF63-3FCF-240F72CF01AC}"/>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580F84A1-EC6B-CF63-3FCF-240F72CF01AC}"/>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D314991A-1026-3909-E4F8-F36227B7930B}"/>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D314991A-1026-3909-E4F8-F36227B7930B}"/>
                  </a:ext>
                </a:extLst>
              </p:cNvPr>
              <p:cNvPicPr/>
              <p:nvPr/>
            </p:nvPicPr>
            <p:blipFill>
              <a:blip r:embed="rId8"/>
              <a:stretch>
                <a:fillRect/>
              </a:stretch>
            </p:blipFill>
            <p:spPr>
              <a:xfrm>
                <a:off x="454503" y="363756"/>
                <a:ext cx="104500" cy="505000"/>
              </a:xfrm>
              <a:prstGeom prst="rect">
                <a:avLst/>
              </a:prstGeom>
            </p:spPr>
          </p:pic>
        </mc:Fallback>
      </mc:AlternateContent>
      <p:sp>
        <p:nvSpPr>
          <p:cNvPr id="5" name="Rectangle 4">
            <a:extLst>
              <a:ext uri="{FF2B5EF4-FFF2-40B4-BE49-F238E27FC236}">
                <a16:creationId xmlns:a16="http://schemas.microsoft.com/office/drawing/2014/main" id="{CDE11AD7-78F6-4404-0484-0BA97784A1BD}"/>
              </a:ext>
            </a:extLst>
          </p:cNvPr>
          <p:cNvSpPr/>
          <p:nvPr/>
        </p:nvSpPr>
        <p:spPr>
          <a:xfrm>
            <a:off x="8482976" y="2351308"/>
            <a:ext cx="2412706"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817104-93B3-282E-D950-4649EFE854C3}"/>
              </a:ext>
            </a:extLst>
          </p:cNvPr>
          <p:cNvSpPr/>
          <p:nvPr/>
        </p:nvSpPr>
        <p:spPr>
          <a:xfrm>
            <a:off x="4902957" y="2790146"/>
            <a:ext cx="19202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140E9B-8AC9-BE29-CA45-336F5C73EB55}"/>
              </a:ext>
            </a:extLst>
          </p:cNvPr>
          <p:cNvSpPr/>
          <p:nvPr/>
        </p:nvSpPr>
        <p:spPr>
          <a:xfrm>
            <a:off x="1131431" y="3724012"/>
            <a:ext cx="19202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874EC0-180E-56A3-B5B3-566C9ABABB14}"/>
              </a:ext>
            </a:extLst>
          </p:cNvPr>
          <p:cNvSpPr/>
          <p:nvPr/>
        </p:nvSpPr>
        <p:spPr>
          <a:xfrm>
            <a:off x="1131431" y="4286604"/>
            <a:ext cx="41148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8FA6C8-153E-74B9-81F8-2458D8A7105C}"/>
              </a:ext>
            </a:extLst>
          </p:cNvPr>
          <p:cNvSpPr/>
          <p:nvPr/>
        </p:nvSpPr>
        <p:spPr>
          <a:xfrm>
            <a:off x="1131431" y="4793691"/>
            <a:ext cx="90525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6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7F05CEF3-728A-3EB1-DF79-FB0CF78E6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D6AC2-3A83-454C-7E9D-EAF9CE4ED381}"/>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9645C2B9-E3D9-6460-CB9A-12866B1020F6}"/>
              </a:ext>
            </a:extLst>
          </p:cNvPr>
          <p:cNvSpPr>
            <a:spLocks noGrp="1"/>
          </p:cNvSpPr>
          <p:nvPr>
            <p:ph sz="half" idx="1"/>
          </p:nvPr>
        </p:nvSpPr>
        <p:spPr>
          <a:xfrm>
            <a:off x="694979" y="1479082"/>
            <a:ext cx="10872730" cy="4304773"/>
          </a:xfrm>
          <a:solidFill>
            <a:schemeClr val="bg1"/>
          </a:solidFill>
          <a:ln w="38100">
            <a:solidFill>
              <a:srgbClr val="002060"/>
            </a:solidFill>
          </a:ln>
        </p:spPr>
        <p:txBody>
          <a:bodyPr anchor="ctr">
            <a:normAutofit/>
          </a:bodyPr>
          <a:lstStyle/>
          <a:p>
            <a:pPr marL="0" lvl="0" indent="0">
              <a:lnSpc>
                <a:spcPct val="120000"/>
              </a:lnSpc>
              <a:buNone/>
            </a:pPr>
            <a:r>
              <a:rPr lang="en-US" sz="3200" b="1" u="sng" dirty="0">
                <a:latin typeface="Arial" panose="020B0604020202020204" pitchFamily="34" charset="0"/>
                <a:cs typeface="Arial" panose="020B0604020202020204" pitchFamily="34" charset="0"/>
              </a:rPr>
              <a:t>PROCEDURE</a:t>
            </a:r>
          </a:p>
          <a:p>
            <a:pPr marL="0" lvl="0" indent="0">
              <a:lnSpc>
                <a:spcPct val="120000"/>
              </a:lnSpc>
              <a:buNone/>
            </a:pPr>
            <a:r>
              <a:rPr lang="en-US" sz="2700" dirty="0">
                <a:latin typeface="Arial" panose="020B0604020202020204" pitchFamily="34" charset="0"/>
                <a:cs typeface="Arial" panose="020B0604020202020204" pitchFamily="34" charset="0"/>
              </a:rPr>
              <a:t>e. Included drawings of lab setups when applicable. Label the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    drawings and equipment names. </a:t>
            </a:r>
          </a:p>
          <a:p>
            <a:pPr marL="0" lvl="0" indent="0">
              <a:lnSpc>
                <a:spcPct val="120000"/>
              </a:lnSpc>
              <a:buNone/>
            </a:pPr>
            <a:r>
              <a:rPr lang="en-US" sz="2700" dirty="0">
                <a:latin typeface="Arial" panose="020B0604020202020204" pitchFamily="34" charset="0"/>
                <a:cs typeface="Arial" panose="020B0604020202020204" pitchFamily="34" charset="0"/>
              </a:rPr>
              <a:t>f.  Add reminders, equations, notes to yourself, etc. </a:t>
            </a:r>
          </a:p>
          <a:p>
            <a:pPr marL="0" lvl="0" indent="0">
              <a:lnSpc>
                <a:spcPct val="120000"/>
              </a:lnSpc>
              <a:buNone/>
            </a:pPr>
            <a:r>
              <a:rPr lang="en-US" sz="2700" dirty="0">
                <a:latin typeface="Arial" panose="020B0604020202020204" pitchFamily="34" charset="0"/>
                <a:cs typeface="Arial" panose="020B0604020202020204" pitchFamily="34" charset="0"/>
              </a:rPr>
              <a:t>g. The intention is to think about the steps by putting it in your own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    shortened and more visual version.  </a:t>
            </a:r>
          </a:p>
          <a:p>
            <a:pPr marL="0" lvl="0" indent="0">
              <a:lnSpc>
                <a:spcPct val="120000"/>
              </a:lnSpc>
              <a:buNone/>
            </a:pPr>
            <a:r>
              <a:rPr lang="en-US" sz="2700" dirty="0">
                <a:latin typeface="Arial" panose="020B0604020202020204" pitchFamily="34" charset="0"/>
                <a:cs typeface="Arial" panose="020B0604020202020204" pitchFamily="34" charset="0"/>
              </a:rPr>
              <a:t>h. You should be able to do the lab with nothing but your notebook!</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44A6848-D286-D72E-7405-74E636DEC41A}"/>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D44A6848-D286-D72E-7405-74E636DEC41A}"/>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59D97849-9358-BC71-653B-4823CA33EC2B}"/>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59D97849-9358-BC71-653B-4823CA33EC2B}"/>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A7B631ED-EA68-F9BE-1C1E-1E38825BDE71}"/>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A7B631ED-EA68-F9BE-1C1E-1E38825BDE71}"/>
                  </a:ext>
                </a:extLst>
              </p:cNvPr>
              <p:cNvPicPr/>
              <p:nvPr/>
            </p:nvPicPr>
            <p:blipFill>
              <a:blip r:embed="rId8"/>
              <a:stretch>
                <a:fillRect/>
              </a:stretch>
            </p:blipFill>
            <p:spPr>
              <a:xfrm>
                <a:off x="454503" y="363756"/>
                <a:ext cx="104500" cy="505000"/>
              </a:xfrm>
              <a:prstGeom prst="rect">
                <a:avLst/>
              </a:prstGeom>
            </p:spPr>
          </p:pic>
        </mc:Fallback>
      </mc:AlternateContent>
      <p:sp>
        <p:nvSpPr>
          <p:cNvPr id="7" name="Rectangle 6">
            <a:extLst>
              <a:ext uri="{FF2B5EF4-FFF2-40B4-BE49-F238E27FC236}">
                <a16:creationId xmlns:a16="http://schemas.microsoft.com/office/drawing/2014/main" id="{FE79D706-1557-7895-954C-97F6C2F88038}"/>
              </a:ext>
            </a:extLst>
          </p:cNvPr>
          <p:cNvSpPr/>
          <p:nvPr/>
        </p:nvSpPr>
        <p:spPr>
          <a:xfrm>
            <a:off x="2561878" y="2412176"/>
            <a:ext cx="13716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B537EA-5161-CC17-A087-52CC455BBC8E}"/>
              </a:ext>
            </a:extLst>
          </p:cNvPr>
          <p:cNvSpPr/>
          <p:nvPr/>
        </p:nvSpPr>
        <p:spPr>
          <a:xfrm>
            <a:off x="8685421" y="2412176"/>
            <a:ext cx="9144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279DCE-C071-0FD7-E5A7-D04EA7431692}"/>
              </a:ext>
            </a:extLst>
          </p:cNvPr>
          <p:cNvSpPr/>
          <p:nvPr/>
        </p:nvSpPr>
        <p:spPr>
          <a:xfrm>
            <a:off x="1137031" y="3496787"/>
            <a:ext cx="50292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FAB56C-F7DF-BFC3-84B1-761C9A5E660A}"/>
              </a:ext>
            </a:extLst>
          </p:cNvPr>
          <p:cNvSpPr/>
          <p:nvPr/>
        </p:nvSpPr>
        <p:spPr>
          <a:xfrm>
            <a:off x="1137031" y="5240106"/>
            <a:ext cx="9875520" cy="365760"/>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98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7E199009-356D-A564-4CE1-4CF693C50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11345-EE6D-6F41-988D-7CBE3B86BF84}"/>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E20D5346-26AE-0E46-04FB-1B93513B2231}"/>
              </a:ext>
            </a:extLst>
          </p:cNvPr>
          <p:cNvSpPr>
            <a:spLocks noGrp="1"/>
          </p:cNvSpPr>
          <p:nvPr>
            <p:ph sz="half" idx="1"/>
          </p:nvPr>
        </p:nvSpPr>
        <p:spPr>
          <a:xfrm>
            <a:off x="694979" y="1479083"/>
            <a:ext cx="10872730" cy="4943752"/>
          </a:xfrm>
          <a:solidFill>
            <a:schemeClr val="bg1"/>
          </a:solidFill>
          <a:ln w="38100">
            <a:solidFill>
              <a:srgbClr val="002060"/>
            </a:solidFill>
          </a:ln>
        </p:spPr>
        <p:txBody>
          <a:bodyPr anchor="ctr">
            <a:normAutofit fontScale="62500" lnSpcReduction="20000"/>
          </a:bodyPr>
          <a:lstStyle/>
          <a:p>
            <a:pPr marL="0" lvl="0" indent="0">
              <a:lnSpc>
                <a:spcPct val="120000"/>
              </a:lnSpc>
              <a:buNone/>
            </a:pPr>
            <a:r>
              <a:rPr lang="en-US" sz="5100" b="1" u="sng" dirty="0">
                <a:latin typeface="Arial" panose="020B0604020202020204" pitchFamily="34" charset="0"/>
                <a:cs typeface="Arial" panose="020B0604020202020204" pitchFamily="34" charset="0"/>
              </a:rPr>
              <a:t>DATA TABLE SECTION</a:t>
            </a:r>
          </a:p>
          <a:p>
            <a:pPr marL="0" lvl="0" indent="0">
              <a:lnSpc>
                <a:spcPct val="120000"/>
              </a:lnSpc>
              <a:buNone/>
            </a:pPr>
            <a:r>
              <a:rPr lang="en-US" sz="3800" dirty="0">
                <a:latin typeface="Arial" panose="020B0604020202020204" pitchFamily="34" charset="0"/>
                <a:cs typeface="Arial" panose="020B0604020202020204" pitchFamily="34" charset="0"/>
              </a:rPr>
              <a:t>a. Setting up data table(s) BEFORE the lab starts is part of your pre-lab. The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setup may be checked even though you won’t be adding data until during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the lab. Finished version checked with Post-Lab.</a:t>
            </a:r>
          </a:p>
          <a:p>
            <a:pPr marL="0" lvl="0" indent="0">
              <a:lnSpc>
                <a:spcPct val="120000"/>
              </a:lnSpc>
              <a:buNone/>
            </a:pPr>
            <a:r>
              <a:rPr lang="en-US" sz="3800" dirty="0">
                <a:latin typeface="Arial" panose="020B0604020202020204" pitchFamily="34" charset="0"/>
                <a:cs typeface="Arial" panose="020B0604020202020204" pitchFamily="34" charset="0"/>
              </a:rPr>
              <a:t>        • I will sometimes show you an example Data Table in the lab handout,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but it is not always a finished table! You must always make sure your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table is complete, has all the required parts, etc. You do not need to set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your table up the same as my sample table necessarily. </a:t>
            </a:r>
          </a:p>
          <a:p>
            <a:pPr marL="0" lvl="0" indent="0">
              <a:lnSpc>
                <a:spcPct val="120000"/>
              </a:lnSpc>
              <a:buNone/>
            </a:pPr>
            <a:r>
              <a:rPr lang="en-US" sz="3800" dirty="0">
                <a:latin typeface="Arial" panose="020B0604020202020204" pitchFamily="34" charset="0"/>
                <a:cs typeface="Arial" panose="020B0604020202020204" pitchFamily="34" charset="0"/>
              </a:rPr>
              <a:t>b. Must include sections for QUANTATATIVE and QUALITATIVE data. </a:t>
            </a:r>
          </a:p>
          <a:p>
            <a:pPr marL="0" lvl="0" indent="0">
              <a:lnSpc>
                <a:spcPct val="120000"/>
              </a:lnSpc>
              <a:buNone/>
            </a:pPr>
            <a:r>
              <a:rPr lang="en-US" sz="3800" dirty="0">
                <a:latin typeface="Arial" panose="020B0604020202020204" pitchFamily="34" charset="0"/>
                <a:cs typeface="Arial" panose="020B0604020202020204" pitchFamily="34" charset="0"/>
              </a:rPr>
              <a:t>c. Make it large – does not have to be an entire page, but it needs to be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sufficiently large.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0D2944A-9719-2957-E9FD-3AD0E150D0B2}"/>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D0D2944A-9719-2957-E9FD-3AD0E150D0B2}"/>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9D240D4-4569-9AE0-54DD-4156DC59EE20}"/>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19D240D4-4569-9AE0-54DD-4156DC59EE20}"/>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5490C727-3C00-56D6-2F3E-A7E5E41BA72D}"/>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5490C727-3C00-56D6-2F3E-A7E5E41BA72D}"/>
                  </a:ext>
                </a:extLst>
              </p:cNvPr>
              <p:cNvPicPr/>
              <p:nvPr/>
            </p:nvPicPr>
            <p:blipFill>
              <a:blip r:embed="rId8"/>
              <a:stretch>
                <a:fillRect/>
              </a:stretch>
            </p:blipFill>
            <p:spPr>
              <a:xfrm>
                <a:off x="454503" y="363756"/>
                <a:ext cx="104500" cy="505000"/>
              </a:xfrm>
              <a:prstGeom prst="rect">
                <a:avLst/>
              </a:prstGeom>
            </p:spPr>
          </p:pic>
        </mc:Fallback>
      </mc:AlternateContent>
      <p:sp>
        <p:nvSpPr>
          <p:cNvPr id="10" name="Rectangle 9">
            <a:extLst>
              <a:ext uri="{FF2B5EF4-FFF2-40B4-BE49-F238E27FC236}">
                <a16:creationId xmlns:a16="http://schemas.microsoft.com/office/drawing/2014/main" id="{6BBFEE44-10BE-91BC-5859-941E661FBBFB}"/>
              </a:ext>
            </a:extLst>
          </p:cNvPr>
          <p:cNvSpPr/>
          <p:nvPr/>
        </p:nvSpPr>
        <p:spPr>
          <a:xfrm>
            <a:off x="4368170" y="2197072"/>
            <a:ext cx="3145334" cy="424942"/>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AF71B1-63DC-CB77-2F47-3390194DC586}"/>
              </a:ext>
            </a:extLst>
          </p:cNvPr>
          <p:cNvSpPr/>
          <p:nvPr/>
        </p:nvSpPr>
        <p:spPr>
          <a:xfrm>
            <a:off x="8736363" y="3858658"/>
            <a:ext cx="21945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2F8673-DBD7-27D3-42F7-5A63865D6D2D}"/>
              </a:ext>
            </a:extLst>
          </p:cNvPr>
          <p:cNvSpPr/>
          <p:nvPr/>
        </p:nvSpPr>
        <p:spPr>
          <a:xfrm>
            <a:off x="1584580" y="4224418"/>
            <a:ext cx="58521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2A9E60-7B4F-CFC6-154A-B2AFA2232AEC}"/>
              </a:ext>
            </a:extLst>
          </p:cNvPr>
          <p:cNvSpPr/>
          <p:nvPr/>
        </p:nvSpPr>
        <p:spPr>
          <a:xfrm>
            <a:off x="4510660" y="5013157"/>
            <a:ext cx="56692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E0E3F3-9FB0-B0F5-B7DE-160FDEA89465}"/>
              </a:ext>
            </a:extLst>
          </p:cNvPr>
          <p:cNvSpPr/>
          <p:nvPr/>
        </p:nvSpPr>
        <p:spPr>
          <a:xfrm>
            <a:off x="1075723" y="5542403"/>
            <a:ext cx="17373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1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EC62AE4E-3F60-4C51-B51D-6C3C6D7DD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98B14-4325-DCEB-F57C-2A8D0F6C78AA}"/>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D276729D-A425-3D69-50B8-F2C9AFED4E74}"/>
              </a:ext>
            </a:extLst>
          </p:cNvPr>
          <p:cNvSpPr>
            <a:spLocks noGrp="1"/>
          </p:cNvSpPr>
          <p:nvPr>
            <p:ph sz="half" idx="1"/>
          </p:nvPr>
        </p:nvSpPr>
        <p:spPr>
          <a:xfrm>
            <a:off x="694979" y="1479083"/>
            <a:ext cx="10872730" cy="4943752"/>
          </a:xfrm>
          <a:solidFill>
            <a:schemeClr val="bg1"/>
          </a:solidFill>
          <a:ln w="38100">
            <a:solidFill>
              <a:srgbClr val="002060"/>
            </a:solidFill>
          </a:ln>
        </p:spPr>
        <p:txBody>
          <a:bodyPr anchor="ctr">
            <a:normAutofit fontScale="62500" lnSpcReduction="20000"/>
          </a:bodyPr>
          <a:lstStyle/>
          <a:p>
            <a:pPr marL="0" lvl="0" indent="0">
              <a:lnSpc>
                <a:spcPct val="120000"/>
              </a:lnSpc>
              <a:buNone/>
            </a:pPr>
            <a:r>
              <a:rPr lang="en-US" sz="5100" b="1" u="sng" dirty="0">
                <a:latin typeface="Arial" panose="020B0604020202020204" pitchFamily="34" charset="0"/>
                <a:cs typeface="Arial" panose="020B0604020202020204" pitchFamily="34" charset="0"/>
              </a:rPr>
              <a:t>DATA TABLE SECTION</a:t>
            </a:r>
          </a:p>
          <a:p>
            <a:pPr marL="0" lvl="0" indent="0">
              <a:lnSpc>
                <a:spcPct val="120000"/>
              </a:lnSpc>
              <a:buNone/>
            </a:pPr>
            <a:r>
              <a:rPr lang="en-US" sz="3800" dirty="0">
                <a:latin typeface="Arial" panose="020B0604020202020204" pitchFamily="34" charset="0"/>
                <a:cs typeface="Arial" panose="020B0604020202020204" pitchFamily="34" charset="0"/>
              </a:rPr>
              <a:t>d. Give tables a descriptive title. It should specifically mention any </a:t>
            </a:r>
            <a:r>
              <a:rPr lang="en-US" sz="3800" dirty="0" err="1">
                <a:latin typeface="Arial" panose="020B0604020202020204" pitchFamily="34" charset="0"/>
                <a:cs typeface="Arial" panose="020B0604020202020204" pitchFamily="34" charset="0"/>
              </a:rPr>
              <a:t>rxn</a:t>
            </a:r>
            <a:r>
              <a:rPr lang="en-US" sz="3800" dirty="0">
                <a:latin typeface="Arial" panose="020B0604020202020204" pitchFamily="34" charset="0"/>
                <a:cs typeface="Arial" panose="020B0604020202020204" pitchFamily="34" charset="0"/>
              </a:rPr>
              <a:t>(s) that is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occurring as part of the title.</a:t>
            </a:r>
          </a:p>
          <a:p>
            <a:pPr marL="0" lvl="0" indent="0">
              <a:lnSpc>
                <a:spcPct val="120000"/>
              </a:lnSpc>
              <a:buNone/>
            </a:pPr>
            <a:r>
              <a:rPr lang="en-US" sz="3800" dirty="0">
                <a:latin typeface="Arial" panose="020B0604020202020204" pitchFamily="34" charset="0"/>
                <a:cs typeface="Arial" panose="020B0604020202020204" pitchFamily="34" charset="0"/>
              </a:rPr>
              <a:t>        • If I found your data table on the floor, I should know exactly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which lab it is for. </a:t>
            </a:r>
          </a:p>
          <a:p>
            <a:pPr marL="0" lvl="0" indent="0">
              <a:lnSpc>
                <a:spcPct val="120000"/>
              </a:lnSpc>
              <a:buNone/>
            </a:pPr>
            <a:r>
              <a:rPr lang="en-US" sz="3800" dirty="0">
                <a:latin typeface="Arial" panose="020B0604020202020204" pitchFamily="34" charset="0"/>
                <a:cs typeface="Arial" panose="020B0604020202020204" pitchFamily="34" charset="0"/>
              </a:rPr>
              <a:t>        • Bad titles – Data Table, Lab Data, Temperatures taken,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Taking temperatures of my reaction</a:t>
            </a:r>
          </a:p>
          <a:p>
            <a:pPr marL="0" lvl="0" indent="0">
              <a:lnSpc>
                <a:spcPct val="120000"/>
              </a:lnSpc>
              <a:buNone/>
            </a:pPr>
            <a:r>
              <a:rPr lang="en-US" sz="3800" dirty="0">
                <a:latin typeface="Arial" panose="020B0604020202020204" pitchFamily="34" charset="0"/>
                <a:cs typeface="Arial" panose="020B0604020202020204" pitchFamily="34" charset="0"/>
              </a:rPr>
              <a:t>        • Better titles – Effect of Concentration on Absorbance, pH of Common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Household Substances, Temperature Change for the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Reaction of MgCl</a:t>
            </a:r>
            <a:r>
              <a:rPr lang="en-US" sz="3800" baseline="-25000" dirty="0">
                <a:latin typeface="Arial" panose="020B0604020202020204" pitchFamily="34" charset="0"/>
                <a:cs typeface="Arial" panose="020B0604020202020204" pitchFamily="34" charset="0"/>
              </a:rPr>
              <a:t>2</a:t>
            </a:r>
            <a:r>
              <a:rPr lang="en-US" sz="3800" dirty="0">
                <a:latin typeface="Arial" panose="020B0604020202020204" pitchFamily="34" charset="0"/>
                <a:cs typeface="Arial" panose="020B0604020202020204" pitchFamily="34" charset="0"/>
              </a:rPr>
              <a:t> + 2Na(OH) → Mg(OH)</a:t>
            </a:r>
            <a:r>
              <a:rPr lang="en-US" sz="3800" baseline="-25000" dirty="0">
                <a:latin typeface="Arial" panose="020B0604020202020204" pitchFamily="34" charset="0"/>
                <a:cs typeface="Arial" panose="020B0604020202020204" pitchFamily="34" charset="0"/>
              </a:rPr>
              <a:t>2</a:t>
            </a:r>
            <a:r>
              <a:rPr lang="en-US" sz="3800" dirty="0">
                <a:latin typeface="Arial" panose="020B0604020202020204" pitchFamily="34" charset="0"/>
                <a:cs typeface="Arial" panose="020B0604020202020204" pitchFamily="34" charset="0"/>
              </a:rPr>
              <a:t> + 2NaCl</a:t>
            </a:r>
          </a:p>
          <a:p>
            <a:pPr marL="0" lvl="0" indent="0">
              <a:lnSpc>
                <a:spcPct val="120000"/>
              </a:lnSpc>
              <a:buNone/>
            </a:pPr>
            <a:r>
              <a:rPr lang="en-US" sz="3800" dirty="0">
                <a:latin typeface="Arial" panose="020B0604020202020204" pitchFamily="34" charset="0"/>
                <a:cs typeface="Arial" panose="020B0604020202020204" pitchFamily="34" charset="0"/>
              </a:rPr>
              <a:t>e. Must have labels and units in the headers of the columns/rows.</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A020D78-9215-9650-2DC3-17B74A6A87B7}"/>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4A020D78-9215-9650-2DC3-17B74A6A87B7}"/>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D25469C-6576-EFFE-B190-DA0716B0B18D}"/>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6D25469C-6576-EFFE-B190-DA0716B0B18D}"/>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DC9204F8-62CD-DAAD-72E9-0E9A8BAA8C4F}"/>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DC9204F8-62CD-DAAD-72E9-0E9A8BAA8C4F}"/>
                  </a:ext>
                </a:extLst>
              </p:cNvPr>
              <p:cNvPicPr/>
              <p:nvPr/>
            </p:nvPicPr>
            <p:blipFill>
              <a:blip r:embed="rId8"/>
              <a:stretch>
                <a:fillRect/>
              </a:stretch>
            </p:blipFill>
            <p:spPr>
              <a:xfrm>
                <a:off x="454503" y="363756"/>
                <a:ext cx="104500" cy="505000"/>
              </a:xfrm>
              <a:prstGeom prst="rect">
                <a:avLst/>
              </a:prstGeom>
            </p:spPr>
          </p:pic>
        </mc:Fallback>
      </mc:AlternateContent>
      <p:sp>
        <p:nvSpPr>
          <p:cNvPr id="4" name="Rectangle 3">
            <a:extLst>
              <a:ext uri="{FF2B5EF4-FFF2-40B4-BE49-F238E27FC236}">
                <a16:creationId xmlns:a16="http://schemas.microsoft.com/office/drawing/2014/main" id="{E84B5282-6CEA-8662-2BE6-EC792105A211}"/>
              </a:ext>
            </a:extLst>
          </p:cNvPr>
          <p:cNvSpPr/>
          <p:nvPr/>
        </p:nvSpPr>
        <p:spPr>
          <a:xfrm>
            <a:off x="2937573" y="2204292"/>
            <a:ext cx="21945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B436BB-93D7-005C-3C98-6DAACA9BC834}"/>
              </a:ext>
            </a:extLst>
          </p:cNvPr>
          <p:cNvSpPr/>
          <p:nvPr/>
        </p:nvSpPr>
        <p:spPr>
          <a:xfrm>
            <a:off x="1648600" y="3922189"/>
            <a:ext cx="12801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75A845-1D1F-55D8-A7B5-7D9A6556304E}"/>
              </a:ext>
            </a:extLst>
          </p:cNvPr>
          <p:cNvSpPr/>
          <p:nvPr/>
        </p:nvSpPr>
        <p:spPr>
          <a:xfrm>
            <a:off x="1648600" y="4762684"/>
            <a:ext cx="15544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35DCBB-18F6-5385-E391-EDA38C4A24CA}"/>
              </a:ext>
            </a:extLst>
          </p:cNvPr>
          <p:cNvSpPr/>
          <p:nvPr/>
        </p:nvSpPr>
        <p:spPr>
          <a:xfrm>
            <a:off x="2583945" y="5995029"/>
            <a:ext cx="70408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8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3211286" y="2292307"/>
            <a:ext cx="6389914" cy="1909200"/>
          </a:xfrm>
          <a:prstGeom prst="rect">
            <a:avLst/>
          </a:prstGeom>
        </p:spPr>
        <p:txBody>
          <a:bodyPr spcFirstLastPara="1" vert="horz" wrap="square" lIns="0" tIns="0" rIns="0" bIns="0" rtlCol="0" anchor="t" anchorCtr="0">
            <a:noAutofit/>
          </a:bodyPr>
          <a:lstStyle/>
          <a:p>
            <a:pPr>
              <a:lnSpc>
                <a:spcPts val="7700"/>
              </a:lnSpc>
            </a:pPr>
            <a:r>
              <a:rPr lang="en" sz="4700" b="1" dirty="0">
                <a:solidFill>
                  <a:srgbClr val="0070C0"/>
                </a:solidFill>
                <a:latin typeface="Ink Free" panose="03080402000500000000" pitchFamily="66" charset="0"/>
                <a:cs typeface="Dreaming Outloud Script Pro" panose="020F0502020204030204" pitchFamily="66" charset="0"/>
              </a:rPr>
              <a:t>Pre-Labs, Post-Labs &amp;</a:t>
            </a:r>
            <a:br>
              <a:rPr lang="en" sz="4700" b="1" dirty="0">
                <a:solidFill>
                  <a:srgbClr val="0070C0"/>
                </a:solidFill>
                <a:latin typeface="Ink Free" panose="03080402000500000000" pitchFamily="66" charset="0"/>
                <a:cs typeface="Dreaming Outloud Script Pro" panose="020F0502020204030204" pitchFamily="66" charset="0"/>
              </a:rPr>
            </a:br>
            <a:r>
              <a:rPr lang="en" sz="4700" b="1" dirty="0">
                <a:solidFill>
                  <a:srgbClr val="0070C0"/>
                </a:solidFill>
                <a:latin typeface="Ink Free" panose="03080402000500000000" pitchFamily="66" charset="0"/>
                <a:cs typeface="Dreaming Outloud Script Pro" panose="020F0502020204030204" pitchFamily="66" charset="0"/>
              </a:rPr>
              <a:t>Post-Lab Two Pagers</a:t>
            </a:r>
            <a:endParaRPr sz="4700" b="1" dirty="0">
              <a:solidFill>
                <a:srgbClr val="0070C0"/>
              </a:solidFill>
              <a:latin typeface="Ink Free" panose="03080402000500000000" pitchFamily="66" charset="0"/>
              <a:cs typeface="Dreaming Outloud Script Pro" panose="020F050202020403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DE8E9DEF-8B02-FCFC-1AEE-942F22F4C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E2D4E-769C-C5ED-0B4A-F57D31E7688E}"/>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Section Guidelines</a:t>
            </a:r>
          </a:p>
        </p:txBody>
      </p:sp>
      <p:sp>
        <p:nvSpPr>
          <p:cNvPr id="3" name="Content Placeholder 2">
            <a:extLst>
              <a:ext uri="{FF2B5EF4-FFF2-40B4-BE49-F238E27FC236}">
                <a16:creationId xmlns:a16="http://schemas.microsoft.com/office/drawing/2014/main" id="{30E35669-A559-FFB1-A3AD-BC32D6FEC4BC}"/>
              </a:ext>
            </a:extLst>
          </p:cNvPr>
          <p:cNvSpPr>
            <a:spLocks noGrp="1"/>
          </p:cNvSpPr>
          <p:nvPr>
            <p:ph sz="half" idx="1"/>
          </p:nvPr>
        </p:nvSpPr>
        <p:spPr>
          <a:xfrm>
            <a:off x="694979" y="1479082"/>
            <a:ext cx="10872730" cy="5201633"/>
          </a:xfrm>
          <a:solidFill>
            <a:schemeClr val="bg1"/>
          </a:solidFill>
          <a:ln w="38100">
            <a:solidFill>
              <a:srgbClr val="002060"/>
            </a:solidFill>
          </a:ln>
        </p:spPr>
        <p:txBody>
          <a:bodyPr anchor="ctr">
            <a:normAutofit fontScale="62500" lnSpcReduction="20000"/>
          </a:bodyPr>
          <a:lstStyle/>
          <a:p>
            <a:pPr marL="0" lvl="0" indent="0">
              <a:lnSpc>
                <a:spcPct val="120000"/>
              </a:lnSpc>
              <a:buNone/>
            </a:pPr>
            <a:r>
              <a:rPr lang="en-US" sz="5100" b="1" u="sng" dirty="0">
                <a:latin typeface="Arial" panose="020B0604020202020204" pitchFamily="34" charset="0"/>
                <a:cs typeface="Arial" panose="020B0604020202020204" pitchFamily="34" charset="0"/>
              </a:rPr>
              <a:t>DATA TABLE SECTION</a:t>
            </a:r>
          </a:p>
          <a:p>
            <a:pPr marL="0" lvl="0" indent="0">
              <a:lnSpc>
                <a:spcPct val="120000"/>
              </a:lnSpc>
              <a:buNone/>
            </a:pPr>
            <a:r>
              <a:rPr lang="en-US" sz="3800" dirty="0">
                <a:latin typeface="Arial" panose="020B0604020202020204" pitchFamily="34" charset="0"/>
                <a:cs typeface="Arial" panose="020B0604020202020204" pitchFamily="34" charset="0"/>
              </a:rPr>
              <a:t>f. Data collection should reflect the significant figures that are appropriate for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each piece of equipment you are using. Remember that our equipment is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inherently limited in precision!</a:t>
            </a:r>
          </a:p>
          <a:p>
            <a:pPr marL="0" lvl="0" indent="0">
              <a:lnSpc>
                <a:spcPct val="120000"/>
              </a:lnSpc>
              <a:buNone/>
            </a:pPr>
            <a:r>
              <a:rPr lang="en-US" sz="3800" dirty="0">
                <a:latin typeface="Arial" panose="020B0604020202020204" pitchFamily="34" charset="0"/>
                <a:cs typeface="Arial" panose="020B0604020202020204" pitchFamily="34" charset="0"/>
              </a:rPr>
              <a:t>        • Always record data with the appropriate sig figs for that device! Some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devices/equipment have more/less sig figs than others. </a:t>
            </a:r>
          </a:p>
          <a:p>
            <a:pPr marL="0" lvl="0" indent="0">
              <a:lnSpc>
                <a:spcPct val="120000"/>
              </a:lnSpc>
              <a:buNone/>
            </a:pPr>
            <a:r>
              <a:rPr lang="en-US" sz="3800" dirty="0">
                <a:latin typeface="Arial" panose="020B0604020202020204" pitchFamily="34" charset="0"/>
                <a:cs typeface="Arial" panose="020B0604020202020204" pitchFamily="34" charset="0"/>
              </a:rPr>
              <a:t>        • Final calculations will be limited by the smallest number of sig figs from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the equipment. We worry about that when doing the calculations, not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when recording our data. </a:t>
            </a:r>
          </a:p>
          <a:p>
            <a:pPr marL="0" lvl="0" indent="0">
              <a:lnSpc>
                <a:spcPct val="120000"/>
              </a:lnSpc>
              <a:buNone/>
            </a:pPr>
            <a:r>
              <a:rPr lang="en-US" sz="3800" dirty="0">
                <a:latin typeface="Arial" panose="020B0604020202020204" pitchFamily="34" charset="0"/>
                <a:cs typeface="Arial" panose="020B0604020202020204" pitchFamily="34" charset="0"/>
              </a:rPr>
              <a:t>g. Qualitative observations must be descriptive and detailed. It is not sufficient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to say “it changed colors,” or “it reacted.”  Qualitative data is as important as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quantitative data!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9A38AB6-9717-E9D5-2487-5F8ED7CE2075}"/>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09A38AB6-9717-E9D5-2487-5F8ED7CE2075}"/>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D2B069A-B0F0-5637-04D2-9F0972F8E380}"/>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0D2B069A-B0F0-5637-04D2-9F0972F8E380}"/>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68C28F3-E5A4-CBD4-B3E3-3722940D3D79}"/>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F68C28F3-E5A4-CBD4-B3E3-3722940D3D79}"/>
                  </a:ext>
                </a:extLst>
              </p:cNvPr>
              <p:cNvPicPr/>
              <p:nvPr/>
            </p:nvPicPr>
            <p:blipFill>
              <a:blip r:embed="rId8"/>
              <a:stretch>
                <a:fillRect/>
              </a:stretch>
            </p:blipFill>
            <p:spPr>
              <a:xfrm>
                <a:off x="454503" y="363756"/>
                <a:ext cx="104500" cy="505000"/>
              </a:xfrm>
              <a:prstGeom prst="rect">
                <a:avLst/>
              </a:prstGeom>
            </p:spPr>
          </p:pic>
        </mc:Fallback>
      </mc:AlternateContent>
      <p:sp>
        <p:nvSpPr>
          <p:cNvPr id="4" name="Rectangle 3">
            <a:extLst>
              <a:ext uri="{FF2B5EF4-FFF2-40B4-BE49-F238E27FC236}">
                <a16:creationId xmlns:a16="http://schemas.microsoft.com/office/drawing/2014/main" id="{FA1D5645-E4FC-65D7-BFFB-CA4040DB88E1}"/>
              </a:ext>
            </a:extLst>
          </p:cNvPr>
          <p:cNvSpPr/>
          <p:nvPr/>
        </p:nvSpPr>
        <p:spPr>
          <a:xfrm>
            <a:off x="5491264" y="2214574"/>
            <a:ext cx="24688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C9CFB61-03EA-A473-944F-3844E17DCD89}"/>
              </a:ext>
            </a:extLst>
          </p:cNvPr>
          <p:cNvSpPr/>
          <p:nvPr/>
        </p:nvSpPr>
        <p:spPr>
          <a:xfrm>
            <a:off x="2371655" y="4305943"/>
            <a:ext cx="35661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65602E-5991-0299-2151-E8CBD95CADC1}"/>
              </a:ext>
            </a:extLst>
          </p:cNvPr>
          <p:cNvSpPr/>
          <p:nvPr/>
        </p:nvSpPr>
        <p:spPr>
          <a:xfrm>
            <a:off x="3662464" y="4671703"/>
            <a:ext cx="73152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C30A73-CFE9-61CF-83AC-E0A10FDB2E2C}"/>
              </a:ext>
            </a:extLst>
          </p:cNvPr>
          <p:cNvSpPr/>
          <p:nvPr/>
        </p:nvSpPr>
        <p:spPr>
          <a:xfrm>
            <a:off x="1556407" y="5037463"/>
            <a:ext cx="35661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8F6654-F01E-88F8-E051-AD2817EF622A}"/>
              </a:ext>
            </a:extLst>
          </p:cNvPr>
          <p:cNvSpPr/>
          <p:nvPr/>
        </p:nvSpPr>
        <p:spPr>
          <a:xfrm>
            <a:off x="1137215" y="5528767"/>
            <a:ext cx="77724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29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37803696-F2F7-0F04-4302-421DFB6B6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A2768-A85F-0514-467D-C72456716564}"/>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Post-labs – Section Guidelines </a:t>
            </a:r>
          </a:p>
        </p:txBody>
      </p:sp>
      <p:sp>
        <p:nvSpPr>
          <p:cNvPr id="3" name="Content Placeholder 2">
            <a:extLst>
              <a:ext uri="{FF2B5EF4-FFF2-40B4-BE49-F238E27FC236}">
                <a16:creationId xmlns:a16="http://schemas.microsoft.com/office/drawing/2014/main" id="{996F7309-DBF3-E02D-EAD3-AF056E1ACA69}"/>
              </a:ext>
            </a:extLst>
          </p:cNvPr>
          <p:cNvSpPr>
            <a:spLocks noGrp="1"/>
          </p:cNvSpPr>
          <p:nvPr>
            <p:ph sz="half" idx="1"/>
          </p:nvPr>
        </p:nvSpPr>
        <p:spPr>
          <a:xfrm>
            <a:off x="694979" y="1479082"/>
            <a:ext cx="10872730" cy="5201633"/>
          </a:xfrm>
          <a:solidFill>
            <a:schemeClr val="bg1"/>
          </a:solidFill>
          <a:ln w="38100">
            <a:solidFill>
              <a:srgbClr val="002060"/>
            </a:solidFill>
          </a:ln>
        </p:spPr>
        <p:txBody>
          <a:bodyPr anchor="ctr">
            <a:normAutofit/>
          </a:bodyPr>
          <a:lstStyle/>
          <a:p>
            <a:pPr marL="0" lvl="0" indent="0">
              <a:lnSpc>
                <a:spcPct val="120000"/>
              </a:lnSpc>
              <a:buNone/>
            </a:pPr>
            <a:r>
              <a:rPr lang="en-US" sz="3200" b="1" u="sng" dirty="0">
                <a:latin typeface="Arial" panose="020B0604020202020204" pitchFamily="34" charset="0"/>
                <a:cs typeface="Arial" panose="020B0604020202020204" pitchFamily="34" charset="0"/>
              </a:rPr>
              <a:t>DATA TABLE SECTION</a:t>
            </a:r>
          </a:p>
          <a:p>
            <a:pPr marL="342900" marR="0" lvl="0" indent="-342900" fontAlgn="base">
              <a:lnSpc>
                <a:spcPct val="107000"/>
              </a:lnSpc>
              <a:spcAft>
                <a:spcPts val="235"/>
              </a:spcAft>
              <a:buClr>
                <a:srgbClr val="212121"/>
              </a:buClr>
              <a:buSzPct val="100000"/>
              <a:buFont typeface="+mj-lt"/>
              <a:buAutoNum type="alphaLcPeriod"/>
            </a:pPr>
            <a:r>
              <a:rPr lang="en-US" sz="27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You started your data tables in your prelab and then filled them out during the lab. </a:t>
            </a:r>
          </a:p>
          <a:p>
            <a:pPr marL="342900" marR="0" lvl="0" indent="-342900" fontAlgn="base">
              <a:lnSpc>
                <a:spcPct val="107000"/>
              </a:lnSpc>
              <a:spcAft>
                <a:spcPts val="235"/>
              </a:spcAft>
              <a:buClr>
                <a:srgbClr val="212121"/>
              </a:buClr>
              <a:buSzPct val="100000"/>
              <a:buFont typeface="+mj-lt"/>
              <a:buAutoNum type="alphaLcPeriod"/>
            </a:pPr>
            <a:r>
              <a:rPr lang="en-US" sz="27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They get turned in with Post-Lab Notebook Work.</a:t>
            </a:r>
          </a:p>
          <a:p>
            <a:pPr marL="342900" marR="0" lvl="0" indent="-342900" fontAlgn="base">
              <a:lnSpc>
                <a:spcPct val="107000"/>
              </a:lnSpc>
              <a:spcAft>
                <a:spcPts val="235"/>
              </a:spcAft>
              <a:buClr>
                <a:srgbClr val="212121"/>
              </a:buClr>
              <a:buSzPct val="100000"/>
              <a:buFont typeface="+mj-lt"/>
              <a:buAutoNum type="alphaLcPeriod"/>
            </a:pPr>
            <a:r>
              <a:rPr lang="en-US" sz="27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Will be looking for: </a:t>
            </a:r>
          </a:p>
          <a:p>
            <a:pPr marL="742950" marR="0" lvl="1" indent="-285750">
              <a:lnSpc>
                <a:spcPct val="107000"/>
              </a:lnSpc>
              <a:spcAft>
                <a:spcPts val="235"/>
              </a:spcAft>
              <a:buFont typeface="Symbol" panose="05050102010706020507" pitchFamily="18" charset="2"/>
              <a:buChar char=""/>
            </a:pPr>
            <a:r>
              <a:rPr lang="en-US" sz="2700" dirty="0">
                <a:solidFill>
                  <a:srgbClr val="000000"/>
                </a:solidFill>
                <a:effectLst/>
                <a:latin typeface="Arial" panose="020B0604020202020204" pitchFamily="34" charset="0"/>
                <a:ea typeface="Arial" panose="020B0604020202020204" pitchFamily="34" charset="0"/>
              </a:rPr>
              <a:t>Descriptive title, all data recorded, labels and units where needed, data recorded with appropriate sig figs based on the equipment being used, detailed and descriptive qualitative observations, any notes if something went wrong during the lab, </a:t>
            </a:r>
            <a:r>
              <a:rPr lang="en-US" sz="2700" dirty="0" err="1">
                <a:solidFill>
                  <a:srgbClr val="000000"/>
                </a:solidFill>
                <a:effectLst/>
                <a:latin typeface="Arial" panose="020B0604020202020204" pitchFamily="34" charset="0"/>
                <a:ea typeface="Arial" panose="020B0604020202020204" pitchFamily="34" charset="0"/>
              </a:rPr>
              <a:t>etc</a:t>
            </a:r>
            <a:endParaRPr lang="en-US" sz="2700" dirty="0">
              <a:solidFill>
                <a:srgbClr val="000000"/>
              </a:solidFill>
              <a:effectLst/>
              <a:latin typeface="Arial" panose="020B0604020202020204" pitchFamily="34" charset="0"/>
              <a:ea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AEDDA95-C470-DECD-B886-CF0C4CD7DA6A}"/>
                  </a:ext>
                </a:extLst>
              </p14:cNvPr>
              <p14:cNvContentPartPr/>
              <p14:nvPr/>
            </p14:nvContentPartPr>
            <p14:xfrm>
              <a:off x="524428" y="860368"/>
              <a:ext cx="3017520" cy="63420"/>
            </p14:xfrm>
          </p:contentPart>
        </mc:Choice>
        <mc:Fallback xmlns="">
          <p:pic>
            <p:nvPicPr>
              <p:cNvPr id="6" name="Ink 5">
                <a:extLst>
                  <a:ext uri="{FF2B5EF4-FFF2-40B4-BE49-F238E27FC236}">
                    <a16:creationId xmlns:a16="http://schemas.microsoft.com/office/drawing/2014/main" id="{9AEDDA95-C470-DECD-B886-CF0C4CD7DA6A}"/>
                  </a:ext>
                </a:extLst>
              </p:cNvPr>
              <p:cNvPicPr/>
              <p:nvPr/>
            </p:nvPicPr>
            <p:blipFill>
              <a:blip r:embed="rId4"/>
              <a:stretch>
                <a:fillRect/>
              </a:stretch>
            </p:blipFill>
            <p:spPr>
              <a:xfrm>
                <a:off x="434428" y="680198"/>
                <a:ext cx="319716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8C71AEE-C499-5D22-CEE5-078C4DF04BDD}"/>
                  </a:ext>
                </a:extLst>
              </p14:cNvPr>
              <p14:cNvContentPartPr/>
              <p14:nvPr/>
            </p14:nvContentPartPr>
            <p14:xfrm>
              <a:off x="595059" y="554683"/>
              <a:ext cx="3017520" cy="1009"/>
            </p14:xfrm>
          </p:contentPart>
        </mc:Choice>
        <mc:Fallback xmlns="">
          <p:pic>
            <p:nvPicPr>
              <p:cNvPr id="8" name="Ink 7">
                <a:extLst>
                  <a:ext uri="{FF2B5EF4-FFF2-40B4-BE49-F238E27FC236}">
                    <a16:creationId xmlns:a16="http://schemas.microsoft.com/office/drawing/2014/main" id="{E8C71AEE-C499-5D22-CEE5-078C4DF04BDD}"/>
                  </a:ext>
                </a:extLst>
              </p:cNvPr>
              <p:cNvPicPr/>
              <p:nvPr/>
            </p:nvPicPr>
            <p:blipFill>
              <a:blip r:embed="rId6"/>
              <a:stretch>
                <a:fillRect/>
              </a:stretch>
            </p:blipFill>
            <p:spPr>
              <a:xfrm>
                <a:off x="505059" y="50183"/>
                <a:ext cx="3197160"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FED2779-6649-9130-F2D6-A79E7E396842}"/>
                  </a:ext>
                </a:extLst>
              </p14:cNvPr>
              <p14:cNvContentPartPr/>
              <p14:nvPr/>
            </p14:nvContentPartPr>
            <p14:xfrm>
              <a:off x="506752" y="616256"/>
              <a:ext cx="182880" cy="505"/>
            </p14:xfrm>
          </p:contentPart>
        </mc:Choice>
        <mc:Fallback xmlns="">
          <p:pic>
            <p:nvPicPr>
              <p:cNvPr id="9" name="Ink 8">
                <a:extLst>
                  <a:ext uri="{FF2B5EF4-FFF2-40B4-BE49-F238E27FC236}">
                    <a16:creationId xmlns:a16="http://schemas.microsoft.com/office/drawing/2014/main" id="{EFED2779-6649-9130-F2D6-A79E7E396842}"/>
                  </a:ext>
                </a:extLst>
              </p:cNvPr>
              <p:cNvPicPr/>
              <p:nvPr/>
            </p:nvPicPr>
            <p:blipFill>
              <a:blip r:embed="rId8"/>
              <a:stretch>
                <a:fillRect/>
              </a:stretch>
            </p:blipFill>
            <p:spPr>
              <a:xfrm>
                <a:off x="-45213248" y="363756"/>
                <a:ext cx="91440000" cy="505000"/>
              </a:xfrm>
              <a:prstGeom prst="rect">
                <a:avLst/>
              </a:prstGeom>
            </p:spPr>
          </p:pic>
        </mc:Fallback>
      </mc:AlternateContent>
      <p:sp>
        <p:nvSpPr>
          <p:cNvPr id="4" name="Rectangle 3">
            <a:extLst>
              <a:ext uri="{FF2B5EF4-FFF2-40B4-BE49-F238E27FC236}">
                <a16:creationId xmlns:a16="http://schemas.microsoft.com/office/drawing/2014/main" id="{B889E847-857C-3C21-8DC8-D646E33DA2B2}"/>
              </a:ext>
            </a:extLst>
          </p:cNvPr>
          <p:cNvSpPr/>
          <p:nvPr/>
        </p:nvSpPr>
        <p:spPr>
          <a:xfrm>
            <a:off x="1768025" y="2313726"/>
            <a:ext cx="581158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E81CF0-800F-01BF-7FA9-C42CFEE6EEB3}"/>
              </a:ext>
            </a:extLst>
          </p:cNvPr>
          <p:cNvSpPr/>
          <p:nvPr/>
        </p:nvSpPr>
        <p:spPr>
          <a:xfrm>
            <a:off x="9059355" y="2313725"/>
            <a:ext cx="219456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045819-33D3-750E-0E91-C08468C96C6C}"/>
              </a:ext>
            </a:extLst>
          </p:cNvPr>
          <p:cNvSpPr/>
          <p:nvPr/>
        </p:nvSpPr>
        <p:spPr>
          <a:xfrm>
            <a:off x="1114358" y="2757592"/>
            <a:ext cx="219456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7E4580-13A7-CD98-6F6C-C04FCF55A9BD}"/>
              </a:ext>
            </a:extLst>
          </p:cNvPr>
          <p:cNvSpPr/>
          <p:nvPr/>
        </p:nvSpPr>
        <p:spPr>
          <a:xfrm>
            <a:off x="1114358" y="3898211"/>
            <a:ext cx="283464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5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ED466883-18DC-65B4-3DB5-70708C5FE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D42C8-CE31-8F2E-4CF0-91ADFC83EBF1}"/>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Post-labs – Section Guidelines </a:t>
            </a:r>
          </a:p>
        </p:txBody>
      </p:sp>
      <p:sp>
        <p:nvSpPr>
          <p:cNvPr id="3" name="Content Placeholder 2">
            <a:extLst>
              <a:ext uri="{FF2B5EF4-FFF2-40B4-BE49-F238E27FC236}">
                <a16:creationId xmlns:a16="http://schemas.microsoft.com/office/drawing/2014/main" id="{335D9A5B-9121-BC4B-0A08-0D81A9684FE1}"/>
              </a:ext>
            </a:extLst>
          </p:cNvPr>
          <p:cNvSpPr>
            <a:spLocks noGrp="1"/>
          </p:cNvSpPr>
          <p:nvPr>
            <p:ph sz="half" idx="1"/>
          </p:nvPr>
        </p:nvSpPr>
        <p:spPr>
          <a:xfrm>
            <a:off x="694979" y="1479082"/>
            <a:ext cx="10872730" cy="5201633"/>
          </a:xfrm>
          <a:solidFill>
            <a:schemeClr val="bg1"/>
          </a:solidFill>
          <a:ln w="38100">
            <a:solidFill>
              <a:srgbClr val="002060"/>
            </a:solidFill>
          </a:ln>
        </p:spPr>
        <p:txBody>
          <a:bodyPr anchor="ctr">
            <a:normAutofit lnSpcReduction="10000"/>
          </a:bodyPr>
          <a:lstStyle/>
          <a:p>
            <a:pPr marL="0" lvl="0" indent="0">
              <a:lnSpc>
                <a:spcPct val="120000"/>
              </a:lnSpc>
              <a:buNone/>
            </a:pPr>
            <a:r>
              <a:rPr lang="en-US" sz="3200" b="1" u="sng" dirty="0">
                <a:latin typeface="Arial" panose="020B0604020202020204" pitchFamily="34" charset="0"/>
                <a:cs typeface="Arial" panose="020B0604020202020204" pitchFamily="34" charset="0"/>
              </a:rPr>
              <a:t>CALCULATIONS</a:t>
            </a: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Not all labs will have calculations. However, if there are ANY calculations happening you need to show them. </a:t>
            </a:r>
            <a:endParaRPr lang="en-US" sz="4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Must show ANY calculation or manipulation of numbers done during and/or after the lab. If it is not a direct measurement there should be evidence of it in the calculation section. </a:t>
            </a:r>
            <a:endParaRPr lang="en-US" sz="4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Sometimes the results of calculations are also put into your data tables.  You still need to show the calculations here!</a:t>
            </a:r>
            <a:endParaRPr lang="en-US" sz="4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Even “simple” calculations need to be shown. Includes adding, subtracting, metric conversions, averaging trials, etc. </a:t>
            </a:r>
            <a:endParaRPr lang="en-US" sz="4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684BCF80-69E6-DDDC-08CE-19B1C264164B}"/>
                  </a:ext>
                </a:extLst>
              </p14:cNvPr>
              <p14:cNvContentPartPr/>
              <p14:nvPr/>
            </p14:nvContentPartPr>
            <p14:xfrm>
              <a:off x="524428" y="860368"/>
              <a:ext cx="3017520" cy="63420"/>
            </p14:xfrm>
          </p:contentPart>
        </mc:Choice>
        <mc:Fallback xmlns="">
          <p:pic>
            <p:nvPicPr>
              <p:cNvPr id="6" name="Ink 5">
                <a:extLst>
                  <a:ext uri="{FF2B5EF4-FFF2-40B4-BE49-F238E27FC236}">
                    <a16:creationId xmlns:a16="http://schemas.microsoft.com/office/drawing/2014/main" id="{684BCF80-69E6-DDDC-08CE-19B1C264164B}"/>
                  </a:ext>
                </a:extLst>
              </p:cNvPr>
              <p:cNvPicPr/>
              <p:nvPr/>
            </p:nvPicPr>
            <p:blipFill>
              <a:blip r:embed="rId4"/>
              <a:stretch>
                <a:fillRect/>
              </a:stretch>
            </p:blipFill>
            <p:spPr>
              <a:xfrm>
                <a:off x="434428" y="680198"/>
                <a:ext cx="319716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A3E3E24-E093-F1AE-9029-C46898A63888}"/>
                  </a:ext>
                </a:extLst>
              </p14:cNvPr>
              <p14:cNvContentPartPr/>
              <p14:nvPr/>
            </p14:nvContentPartPr>
            <p14:xfrm>
              <a:off x="595059" y="554683"/>
              <a:ext cx="3017520" cy="1009"/>
            </p14:xfrm>
          </p:contentPart>
        </mc:Choice>
        <mc:Fallback xmlns="">
          <p:pic>
            <p:nvPicPr>
              <p:cNvPr id="8" name="Ink 7">
                <a:extLst>
                  <a:ext uri="{FF2B5EF4-FFF2-40B4-BE49-F238E27FC236}">
                    <a16:creationId xmlns:a16="http://schemas.microsoft.com/office/drawing/2014/main" id="{2A3E3E24-E093-F1AE-9029-C46898A63888}"/>
                  </a:ext>
                </a:extLst>
              </p:cNvPr>
              <p:cNvPicPr/>
              <p:nvPr/>
            </p:nvPicPr>
            <p:blipFill>
              <a:blip r:embed="rId6"/>
              <a:stretch>
                <a:fillRect/>
              </a:stretch>
            </p:blipFill>
            <p:spPr>
              <a:xfrm>
                <a:off x="505059" y="50183"/>
                <a:ext cx="3197160"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394C2348-923D-805D-B14A-B2B0C6A403B1}"/>
                  </a:ext>
                </a:extLst>
              </p14:cNvPr>
              <p14:cNvContentPartPr/>
              <p14:nvPr/>
            </p14:nvContentPartPr>
            <p14:xfrm>
              <a:off x="506752" y="616256"/>
              <a:ext cx="182880" cy="505"/>
            </p14:xfrm>
          </p:contentPart>
        </mc:Choice>
        <mc:Fallback xmlns="">
          <p:pic>
            <p:nvPicPr>
              <p:cNvPr id="9" name="Ink 8">
                <a:extLst>
                  <a:ext uri="{FF2B5EF4-FFF2-40B4-BE49-F238E27FC236}">
                    <a16:creationId xmlns:a16="http://schemas.microsoft.com/office/drawing/2014/main" id="{394C2348-923D-805D-B14A-B2B0C6A403B1}"/>
                  </a:ext>
                </a:extLst>
              </p:cNvPr>
              <p:cNvPicPr/>
              <p:nvPr/>
            </p:nvPicPr>
            <p:blipFill>
              <a:blip r:embed="rId8"/>
              <a:stretch>
                <a:fillRect/>
              </a:stretch>
            </p:blipFill>
            <p:spPr>
              <a:xfrm>
                <a:off x="-45213248" y="363756"/>
                <a:ext cx="91440000" cy="505000"/>
              </a:xfrm>
              <a:prstGeom prst="rect">
                <a:avLst/>
              </a:prstGeom>
            </p:spPr>
          </p:pic>
        </mc:Fallback>
      </mc:AlternateContent>
      <p:sp>
        <p:nvSpPr>
          <p:cNvPr id="5" name="Rectangle 4">
            <a:extLst>
              <a:ext uri="{FF2B5EF4-FFF2-40B4-BE49-F238E27FC236}">
                <a16:creationId xmlns:a16="http://schemas.microsoft.com/office/drawing/2014/main" id="{9D911D13-34CC-C613-2BEE-B6EBEEEBFB6B}"/>
              </a:ext>
            </a:extLst>
          </p:cNvPr>
          <p:cNvSpPr/>
          <p:nvPr/>
        </p:nvSpPr>
        <p:spPr>
          <a:xfrm>
            <a:off x="1090487" y="2321183"/>
            <a:ext cx="53035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BA9262-BAB3-387D-4160-DE294F40C708}"/>
              </a:ext>
            </a:extLst>
          </p:cNvPr>
          <p:cNvSpPr/>
          <p:nvPr/>
        </p:nvSpPr>
        <p:spPr>
          <a:xfrm>
            <a:off x="1090487" y="3291381"/>
            <a:ext cx="877824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3E4079-B954-9F27-0B5B-BDDF91D09E2C}"/>
              </a:ext>
            </a:extLst>
          </p:cNvPr>
          <p:cNvSpPr/>
          <p:nvPr/>
        </p:nvSpPr>
        <p:spPr>
          <a:xfrm>
            <a:off x="1090487" y="5675481"/>
            <a:ext cx="713232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FF62F7-A546-FE8B-6B01-E0D27E5D2798}"/>
              </a:ext>
            </a:extLst>
          </p:cNvPr>
          <p:cNvSpPr/>
          <p:nvPr/>
        </p:nvSpPr>
        <p:spPr>
          <a:xfrm>
            <a:off x="1167788" y="4759909"/>
            <a:ext cx="10055120" cy="707144"/>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37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F8B9FFE7-4DC6-224D-995E-3CD9A9133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06A5C-3E65-E4B0-9FA3-15E3F134C014}"/>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Post-labs – Section Guidelines </a:t>
            </a:r>
          </a:p>
        </p:txBody>
      </p:sp>
      <p:sp>
        <p:nvSpPr>
          <p:cNvPr id="3" name="Content Placeholder 2">
            <a:extLst>
              <a:ext uri="{FF2B5EF4-FFF2-40B4-BE49-F238E27FC236}">
                <a16:creationId xmlns:a16="http://schemas.microsoft.com/office/drawing/2014/main" id="{D74B00FE-EB65-0AD6-721F-DE7BB760E289}"/>
              </a:ext>
            </a:extLst>
          </p:cNvPr>
          <p:cNvSpPr>
            <a:spLocks noGrp="1"/>
          </p:cNvSpPr>
          <p:nvPr>
            <p:ph sz="half" idx="1"/>
          </p:nvPr>
        </p:nvSpPr>
        <p:spPr>
          <a:xfrm>
            <a:off x="694979" y="1479082"/>
            <a:ext cx="10872730" cy="5201633"/>
          </a:xfrm>
          <a:solidFill>
            <a:schemeClr val="bg1"/>
          </a:solidFill>
          <a:ln w="38100">
            <a:solidFill>
              <a:srgbClr val="002060"/>
            </a:solidFill>
          </a:ln>
        </p:spPr>
        <p:txBody>
          <a:bodyPr anchor="ctr">
            <a:normAutofit fontScale="92500" lnSpcReduction="10000"/>
          </a:bodyPr>
          <a:lstStyle/>
          <a:p>
            <a:pPr marL="0" lvl="0" indent="0">
              <a:lnSpc>
                <a:spcPct val="120000"/>
              </a:lnSpc>
              <a:buNone/>
            </a:pPr>
            <a:r>
              <a:rPr lang="en-US" sz="3500" b="1" u="sng" dirty="0">
                <a:latin typeface="Arial" panose="020B0604020202020204" pitchFamily="34" charset="0"/>
                <a:cs typeface="Arial" panose="020B0604020202020204" pitchFamily="34" charset="0"/>
              </a:rPr>
              <a:t>CALCULATIONS</a:t>
            </a: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the lab handout listed specific calculations in a numbered list then make sure to number the calculations in your lab notebook to match the lab handout. </a:t>
            </a:r>
            <a:endParaRPr lang="en-US" sz="4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Make sure to give a short label of what you are calculating so I know what the calculation is. </a:t>
            </a:r>
            <a:endParaRPr lang="en-US" sz="4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“flow of work” must be clear – if I can’t follow what you are doing, if it is just random numbers scribbled on the page then I can’t/won’t grade it. Professionalism and clearly communicating thoughts matters even for calculations!</a:t>
            </a:r>
            <a:endParaRPr lang="en-US" sz="4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Make sure you include units EVERYWHERE!</a:t>
            </a:r>
            <a:endParaRPr lang="en-US" sz="4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23CE520-03C7-79C3-FF02-84FFCF4228E2}"/>
                  </a:ext>
                </a:extLst>
              </p14:cNvPr>
              <p14:cNvContentPartPr/>
              <p14:nvPr/>
            </p14:nvContentPartPr>
            <p14:xfrm>
              <a:off x="524428" y="860368"/>
              <a:ext cx="3017520" cy="63420"/>
            </p14:xfrm>
          </p:contentPart>
        </mc:Choice>
        <mc:Fallback xmlns="">
          <p:pic>
            <p:nvPicPr>
              <p:cNvPr id="6" name="Ink 5">
                <a:extLst>
                  <a:ext uri="{FF2B5EF4-FFF2-40B4-BE49-F238E27FC236}">
                    <a16:creationId xmlns:a16="http://schemas.microsoft.com/office/drawing/2014/main" id="{A23CE520-03C7-79C3-FF02-84FFCF4228E2}"/>
                  </a:ext>
                </a:extLst>
              </p:cNvPr>
              <p:cNvPicPr/>
              <p:nvPr/>
            </p:nvPicPr>
            <p:blipFill>
              <a:blip r:embed="rId4"/>
              <a:stretch>
                <a:fillRect/>
              </a:stretch>
            </p:blipFill>
            <p:spPr>
              <a:xfrm>
                <a:off x="434428" y="680198"/>
                <a:ext cx="319716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98238C6-CF3F-8524-E26B-838FBBBCC27C}"/>
                  </a:ext>
                </a:extLst>
              </p14:cNvPr>
              <p14:cNvContentPartPr/>
              <p14:nvPr/>
            </p14:nvContentPartPr>
            <p14:xfrm>
              <a:off x="595059" y="554683"/>
              <a:ext cx="3017520" cy="1009"/>
            </p14:xfrm>
          </p:contentPart>
        </mc:Choice>
        <mc:Fallback xmlns="">
          <p:pic>
            <p:nvPicPr>
              <p:cNvPr id="8" name="Ink 7">
                <a:extLst>
                  <a:ext uri="{FF2B5EF4-FFF2-40B4-BE49-F238E27FC236}">
                    <a16:creationId xmlns:a16="http://schemas.microsoft.com/office/drawing/2014/main" id="{C98238C6-CF3F-8524-E26B-838FBBBCC27C}"/>
                  </a:ext>
                </a:extLst>
              </p:cNvPr>
              <p:cNvPicPr/>
              <p:nvPr/>
            </p:nvPicPr>
            <p:blipFill>
              <a:blip r:embed="rId6"/>
              <a:stretch>
                <a:fillRect/>
              </a:stretch>
            </p:blipFill>
            <p:spPr>
              <a:xfrm>
                <a:off x="505059" y="50183"/>
                <a:ext cx="3197160"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07A4BFB-EA24-168D-3DB6-2708F43D2936}"/>
                  </a:ext>
                </a:extLst>
              </p14:cNvPr>
              <p14:cNvContentPartPr/>
              <p14:nvPr/>
            </p14:nvContentPartPr>
            <p14:xfrm>
              <a:off x="506752" y="616256"/>
              <a:ext cx="182880" cy="505"/>
            </p14:xfrm>
          </p:contentPart>
        </mc:Choice>
        <mc:Fallback xmlns="">
          <p:pic>
            <p:nvPicPr>
              <p:cNvPr id="9" name="Ink 8">
                <a:extLst>
                  <a:ext uri="{FF2B5EF4-FFF2-40B4-BE49-F238E27FC236}">
                    <a16:creationId xmlns:a16="http://schemas.microsoft.com/office/drawing/2014/main" id="{807A4BFB-EA24-168D-3DB6-2708F43D2936}"/>
                  </a:ext>
                </a:extLst>
              </p:cNvPr>
              <p:cNvPicPr/>
              <p:nvPr/>
            </p:nvPicPr>
            <p:blipFill>
              <a:blip r:embed="rId8"/>
              <a:stretch>
                <a:fillRect/>
              </a:stretch>
            </p:blipFill>
            <p:spPr>
              <a:xfrm>
                <a:off x="-45213248" y="363756"/>
                <a:ext cx="91440000" cy="505000"/>
              </a:xfrm>
              <a:prstGeom prst="rect">
                <a:avLst/>
              </a:prstGeom>
            </p:spPr>
          </p:pic>
        </mc:Fallback>
      </mc:AlternateContent>
      <p:sp>
        <p:nvSpPr>
          <p:cNvPr id="4" name="Rectangle 3">
            <a:extLst>
              <a:ext uri="{FF2B5EF4-FFF2-40B4-BE49-F238E27FC236}">
                <a16:creationId xmlns:a16="http://schemas.microsoft.com/office/drawing/2014/main" id="{C5D60C82-88DB-5D04-8C95-F371AA7BA8C9}"/>
              </a:ext>
            </a:extLst>
          </p:cNvPr>
          <p:cNvSpPr/>
          <p:nvPr/>
        </p:nvSpPr>
        <p:spPr>
          <a:xfrm>
            <a:off x="3073523" y="2685453"/>
            <a:ext cx="804672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33892AD-3419-D9A1-A74D-A9A3C389792C}"/>
              </a:ext>
            </a:extLst>
          </p:cNvPr>
          <p:cNvSpPr/>
          <p:nvPr/>
        </p:nvSpPr>
        <p:spPr>
          <a:xfrm>
            <a:off x="1071757" y="3032847"/>
            <a:ext cx="246888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D27CD2-DB44-6C9C-FA11-65E73A17AED5}"/>
              </a:ext>
            </a:extLst>
          </p:cNvPr>
          <p:cNvSpPr/>
          <p:nvPr/>
        </p:nvSpPr>
        <p:spPr>
          <a:xfrm>
            <a:off x="4052188" y="3605454"/>
            <a:ext cx="557784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7FDBEC-4BEF-3C71-06B2-A72201963843}"/>
              </a:ext>
            </a:extLst>
          </p:cNvPr>
          <p:cNvSpPr/>
          <p:nvPr/>
        </p:nvSpPr>
        <p:spPr>
          <a:xfrm>
            <a:off x="1738645" y="4493408"/>
            <a:ext cx="411480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2F698B-99E6-CDB4-F36E-A786551D8031}"/>
              </a:ext>
            </a:extLst>
          </p:cNvPr>
          <p:cNvSpPr/>
          <p:nvPr/>
        </p:nvSpPr>
        <p:spPr>
          <a:xfrm>
            <a:off x="2421692" y="5231859"/>
            <a:ext cx="8869680" cy="363373"/>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229D8A-5B80-781F-EE19-0DDAEBA4265F}"/>
              </a:ext>
            </a:extLst>
          </p:cNvPr>
          <p:cNvSpPr/>
          <p:nvPr/>
        </p:nvSpPr>
        <p:spPr>
          <a:xfrm>
            <a:off x="1071757" y="5653691"/>
            <a:ext cx="3200400" cy="363373"/>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346F0A-C972-E589-E43E-0971C57325D6}"/>
              </a:ext>
            </a:extLst>
          </p:cNvPr>
          <p:cNvSpPr/>
          <p:nvPr/>
        </p:nvSpPr>
        <p:spPr>
          <a:xfrm>
            <a:off x="3322320" y="6151860"/>
            <a:ext cx="448056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0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73F6B7A5-EC55-373F-D6A7-23018B5C7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70B32-F9E0-4440-44E3-69CC4AE0D7F1}"/>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Post-labs – Section Guidelines </a:t>
            </a:r>
          </a:p>
        </p:txBody>
      </p:sp>
      <p:sp>
        <p:nvSpPr>
          <p:cNvPr id="3" name="Content Placeholder 2">
            <a:extLst>
              <a:ext uri="{FF2B5EF4-FFF2-40B4-BE49-F238E27FC236}">
                <a16:creationId xmlns:a16="http://schemas.microsoft.com/office/drawing/2014/main" id="{B9C551FB-7A5A-F246-0AFC-8B44CF9AFC33}"/>
              </a:ext>
            </a:extLst>
          </p:cNvPr>
          <p:cNvSpPr>
            <a:spLocks noGrp="1"/>
          </p:cNvSpPr>
          <p:nvPr>
            <p:ph sz="half" idx="1"/>
          </p:nvPr>
        </p:nvSpPr>
        <p:spPr>
          <a:xfrm>
            <a:off x="694979" y="1479082"/>
            <a:ext cx="10872730" cy="5201633"/>
          </a:xfrm>
          <a:solidFill>
            <a:schemeClr val="bg1"/>
          </a:solidFill>
          <a:ln w="38100">
            <a:solidFill>
              <a:srgbClr val="002060"/>
            </a:solidFill>
          </a:ln>
        </p:spPr>
        <p:txBody>
          <a:bodyPr anchor="ctr">
            <a:normAutofit lnSpcReduction="10000"/>
          </a:bodyPr>
          <a:lstStyle/>
          <a:p>
            <a:pPr marL="0" lvl="0" indent="0">
              <a:lnSpc>
                <a:spcPct val="120000"/>
              </a:lnSpc>
              <a:buNone/>
            </a:pPr>
            <a:r>
              <a:rPr lang="en-US" sz="3500" b="1" u="sng" dirty="0">
                <a:latin typeface="Arial" panose="020B0604020202020204" pitchFamily="34" charset="0"/>
                <a:cs typeface="Arial" panose="020B0604020202020204" pitchFamily="34" charset="0"/>
              </a:rPr>
              <a:t>POST-LAB QUESTIONS</a:t>
            </a: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Number all questions. </a:t>
            </a: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Do not recopy the question. Paraphrase into your answers so a reader can infer what the question was. </a:t>
            </a: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Complete sentences not needed unless asked for. Complete thoughts and answers ARE needed!</a:t>
            </a: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If it involves a calculation make sure to show all work, use units, sig figs, label and/or describe what you are doing etc. </a:t>
            </a:r>
          </a:p>
          <a:p>
            <a:pPr marL="342900" marR="0" lvl="0" indent="-342900" fontAlgn="base">
              <a:lnSpc>
                <a:spcPct val="107000"/>
              </a:lnSpc>
              <a:spcAft>
                <a:spcPts val="235"/>
              </a:spcAft>
              <a:buClr>
                <a:srgbClr val="212121"/>
              </a:buClr>
              <a:buSzPct val="100000"/>
              <a:buFont typeface="+mj-lt"/>
              <a:buAutoNum type="alphaLcPeriod"/>
            </a:pPr>
            <a:r>
              <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Answer with the level of thought and detail expected of your level of chemistry!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566801D-BBC7-2E4A-6E38-BBEE52CD7586}"/>
                  </a:ext>
                </a:extLst>
              </p14:cNvPr>
              <p14:cNvContentPartPr/>
              <p14:nvPr/>
            </p14:nvContentPartPr>
            <p14:xfrm>
              <a:off x="524428" y="860368"/>
              <a:ext cx="3017520" cy="63420"/>
            </p14:xfrm>
          </p:contentPart>
        </mc:Choice>
        <mc:Fallback xmlns="">
          <p:pic>
            <p:nvPicPr>
              <p:cNvPr id="6" name="Ink 5">
                <a:extLst>
                  <a:ext uri="{FF2B5EF4-FFF2-40B4-BE49-F238E27FC236}">
                    <a16:creationId xmlns:a16="http://schemas.microsoft.com/office/drawing/2014/main" id="{8566801D-BBC7-2E4A-6E38-BBEE52CD7586}"/>
                  </a:ext>
                </a:extLst>
              </p:cNvPr>
              <p:cNvPicPr/>
              <p:nvPr/>
            </p:nvPicPr>
            <p:blipFill>
              <a:blip r:embed="rId4"/>
              <a:stretch>
                <a:fillRect/>
              </a:stretch>
            </p:blipFill>
            <p:spPr>
              <a:xfrm>
                <a:off x="434428" y="680198"/>
                <a:ext cx="319716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8DCF0BC-9EFC-A355-C6FD-0AB162E51DAB}"/>
                  </a:ext>
                </a:extLst>
              </p14:cNvPr>
              <p14:cNvContentPartPr/>
              <p14:nvPr/>
            </p14:nvContentPartPr>
            <p14:xfrm>
              <a:off x="595059" y="554683"/>
              <a:ext cx="3017520" cy="1009"/>
            </p14:xfrm>
          </p:contentPart>
        </mc:Choice>
        <mc:Fallback xmlns="">
          <p:pic>
            <p:nvPicPr>
              <p:cNvPr id="8" name="Ink 7">
                <a:extLst>
                  <a:ext uri="{FF2B5EF4-FFF2-40B4-BE49-F238E27FC236}">
                    <a16:creationId xmlns:a16="http://schemas.microsoft.com/office/drawing/2014/main" id="{B8DCF0BC-9EFC-A355-C6FD-0AB162E51DAB}"/>
                  </a:ext>
                </a:extLst>
              </p:cNvPr>
              <p:cNvPicPr/>
              <p:nvPr/>
            </p:nvPicPr>
            <p:blipFill>
              <a:blip r:embed="rId6"/>
              <a:stretch>
                <a:fillRect/>
              </a:stretch>
            </p:blipFill>
            <p:spPr>
              <a:xfrm>
                <a:off x="505059" y="50183"/>
                <a:ext cx="3197160"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A071B2F1-7A62-CB80-C3F5-99CD827542B9}"/>
                  </a:ext>
                </a:extLst>
              </p14:cNvPr>
              <p14:cNvContentPartPr/>
              <p14:nvPr/>
            </p14:nvContentPartPr>
            <p14:xfrm>
              <a:off x="506752" y="616256"/>
              <a:ext cx="182880" cy="505"/>
            </p14:xfrm>
          </p:contentPart>
        </mc:Choice>
        <mc:Fallback xmlns="">
          <p:pic>
            <p:nvPicPr>
              <p:cNvPr id="9" name="Ink 8">
                <a:extLst>
                  <a:ext uri="{FF2B5EF4-FFF2-40B4-BE49-F238E27FC236}">
                    <a16:creationId xmlns:a16="http://schemas.microsoft.com/office/drawing/2014/main" id="{A071B2F1-7A62-CB80-C3F5-99CD827542B9}"/>
                  </a:ext>
                </a:extLst>
              </p:cNvPr>
              <p:cNvPicPr/>
              <p:nvPr/>
            </p:nvPicPr>
            <p:blipFill>
              <a:blip r:embed="rId8"/>
              <a:stretch>
                <a:fillRect/>
              </a:stretch>
            </p:blipFill>
            <p:spPr>
              <a:xfrm>
                <a:off x="-45213248" y="363756"/>
                <a:ext cx="91440000" cy="505000"/>
              </a:xfrm>
              <a:prstGeom prst="rect">
                <a:avLst/>
              </a:prstGeom>
            </p:spPr>
          </p:pic>
        </mc:Fallback>
      </mc:AlternateContent>
      <p:sp>
        <p:nvSpPr>
          <p:cNvPr id="4" name="Rectangle 3">
            <a:extLst>
              <a:ext uri="{FF2B5EF4-FFF2-40B4-BE49-F238E27FC236}">
                <a16:creationId xmlns:a16="http://schemas.microsoft.com/office/drawing/2014/main" id="{61838377-E19E-6DE6-E1AD-3BB0C143BCFD}"/>
              </a:ext>
            </a:extLst>
          </p:cNvPr>
          <p:cNvSpPr/>
          <p:nvPr/>
        </p:nvSpPr>
        <p:spPr>
          <a:xfrm>
            <a:off x="1145571" y="2277829"/>
            <a:ext cx="347472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DF5E05-5215-4656-F282-6E51FF56F257}"/>
              </a:ext>
            </a:extLst>
          </p:cNvPr>
          <p:cNvSpPr/>
          <p:nvPr/>
        </p:nvSpPr>
        <p:spPr>
          <a:xfrm>
            <a:off x="1145571" y="2873286"/>
            <a:ext cx="630936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9F7E59-784D-26FD-6CE1-5666C1EC3F49}"/>
              </a:ext>
            </a:extLst>
          </p:cNvPr>
          <p:cNvSpPr/>
          <p:nvPr/>
        </p:nvSpPr>
        <p:spPr>
          <a:xfrm>
            <a:off x="1145571" y="3818170"/>
            <a:ext cx="786384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2B9C8C-32B0-77E9-5CD5-024AF9618B18}"/>
              </a:ext>
            </a:extLst>
          </p:cNvPr>
          <p:cNvSpPr/>
          <p:nvPr/>
        </p:nvSpPr>
        <p:spPr>
          <a:xfrm>
            <a:off x="1149244" y="4763054"/>
            <a:ext cx="10098978" cy="81269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740112-3B50-9F71-FD03-B4680F35392D}"/>
              </a:ext>
            </a:extLst>
          </p:cNvPr>
          <p:cNvSpPr/>
          <p:nvPr/>
        </p:nvSpPr>
        <p:spPr>
          <a:xfrm>
            <a:off x="3612579" y="5793885"/>
            <a:ext cx="5795826"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8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D97D639F-35C9-8E52-7133-0E38F85FA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BBC75-E69E-70E2-B9B7-8E94DD37DCDB}"/>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Post-Lab Two Pager – Layout</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10DF232-3B27-E668-E9D9-1DA5D48F2411}"/>
                  </a:ext>
                </a:extLst>
              </p14:cNvPr>
              <p14:cNvContentPartPr/>
              <p14:nvPr/>
            </p14:nvContentPartPr>
            <p14:xfrm>
              <a:off x="524428" y="860368"/>
              <a:ext cx="6766560" cy="63420"/>
            </p14:xfrm>
          </p:contentPart>
        </mc:Choice>
        <mc:Fallback xmlns="">
          <p:pic>
            <p:nvPicPr>
              <p:cNvPr id="6" name="Ink 5">
                <a:extLst>
                  <a:ext uri="{FF2B5EF4-FFF2-40B4-BE49-F238E27FC236}">
                    <a16:creationId xmlns:a16="http://schemas.microsoft.com/office/drawing/2014/main" id="{110DF232-3B27-E668-E9D9-1DA5D48F2411}"/>
                  </a:ext>
                </a:extLst>
              </p:cNvPr>
              <p:cNvPicPr/>
              <p:nvPr/>
            </p:nvPicPr>
            <p:blipFill>
              <a:blip r:embed="rId4"/>
              <a:stretch>
                <a:fillRect/>
              </a:stretch>
            </p:blipFill>
            <p:spPr>
              <a:xfrm>
                <a:off x="434423" y="680198"/>
                <a:ext cx="69462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847D2D4B-E5C0-713E-896E-85CA85E686E3}"/>
                  </a:ext>
                </a:extLst>
              </p14:cNvPr>
              <p14:cNvContentPartPr/>
              <p14:nvPr/>
            </p14:nvContentPartPr>
            <p14:xfrm>
              <a:off x="595059" y="554683"/>
              <a:ext cx="6675120" cy="1009"/>
            </p14:xfrm>
          </p:contentPart>
        </mc:Choice>
        <mc:Fallback xmlns="">
          <p:pic>
            <p:nvPicPr>
              <p:cNvPr id="8" name="Ink 7">
                <a:extLst>
                  <a:ext uri="{FF2B5EF4-FFF2-40B4-BE49-F238E27FC236}">
                    <a16:creationId xmlns:a16="http://schemas.microsoft.com/office/drawing/2014/main" id="{847D2D4B-E5C0-713E-896E-85CA85E686E3}"/>
                  </a:ext>
                </a:extLst>
              </p:cNvPr>
              <p:cNvPicPr/>
              <p:nvPr/>
            </p:nvPicPr>
            <p:blipFill>
              <a:blip r:embed="rId6"/>
              <a:stretch>
                <a:fillRect/>
              </a:stretch>
            </p:blipFill>
            <p:spPr>
              <a:xfrm>
                <a:off x="505054" y="50183"/>
                <a:ext cx="6854770"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DB55011-926E-ED06-E6B2-769E78CB8CD5}"/>
                  </a:ext>
                </a:extLst>
              </p14:cNvPr>
              <p14:cNvContentPartPr/>
              <p14:nvPr/>
            </p14:nvContentPartPr>
            <p14:xfrm>
              <a:off x="506752" y="616256"/>
              <a:ext cx="182880" cy="505"/>
            </p14:xfrm>
          </p:contentPart>
        </mc:Choice>
        <mc:Fallback xmlns="">
          <p:pic>
            <p:nvPicPr>
              <p:cNvPr id="9" name="Ink 8">
                <a:extLst>
                  <a:ext uri="{FF2B5EF4-FFF2-40B4-BE49-F238E27FC236}">
                    <a16:creationId xmlns:a16="http://schemas.microsoft.com/office/drawing/2014/main" id="{EDB55011-926E-ED06-E6B2-769E78CB8CD5}"/>
                  </a:ext>
                </a:extLst>
              </p:cNvPr>
              <p:cNvPicPr/>
              <p:nvPr/>
            </p:nvPicPr>
            <p:blipFill>
              <a:blip r:embed="rId8"/>
              <a:stretch>
                <a:fillRect/>
              </a:stretch>
            </p:blipFill>
            <p:spPr>
              <a:xfrm>
                <a:off x="-45213248" y="363756"/>
                <a:ext cx="91440000" cy="505000"/>
              </a:xfrm>
              <a:prstGeom prst="rect">
                <a:avLst/>
              </a:prstGeom>
            </p:spPr>
          </p:pic>
        </mc:Fallback>
      </mc:AlternateContent>
      <p:pic>
        <p:nvPicPr>
          <p:cNvPr id="4" name="Picture 3">
            <a:extLst>
              <a:ext uri="{FF2B5EF4-FFF2-40B4-BE49-F238E27FC236}">
                <a16:creationId xmlns:a16="http://schemas.microsoft.com/office/drawing/2014/main" id="{C671AA19-9D54-2682-C7FC-57256716EA4B}"/>
              </a:ext>
            </a:extLst>
          </p:cNvPr>
          <p:cNvPicPr>
            <a:picLocks noChangeAspect="1"/>
          </p:cNvPicPr>
          <p:nvPr/>
        </p:nvPicPr>
        <p:blipFill>
          <a:blip r:embed="rId9"/>
          <a:stretch>
            <a:fillRect/>
          </a:stretch>
        </p:blipFill>
        <p:spPr>
          <a:xfrm>
            <a:off x="1915482" y="1398589"/>
            <a:ext cx="3745887" cy="5029200"/>
          </a:xfrm>
          <a:prstGeom prst="rect">
            <a:avLst/>
          </a:prstGeom>
          <a:ln w="57150">
            <a:solidFill>
              <a:schemeClr val="bg1">
                <a:lumMod val="50000"/>
              </a:schemeClr>
            </a:solidFill>
          </a:ln>
        </p:spPr>
      </p:pic>
      <p:pic>
        <p:nvPicPr>
          <p:cNvPr id="7" name="Picture 6">
            <a:extLst>
              <a:ext uri="{FF2B5EF4-FFF2-40B4-BE49-F238E27FC236}">
                <a16:creationId xmlns:a16="http://schemas.microsoft.com/office/drawing/2014/main" id="{B692E78A-7C59-1497-6770-8FAB7A045C34}"/>
              </a:ext>
            </a:extLst>
          </p:cNvPr>
          <p:cNvPicPr>
            <a:picLocks noChangeAspect="1"/>
          </p:cNvPicPr>
          <p:nvPr/>
        </p:nvPicPr>
        <p:blipFill>
          <a:blip r:embed="rId10"/>
          <a:stretch>
            <a:fillRect/>
          </a:stretch>
        </p:blipFill>
        <p:spPr>
          <a:xfrm>
            <a:off x="6246552" y="1398589"/>
            <a:ext cx="3688665" cy="5029200"/>
          </a:xfrm>
          <a:prstGeom prst="rect">
            <a:avLst/>
          </a:prstGeom>
          <a:ln w="57150">
            <a:solidFill>
              <a:schemeClr val="bg1">
                <a:lumMod val="50000"/>
              </a:schemeClr>
            </a:solidFill>
          </a:ln>
        </p:spPr>
      </p:pic>
    </p:spTree>
    <p:extLst>
      <p:ext uri="{BB962C8B-B14F-4D97-AF65-F5344CB8AC3E}">
        <p14:creationId xmlns:p14="http://schemas.microsoft.com/office/powerpoint/2010/main" val="355555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8B8D1EA4-5B39-2EAB-ABCF-52813BFB9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D4588-CBE9-0829-4041-669C9A51C7EF}"/>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EEA8CE4F-9434-83CE-CECE-6E9416A77B23}"/>
              </a:ext>
            </a:extLst>
          </p:cNvPr>
          <p:cNvSpPr>
            <a:spLocks noGrp="1"/>
          </p:cNvSpPr>
          <p:nvPr>
            <p:ph sz="half" idx="1"/>
          </p:nvPr>
        </p:nvSpPr>
        <p:spPr>
          <a:xfrm>
            <a:off x="694979" y="1479082"/>
            <a:ext cx="10872730" cy="5201633"/>
          </a:xfrm>
          <a:solidFill>
            <a:schemeClr val="bg1"/>
          </a:solidFill>
          <a:ln w="38100">
            <a:solidFill>
              <a:srgbClr val="002060"/>
            </a:solidFill>
          </a:ln>
        </p:spPr>
        <p:txBody>
          <a:bodyPr anchor="ctr">
            <a:normAutofit fontScale="77500" lnSpcReduction="20000"/>
          </a:bodyPr>
          <a:lstStyle/>
          <a:p>
            <a:pPr marL="0" lvl="0" indent="0">
              <a:lnSpc>
                <a:spcPct val="120000"/>
              </a:lnSpc>
              <a:buNone/>
            </a:pPr>
            <a:r>
              <a:rPr lang="en-US" sz="4100" b="1" u="sng" dirty="0">
                <a:latin typeface="Arial" panose="020B0604020202020204" pitchFamily="34" charset="0"/>
                <a:cs typeface="Arial" panose="020B0604020202020204" pitchFamily="34" charset="0"/>
              </a:rPr>
              <a:t>LAB TITLE</a:t>
            </a:r>
          </a:p>
          <a:p>
            <a:pPr marL="0" lvl="0" indent="0">
              <a:lnSpc>
                <a:spcPct val="120000"/>
              </a:lnSpc>
              <a:buNone/>
            </a:pPr>
            <a:r>
              <a:rPr lang="en-US" sz="3500" dirty="0">
                <a:latin typeface="Arial" panose="020B0604020202020204" pitchFamily="34" charset="0"/>
                <a:cs typeface="Arial" panose="020B0604020202020204" pitchFamily="34" charset="0"/>
              </a:rPr>
              <a:t>a. I am fine if you use the same lab title that is on your lab handout. </a:t>
            </a:r>
          </a:p>
          <a:p>
            <a:pPr marL="0" lvl="0" indent="0">
              <a:lnSpc>
                <a:spcPct val="120000"/>
              </a:lnSpc>
              <a:buNone/>
            </a:pPr>
            <a:r>
              <a:rPr lang="en-US" sz="3500" dirty="0">
                <a:latin typeface="Arial" panose="020B0604020202020204" pitchFamily="34" charset="0"/>
                <a:cs typeface="Arial" panose="020B0604020202020204" pitchFamily="34" charset="0"/>
              </a:rPr>
              <a:t>b. If you make your own lab title it should still be specific</a:t>
            </a:r>
          </a:p>
          <a:p>
            <a:pPr marL="0" lvl="0" indent="0">
              <a:lnSpc>
                <a:spcPct val="120000"/>
              </a:lnSpc>
              <a:buNone/>
            </a:pPr>
            <a:endParaRPr lang="en-US" sz="3500" b="1" u="sng" dirty="0">
              <a:latin typeface="Arial" panose="020B0604020202020204" pitchFamily="34" charset="0"/>
              <a:cs typeface="Arial" panose="020B0604020202020204" pitchFamily="34" charset="0"/>
            </a:endParaRPr>
          </a:p>
          <a:p>
            <a:pPr marL="0" lvl="0" indent="0">
              <a:lnSpc>
                <a:spcPct val="120000"/>
              </a:lnSpc>
              <a:buNone/>
            </a:pPr>
            <a:r>
              <a:rPr lang="en-US" sz="4100" b="1" u="sng" dirty="0">
                <a:latin typeface="Arial" panose="020B0604020202020204" pitchFamily="34" charset="0"/>
                <a:cs typeface="Arial" panose="020B0604020202020204" pitchFamily="34" charset="0"/>
              </a:rPr>
              <a:t>TOPIC</a:t>
            </a:r>
          </a:p>
          <a:p>
            <a:pPr marL="0" lvl="0" indent="0">
              <a:lnSpc>
                <a:spcPct val="120000"/>
              </a:lnSpc>
              <a:buNone/>
            </a:pPr>
            <a:r>
              <a:rPr lang="en-US" sz="3500" dirty="0">
                <a:latin typeface="Arial" panose="020B0604020202020204" pitchFamily="34" charset="0"/>
                <a:cs typeface="Arial" panose="020B0604020202020204" pitchFamily="34" charset="0"/>
              </a:rPr>
              <a:t>a. Be careful to tell me the topic not the chapter or subtopic. </a:t>
            </a:r>
          </a:p>
          <a:p>
            <a:pPr marL="0" lvl="0" indent="0">
              <a:lnSpc>
                <a:spcPct val="120000"/>
              </a:lnSpc>
              <a:buNone/>
            </a:pPr>
            <a:r>
              <a:rPr lang="en-US" sz="3500" dirty="0">
                <a:latin typeface="Arial" panose="020B0604020202020204" pitchFamily="34" charset="0"/>
                <a:cs typeface="Arial" panose="020B0604020202020204" pitchFamily="34" charset="0"/>
              </a:rPr>
              <a:t>       • Chapter = big broad category (Thermochemistry)</a:t>
            </a:r>
          </a:p>
          <a:p>
            <a:pPr marL="0" lvl="0" indent="0">
              <a:lnSpc>
                <a:spcPct val="120000"/>
              </a:lnSpc>
              <a:buNone/>
            </a:pPr>
            <a:r>
              <a:rPr lang="en-US" sz="3500" dirty="0">
                <a:latin typeface="Arial" panose="020B0604020202020204" pitchFamily="34" charset="0"/>
                <a:cs typeface="Arial" panose="020B0604020202020204" pitchFamily="34" charset="0"/>
              </a:rPr>
              <a:t>       • Topic = the concept the lab is covering (Calorimetry)</a:t>
            </a:r>
          </a:p>
          <a:p>
            <a:pPr marL="0" lvl="0" indent="0">
              <a:lnSpc>
                <a:spcPct val="120000"/>
              </a:lnSpc>
              <a:buNone/>
            </a:pPr>
            <a:r>
              <a:rPr lang="en-US" sz="3500" dirty="0">
                <a:latin typeface="Arial" panose="020B0604020202020204" pitchFamily="34" charset="0"/>
                <a:cs typeface="Arial" panose="020B0604020202020204" pitchFamily="34" charset="0"/>
              </a:rPr>
              <a:t>       • Subtopic = too specific, a fact or part of the topic (Specific heat)</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079CD4F-3149-4493-22B5-58852234DAB6}"/>
                  </a:ext>
                </a:extLst>
              </p14:cNvPr>
              <p14:cNvContentPartPr/>
              <p14:nvPr/>
            </p14:nvContentPartPr>
            <p14:xfrm>
              <a:off x="524428" y="860368"/>
              <a:ext cx="3657600" cy="63420"/>
            </p14:xfrm>
          </p:contentPart>
        </mc:Choice>
        <mc:Fallback xmlns="">
          <p:pic>
            <p:nvPicPr>
              <p:cNvPr id="6" name="Ink 5">
                <a:extLst>
                  <a:ext uri="{FF2B5EF4-FFF2-40B4-BE49-F238E27FC236}">
                    <a16:creationId xmlns:a16="http://schemas.microsoft.com/office/drawing/2014/main" id="{0079CD4F-3149-4493-22B5-58852234DAB6}"/>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B99EDBA-EA08-1E3A-EA4C-B87781655E07}"/>
                  </a:ext>
                </a:extLst>
              </p14:cNvPr>
              <p14:cNvContentPartPr/>
              <p14:nvPr/>
            </p14:nvContentPartPr>
            <p14:xfrm>
              <a:off x="595059" y="554683"/>
              <a:ext cx="3566160" cy="1009"/>
            </p14:xfrm>
          </p:contentPart>
        </mc:Choice>
        <mc:Fallback xmlns="">
          <p:pic>
            <p:nvPicPr>
              <p:cNvPr id="8" name="Ink 7">
                <a:extLst>
                  <a:ext uri="{FF2B5EF4-FFF2-40B4-BE49-F238E27FC236}">
                    <a16:creationId xmlns:a16="http://schemas.microsoft.com/office/drawing/2014/main" id="{CB99EDBA-EA08-1E3A-EA4C-B87781655E07}"/>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8F71B60-D16A-33FC-5E45-08ECF0A9B63A}"/>
                  </a:ext>
                </a:extLst>
              </p14:cNvPr>
              <p14:cNvContentPartPr/>
              <p14:nvPr/>
            </p14:nvContentPartPr>
            <p14:xfrm>
              <a:off x="506752" y="616256"/>
              <a:ext cx="182880" cy="505"/>
            </p14:xfrm>
          </p:contentPart>
        </mc:Choice>
        <mc:Fallback xmlns="">
          <p:pic>
            <p:nvPicPr>
              <p:cNvPr id="9" name="Ink 8">
                <a:extLst>
                  <a:ext uri="{FF2B5EF4-FFF2-40B4-BE49-F238E27FC236}">
                    <a16:creationId xmlns:a16="http://schemas.microsoft.com/office/drawing/2014/main" id="{F8F71B60-D16A-33FC-5E45-08ECF0A9B63A}"/>
                  </a:ext>
                </a:extLst>
              </p:cNvPr>
              <p:cNvPicPr/>
              <p:nvPr/>
            </p:nvPicPr>
            <p:blipFill>
              <a:blip r:embed="rId8"/>
              <a:stretch>
                <a:fillRect/>
              </a:stretch>
            </p:blipFill>
            <p:spPr>
              <a:xfrm>
                <a:off x="-45213248" y="363756"/>
                <a:ext cx="91440000" cy="505000"/>
              </a:xfrm>
              <a:prstGeom prst="rect">
                <a:avLst/>
              </a:prstGeom>
            </p:spPr>
          </p:pic>
        </mc:Fallback>
      </mc:AlternateContent>
      <p:sp>
        <p:nvSpPr>
          <p:cNvPr id="5" name="Rectangle 4">
            <a:extLst>
              <a:ext uri="{FF2B5EF4-FFF2-40B4-BE49-F238E27FC236}">
                <a16:creationId xmlns:a16="http://schemas.microsoft.com/office/drawing/2014/main" id="{32C887A3-5FAE-9A52-0C70-8B71745A562B}"/>
              </a:ext>
            </a:extLst>
          </p:cNvPr>
          <p:cNvSpPr/>
          <p:nvPr/>
        </p:nvSpPr>
        <p:spPr>
          <a:xfrm>
            <a:off x="4693002" y="2288846"/>
            <a:ext cx="630936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D53000-39DC-527D-5664-9C0B1BF4B74F}"/>
              </a:ext>
            </a:extLst>
          </p:cNvPr>
          <p:cNvSpPr/>
          <p:nvPr/>
        </p:nvSpPr>
        <p:spPr>
          <a:xfrm>
            <a:off x="7039595" y="2856760"/>
            <a:ext cx="228600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B459D6-87CC-7B80-1B09-7492DD7B5FB3}"/>
              </a:ext>
            </a:extLst>
          </p:cNvPr>
          <p:cNvSpPr/>
          <p:nvPr/>
        </p:nvSpPr>
        <p:spPr>
          <a:xfrm>
            <a:off x="3170837" y="4573556"/>
            <a:ext cx="246888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AAEA59-AE13-426A-22B1-41E8DB800A54}"/>
              </a:ext>
            </a:extLst>
          </p:cNvPr>
          <p:cNvSpPr/>
          <p:nvPr/>
        </p:nvSpPr>
        <p:spPr>
          <a:xfrm>
            <a:off x="1639494" y="5102365"/>
            <a:ext cx="128016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37DFBE-4704-0B39-446B-F222C14690A9}"/>
              </a:ext>
            </a:extLst>
          </p:cNvPr>
          <p:cNvSpPr/>
          <p:nvPr/>
        </p:nvSpPr>
        <p:spPr>
          <a:xfrm>
            <a:off x="1639494" y="5579829"/>
            <a:ext cx="82296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FD5C4F-146E-C85E-6D5E-6AEFD5248AAA}"/>
              </a:ext>
            </a:extLst>
          </p:cNvPr>
          <p:cNvSpPr/>
          <p:nvPr/>
        </p:nvSpPr>
        <p:spPr>
          <a:xfrm>
            <a:off x="1639494" y="6111723"/>
            <a:ext cx="1463040" cy="363373"/>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78A609-BDCC-6989-74E3-E24DC780633D}"/>
              </a:ext>
            </a:extLst>
          </p:cNvPr>
          <p:cNvSpPr/>
          <p:nvPr/>
        </p:nvSpPr>
        <p:spPr>
          <a:xfrm>
            <a:off x="7691951" y="5610585"/>
            <a:ext cx="1789506" cy="365760"/>
          </a:xfrm>
          <a:prstGeom prst="rect">
            <a:avLst/>
          </a:prstGeom>
          <a:solidFill>
            <a:srgbClr val="66FF66">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E77A5F-2D78-C7AF-9DC5-813E945EE0DF}"/>
              </a:ext>
            </a:extLst>
          </p:cNvPr>
          <p:cNvSpPr/>
          <p:nvPr/>
        </p:nvSpPr>
        <p:spPr>
          <a:xfrm>
            <a:off x="6348927" y="5078690"/>
            <a:ext cx="2599129" cy="365760"/>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4924C1-7F27-3C2A-1614-D6C25BF08539}"/>
              </a:ext>
            </a:extLst>
          </p:cNvPr>
          <p:cNvSpPr/>
          <p:nvPr/>
        </p:nvSpPr>
        <p:spPr>
          <a:xfrm>
            <a:off x="9220100" y="6169208"/>
            <a:ext cx="1920240" cy="365760"/>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44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animBg="1"/>
      <p:bldP spid="13" grpId="0" animBg="1"/>
      <p:bldP spid="4"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85F2778F-21CC-8750-EC97-263FEC929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E1CBB-5B07-E305-21A1-248C6F25C1A1}"/>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67CA697B-CF4B-FAA8-8C32-117FBAE2D453}"/>
              </a:ext>
            </a:extLst>
          </p:cNvPr>
          <p:cNvSpPr>
            <a:spLocks noGrp="1"/>
          </p:cNvSpPr>
          <p:nvPr>
            <p:ph sz="half" idx="1"/>
          </p:nvPr>
        </p:nvSpPr>
        <p:spPr>
          <a:xfrm>
            <a:off x="694979" y="1479084"/>
            <a:ext cx="10872730" cy="2733688"/>
          </a:xfrm>
          <a:solidFill>
            <a:schemeClr val="bg1"/>
          </a:solidFill>
          <a:ln w="38100">
            <a:solidFill>
              <a:srgbClr val="002060"/>
            </a:solidFill>
          </a:ln>
        </p:spPr>
        <p:txBody>
          <a:bodyPr anchor="ctr">
            <a:normAutofit fontScale="85000" lnSpcReduction="10000"/>
          </a:bodyPr>
          <a:lstStyle/>
          <a:p>
            <a:pPr marL="0" lvl="0" indent="0">
              <a:lnSpc>
                <a:spcPct val="120000"/>
              </a:lnSpc>
              <a:buNone/>
            </a:pPr>
            <a:r>
              <a:rPr lang="en-US" sz="3800" b="1" u="sng" dirty="0">
                <a:latin typeface="Arial" panose="020B0604020202020204" pitchFamily="34" charset="0"/>
                <a:cs typeface="Arial" panose="020B0604020202020204" pitchFamily="34" charset="0"/>
              </a:rPr>
              <a:t>PURPOSE/QUESTION/PROBLEM/GOAL/HYPOTHESIS</a:t>
            </a:r>
          </a:p>
          <a:p>
            <a:pPr marL="0" lvl="0" indent="0">
              <a:lnSpc>
                <a:spcPct val="120000"/>
              </a:lnSpc>
              <a:buNone/>
            </a:pPr>
            <a:r>
              <a:rPr lang="en-US" sz="3000" dirty="0">
                <a:latin typeface="Arial" panose="020B0604020202020204" pitchFamily="34" charset="0"/>
                <a:cs typeface="Arial" panose="020B0604020202020204" pitchFamily="34" charset="0"/>
              </a:rPr>
              <a:t>a. This should be the same one from your pre-lab, unless you wanted to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    improve it.</a:t>
            </a:r>
          </a:p>
          <a:p>
            <a:pPr marL="0" lvl="0" indent="0">
              <a:lnSpc>
                <a:spcPct val="120000"/>
              </a:lnSpc>
              <a:buNone/>
            </a:pPr>
            <a:r>
              <a:rPr lang="en-US" sz="3000" dirty="0">
                <a:latin typeface="Arial" panose="020B0604020202020204" pitchFamily="34" charset="0"/>
                <a:cs typeface="Arial" panose="020B0604020202020204" pitchFamily="34" charset="0"/>
              </a:rPr>
              <a:t>b. You should have ONE of these, not several. Which one you do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    depends on the lab we did!</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8BEEEAE-F171-768E-5418-D2DAEAC246EE}"/>
                  </a:ext>
                </a:extLst>
              </p14:cNvPr>
              <p14:cNvContentPartPr/>
              <p14:nvPr/>
            </p14:nvContentPartPr>
            <p14:xfrm>
              <a:off x="524428" y="860368"/>
              <a:ext cx="3657600" cy="63420"/>
            </p14:xfrm>
          </p:contentPart>
        </mc:Choice>
        <mc:Fallback xmlns="">
          <p:pic>
            <p:nvPicPr>
              <p:cNvPr id="6" name="Ink 5">
                <a:extLst>
                  <a:ext uri="{FF2B5EF4-FFF2-40B4-BE49-F238E27FC236}">
                    <a16:creationId xmlns:a16="http://schemas.microsoft.com/office/drawing/2014/main" id="{98BEEEAE-F171-768E-5418-D2DAEAC246EE}"/>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A4FE9B2-5B5D-77DC-1C4D-BEC4A5F0D998}"/>
                  </a:ext>
                </a:extLst>
              </p14:cNvPr>
              <p14:cNvContentPartPr/>
              <p14:nvPr/>
            </p14:nvContentPartPr>
            <p14:xfrm>
              <a:off x="595059" y="554683"/>
              <a:ext cx="3566160" cy="1009"/>
            </p14:xfrm>
          </p:contentPart>
        </mc:Choice>
        <mc:Fallback xmlns="">
          <p:pic>
            <p:nvPicPr>
              <p:cNvPr id="8" name="Ink 7">
                <a:extLst>
                  <a:ext uri="{FF2B5EF4-FFF2-40B4-BE49-F238E27FC236}">
                    <a16:creationId xmlns:a16="http://schemas.microsoft.com/office/drawing/2014/main" id="{3A4FE9B2-5B5D-77DC-1C4D-BEC4A5F0D998}"/>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342042F7-0FA9-B7DC-C81F-2B55B61AB60F}"/>
                  </a:ext>
                </a:extLst>
              </p14:cNvPr>
              <p14:cNvContentPartPr/>
              <p14:nvPr/>
            </p14:nvContentPartPr>
            <p14:xfrm>
              <a:off x="506752" y="616256"/>
              <a:ext cx="182880" cy="505"/>
            </p14:xfrm>
          </p:contentPart>
        </mc:Choice>
        <mc:Fallback xmlns="">
          <p:pic>
            <p:nvPicPr>
              <p:cNvPr id="9" name="Ink 8">
                <a:extLst>
                  <a:ext uri="{FF2B5EF4-FFF2-40B4-BE49-F238E27FC236}">
                    <a16:creationId xmlns:a16="http://schemas.microsoft.com/office/drawing/2014/main" id="{342042F7-0FA9-B7DC-C81F-2B55B61AB60F}"/>
                  </a:ext>
                </a:extLst>
              </p:cNvPr>
              <p:cNvPicPr/>
              <p:nvPr/>
            </p:nvPicPr>
            <p:blipFill>
              <a:blip r:embed="rId8"/>
              <a:stretch>
                <a:fillRect/>
              </a:stretch>
            </p:blipFill>
            <p:spPr>
              <a:xfrm>
                <a:off x="-45213248" y="363756"/>
                <a:ext cx="91440000" cy="505000"/>
              </a:xfrm>
              <a:prstGeom prst="rect">
                <a:avLst/>
              </a:prstGeom>
            </p:spPr>
          </p:pic>
        </mc:Fallback>
      </mc:AlternateContent>
      <p:sp>
        <p:nvSpPr>
          <p:cNvPr id="5" name="Rectangle 4">
            <a:extLst>
              <a:ext uri="{FF2B5EF4-FFF2-40B4-BE49-F238E27FC236}">
                <a16:creationId xmlns:a16="http://schemas.microsoft.com/office/drawing/2014/main" id="{2094B47C-C278-D1B1-7374-390C61108388}"/>
              </a:ext>
            </a:extLst>
          </p:cNvPr>
          <p:cNvSpPr/>
          <p:nvPr/>
        </p:nvSpPr>
        <p:spPr>
          <a:xfrm>
            <a:off x="3892020" y="2312067"/>
            <a:ext cx="4351846"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434BEB-E8D0-28FF-E1D7-8092D971ABA1}"/>
              </a:ext>
            </a:extLst>
          </p:cNvPr>
          <p:cNvSpPr/>
          <p:nvPr/>
        </p:nvSpPr>
        <p:spPr>
          <a:xfrm>
            <a:off x="3661507" y="3284553"/>
            <a:ext cx="39319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3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08332ACC-E53D-C10B-D2E8-DC236A7E3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C11C4-B571-EDD1-B38B-762150A151A0}"/>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0242317E-BD72-9E1B-AECF-370063D06BC4}"/>
              </a:ext>
            </a:extLst>
          </p:cNvPr>
          <p:cNvSpPr>
            <a:spLocks noGrp="1"/>
          </p:cNvSpPr>
          <p:nvPr>
            <p:ph sz="half" idx="1"/>
          </p:nvPr>
        </p:nvSpPr>
        <p:spPr>
          <a:xfrm>
            <a:off x="694979" y="1479082"/>
            <a:ext cx="10872730" cy="5201633"/>
          </a:xfrm>
          <a:solidFill>
            <a:schemeClr val="bg1"/>
          </a:solidFill>
          <a:ln w="38100">
            <a:solidFill>
              <a:srgbClr val="002060"/>
            </a:solidFill>
          </a:ln>
        </p:spPr>
        <p:txBody>
          <a:bodyPr anchor="ctr">
            <a:normAutofit fontScale="55000" lnSpcReduction="20000"/>
          </a:bodyPr>
          <a:lstStyle/>
          <a:p>
            <a:pPr marL="0" lvl="0" indent="0">
              <a:lnSpc>
                <a:spcPct val="120000"/>
              </a:lnSpc>
              <a:buNone/>
            </a:pPr>
            <a:r>
              <a:rPr lang="en-US" sz="5800" b="1" u="sng" dirty="0">
                <a:latin typeface="Arial" panose="020B0604020202020204" pitchFamily="34" charset="0"/>
                <a:cs typeface="Arial" panose="020B0604020202020204" pitchFamily="34" charset="0"/>
              </a:rPr>
              <a:t>KEY VOCAB TERMS</a:t>
            </a:r>
          </a:p>
          <a:p>
            <a:pPr marL="0" lvl="0" indent="0">
              <a:lnSpc>
                <a:spcPct val="120000"/>
              </a:lnSpc>
              <a:buNone/>
            </a:pPr>
            <a:r>
              <a:rPr lang="en-US" sz="4900" dirty="0">
                <a:latin typeface="Arial" panose="020B0604020202020204" pitchFamily="34" charset="0"/>
                <a:cs typeface="Arial" panose="020B0604020202020204" pitchFamily="34" charset="0"/>
              </a:rPr>
              <a:t>a. This should be a bullet list of all the key terms related to the topic,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not just words you haven’t heard before!</a:t>
            </a:r>
          </a:p>
          <a:p>
            <a:pPr marL="0" lvl="0" indent="0">
              <a:lnSpc>
                <a:spcPct val="120000"/>
              </a:lnSpc>
              <a:buNone/>
            </a:pPr>
            <a:r>
              <a:rPr lang="en-US" sz="4900" dirty="0">
                <a:latin typeface="Arial" panose="020B0604020202020204" pitchFamily="34" charset="0"/>
                <a:cs typeface="Arial" panose="020B0604020202020204" pitchFamily="34" charset="0"/>
              </a:rPr>
              <a:t>b. Just list them, you do not need to define them. </a:t>
            </a:r>
          </a:p>
          <a:p>
            <a:pPr marL="0" lvl="0" indent="0">
              <a:lnSpc>
                <a:spcPct val="120000"/>
              </a:lnSpc>
              <a:buNone/>
            </a:pPr>
            <a:endParaRPr lang="en-US" sz="4900" dirty="0">
              <a:latin typeface="Arial" panose="020B0604020202020204" pitchFamily="34" charset="0"/>
              <a:cs typeface="Arial" panose="020B0604020202020204" pitchFamily="34" charset="0"/>
            </a:endParaRPr>
          </a:p>
          <a:p>
            <a:pPr marL="0" lvl="0" indent="0">
              <a:lnSpc>
                <a:spcPct val="120000"/>
              </a:lnSpc>
              <a:buNone/>
            </a:pPr>
            <a:r>
              <a:rPr lang="en-US" sz="5800" b="1" u="sng" dirty="0">
                <a:latin typeface="Arial" panose="020B0604020202020204" pitchFamily="34" charset="0"/>
                <a:cs typeface="Arial" panose="020B0604020202020204" pitchFamily="34" charset="0"/>
              </a:rPr>
              <a:t>KEY EQUATIONS</a:t>
            </a:r>
          </a:p>
          <a:p>
            <a:pPr marL="0" lvl="0" indent="0">
              <a:lnSpc>
                <a:spcPct val="120000"/>
              </a:lnSpc>
              <a:buNone/>
            </a:pPr>
            <a:r>
              <a:rPr lang="en-US" sz="4900" dirty="0">
                <a:latin typeface="Arial" panose="020B0604020202020204" pitchFamily="34" charset="0"/>
                <a:cs typeface="Arial" panose="020B0604020202020204" pitchFamily="34" charset="0"/>
              </a:rPr>
              <a:t>a. This is where you tell me equations that will be relevant to the lab,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not showing how you do your calculations. </a:t>
            </a:r>
          </a:p>
          <a:p>
            <a:pPr marL="0" lvl="0" indent="0">
              <a:lnSpc>
                <a:spcPct val="120000"/>
              </a:lnSpc>
              <a:buNone/>
            </a:pPr>
            <a:r>
              <a:rPr lang="en-US" sz="4900" dirty="0">
                <a:latin typeface="Arial" panose="020B0604020202020204" pitchFamily="34" charset="0"/>
                <a:cs typeface="Arial" panose="020B0604020202020204" pitchFamily="34" charset="0"/>
              </a:rPr>
              <a:t>b. Make sure you label the equation so people know what it is for.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Example – Density D = m/V</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392C65CF-2FE0-FD7D-525A-6B3C46CBE8A2}"/>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392C65CF-2FE0-FD7D-525A-6B3C46CBE8A2}"/>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FB9ABF48-8D8A-EB85-B2E3-0D2EAF1B881D}"/>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FB9ABF48-8D8A-EB85-B2E3-0D2EAF1B881D}"/>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819BC62F-D7D6-0235-97AF-50EE73B71741}"/>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819BC62F-D7D6-0235-97AF-50EE73B71741}"/>
                  </a:ext>
                </a:extLst>
              </p:cNvPr>
              <p:cNvPicPr/>
              <p:nvPr/>
            </p:nvPicPr>
            <p:blipFill>
              <a:blip r:embed="rId8"/>
              <a:stretch>
                <a:fillRect/>
              </a:stretch>
            </p:blipFill>
            <p:spPr>
              <a:xfrm>
                <a:off x="-45213248" y="363756"/>
                <a:ext cx="91440000" cy="505000"/>
              </a:xfrm>
              <a:prstGeom prst="rect">
                <a:avLst/>
              </a:prstGeom>
            </p:spPr>
          </p:pic>
        </mc:Fallback>
      </mc:AlternateContent>
      <p:sp>
        <p:nvSpPr>
          <p:cNvPr id="5" name="Rectangle 4">
            <a:extLst>
              <a:ext uri="{FF2B5EF4-FFF2-40B4-BE49-F238E27FC236}">
                <a16:creationId xmlns:a16="http://schemas.microsoft.com/office/drawing/2014/main" id="{CF88094E-444E-3CC8-5DDE-CDE73BA252FB}"/>
              </a:ext>
            </a:extLst>
          </p:cNvPr>
          <p:cNvSpPr/>
          <p:nvPr/>
        </p:nvSpPr>
        <p:spPr>
          <a:xfrm>
            <a:off x="3745552" y="2222746"/>
            <a:ext cx="4351846"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5C75E4F-C397-CC6D-F4DA-622488705BD0}"/>
              </a:ext>
            </a:extLst>
          </p:cNvPr>
          <p:cNvSpPr/>
          <p:nvPr/>
        </p:nvSpPr>
        <p:spPr>
          <a:xfrm>
            <a:off x="3955421" y="3149290"/>
            <a:ext cx="4351846"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2FF6A69-BB1D-94CA-6095-325E6F8C9913}"/>
              </a:ext>
            </a:extLst>
          </p:cNvPr>
          <p:cNvSpPr/>
          <p:nvPr/>
        </p:nvSpPr>
        <p:spPr>
          <a:xfrm>
            <a:off x="4966588" y="4819498"/>
            <a:ext cx="15544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3196C-88A9-6873-6246-E58E50A66346}"/>
              </a:ext>
            </a:extLst>
          </p:cNvPr>
          <p:cNvSpPr/>
          <p:nvPr/>
        </p:nvSpPr>
        <p:spPr>
          <a:xfrm>
            <a:off x="1097831" y="5309130"/>
            <a:ext cx="64922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25C3DC-849E-C97F-9CF1-65DD7B3B03BD}"/>
              </a:ext>
            </a:extLst>
          </p:cNvPr>
          <p:cNvSpPr/>
          <p:nvPr/>
        </p:nvSpPr>
        <p:spPr>
          <a:xfrm>
            <a:off x="3404788" y="5861177"/>
            <a:ext cx="28346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97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C6B616D2-E5AB-5DD8-ADDF-A6B20F035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261E8-725F-8181-0404-513548307D0B}"/>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B9AF40F6-D37D-CB99-9835-1A63CF813B13}"/>
              </a:ext>
            </a:extLst>
          </p:cNvPr>
          <p:cNvSpPr>
            <a:spLocks noGrp="1"/>
          </p:cNvSpPr>
          <p:nvPr>
            <p:ph sz="half" idx="1"/>
          </p:nvPr>
        </p:nvSpPr>
        <p:spPr>
          <a:xfrm>
            <a:off x="694979" y="1479082"/>
            <a:ext cx="10872730" cy="5201633"/>
          </a:xfrm>
          <a:solidFill>
            <a:schemeClr val="bg1"/>
          </a:solidFill>
          <a:ln w="38100">
            <a:solidFill>
              <a:srgbClr val="002060"/>
            </a:solidFill>
          </a:ln>
        </p:spPr>
        <p:txBody>
          <a:bodyPr anchor="ctr">
            <a:normAutofit fontScale="55000" lnSpcReduction="20000"/>
          </a:bodyPr>
          <a:lstStyle/>
          <a:p>
            <a:pPr marL="0" lvl="0" indent="0">
              <a:lnSpc>
                <a:spcPct val="120000"/>
              </a:lnSpc>
              <a:buNone/>
            </a:pPr>
            <a:r>
              <a:rPr lang="en-US" sz="5800" b="1" u="sng" dirty="0">
                <a:latin typeface="Arial" panose="020B0604020202020204" pitchFamily="34" charset="0"/>
                <a:cs typeface="Arial" panose="020B0604020202020204" pitchFamily="34" charset="0"/>
              </a:rPr>
              <a:t>KEY CONCEPTS EXPLAINED</a:t>
            </a:r>
          </a:p>
          <a:p>
            <a:pPr marL="0" lvl="0" indent="0">
              <a:lnSpc>
                <a:spcPct val="120000"/>
              </a:lnSpc>
              <a:buNone/>
            </a:pPr>
            <a:r>
              <a:rPr lang="en-US" sz="4900" dirty="0">
                <a:latin typeface="Arial" panose="020B0604020202020204" pitchFamily="34" charset="0"/>
                <a:cs typeface="Arial" panose="020B0604020202020204" pitchFamily="34" charset="0"/>
              </a:rPr>
              <a:t>a. Written in complete sentences. </a:t>
            </a:r>
          </a:p>
          <a:p>
            <a:pPr marL="0" lvl="0" indent="0">
              <a:lnSpc>
                <a:spcPct val="120000"/>
              </a:lnSpc>
              <a:buNone/>
            </a:pPr>
            <a:r>
              <a:rPr lang="en-US" sz="4900" dirty="0">
                <a:latin typeface="Arial" panose="020B0604020202020204" pitchFamily="34" charset="0"/>
                <a:cs typeface="Arial" panose="020B0604020202020204" pitchFamily="34" charset="0"/>
              </a:rPr>
              <a:t>b. This is sometimes called a “Background Paragraph.”</a:t>
            </a:r>
          </a:p>
          <a:p>
            <a:pPr marL="0" lvl="0" indent="0">
              <a:lnSpc>
                <a:spcPct val="120000"/>
              </a:lnSpc>
              <a:buNone/>
            </a:pPr>
            <a:r>
              <a:rPr lang="en-US" sz="4900" dirty="0">
                <a:latin typeface="Arial" panose="020B0604020202020204" pitchFamily="34" charset="0"/>
                <a:cs typeface="Arial" panose="020B0604020202020204" pitchFamily="34" charset="0"/>
              </a:rPr>
              <a:t>c. It should be a summary of the topic the lab is about. </a:t>
            </a:r>
          </a:p>
          <a:p>
            <a:pPr marL="0" lvl="0" indent="0">
              <a:lnSpc>
                <a:spcPct val="120000"/>
              </a:lnSpc>
              <a:buNone/>
            </a:pPr>
            <a:r>
              <a:rPr lang="en-US" sz="4900" dirty="0">
                <a:latin typeface="Arial" panose="020B0604020202020204" pitchFamily="34" charset="0"/>
                <a:cs typeface="Arial" panose="020B0604020202020204" pitchFamily="34" charset="0"/>
              </a:rPr>
              <a:t>d. It should read like a very dense little textbook paragraph. </a:t>
            </a:r>
          </a:p>
          <a:p>
            <a:pPr marL="0" lvl="0" indent="0">
              <a:lnSpc>
                <a:spcPct val="120000"/>
              </a:lnSpc>
              <a:buNone/>
            </a:pPr>
            <a:r>
              <a:rPr lang="en-US" sz="4900" dirty="0">
                <a:latin typeface="Arial" panose="020B0604020202020204" pitchFamily="34" charset="0"/>
                <a:cs typeface="Arial" panose="020B0604020202020204" pitchFamily="34" charset="0"/>
              </a:rPr>
              <a:t>e. If I asked you to tell me everything you have learned about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“Intermolecular Forces” you should pack it full of detail and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specifics! I will be looking for specific key points. </a:t>
            </a:r>
          </a:p>
          <a:p>
            <a:pPr marL="0" lvl="0" indent="0">
              <a:lnSpc>
                <a:spcPct val="120000"/>
              </a:lnSpc>
              <a:buNone/>
            </a:pPr>
            <a:r>
              <a:rPr lang="en-US" sz="4900" dirty="0">
                <a:latin typeface="Arial" panose="020B0604020202020204" pitchFamily="34" charset="0"/>
                <a:cs typeface="Arial" panose="020B0604020202020204" pitchFamily="34" charset="0"/>
              </a:rPr>
              <a:t>f. You are NOT telling me the procedure of the lab. You should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connect it to the lab at the end of your paragraph.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E800656-A618-A09D-F7A1-6CBC2D801B9F}"/>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0E800656-A618-A09D-F7A1-6CBC2D801B9F}"/>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54E85696-77DB-7919-CA96-C3B4D1170E4C}"/>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54E85696-77DB-7919-CA96-C3B4D1170E4C}"/>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47479A66-8FBB-37E7-19AB-2224F9D0A8E8}"/>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47479A66-8FBB-37E7-19AB-2224F9D0A8E8}"/>
                  </a:ext>
                </a:extLst>
              </p:cNvPr>
              <p:cNvPicPr/>
              <p:nvPr/>
            </p:nvPicPr>
            <p:blipFill>
              <a:blip r:embed="rId8"/>
              <a:stretch>
                <a:fillRect/>
              </a:stretch>
            </p:blipFill>
            <p:spPr>
              <a:xfrm>
                <a:off x="-45213248" y="363756"/>
                <a:ext cx="91440000" cy="505000"/>
              </a:xfrm>
              <a:prstGeom prst="rect">
                <a:avLst/>
              </a:prstGeom>
            </p:spPr>
          </p:pic>
        </mc:Fallback>
      </mc:AlternateContent>
      <p:sp>
        <p:nvSpPr>
          <p:cNvPr id="5" name="Rectangle 4">
            <a:extLst>
              <a:ext uri="{FF2B5EF4-FFF2-40B4-BE49-F238E27FC236}">
                <a16:creationId xmlns:a16="http://schemas.microsoft.com/office/drawing/2014/main" id="{2CA99588-F9EC-9CEA-A807-1B20272870C1}"/>
              </a:ext>
            </a:extLst>
          </p:cNvPr>
          <p:cNvSpPr/>
          <p:nvPr/>
        </p:nvSpPr>
        <p:spPr>
          <a:xfrm>
            <a:off x="2646185" y="2281528"/>
            <a:ext cx="32004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1CEEA0-0E80-243E-6873-F85403BB2368}"/>
              </a:ext>
            </a:extLst>
          </p:cNvPr>
          <p:cNvSpPr/>
          <p:nvPr/>
        </p:nvSpPr>
        <p:spPr>
          <a:xfrm>
            <a:off x="3259997" y="3356747"/>
            <a:ext cx="14630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B6D53F-2BE7-6F3E-74CD-2993D9190EC5}"/>
              </a:ext>
            </a:extLst>
          </p:cNvPr>
          <p:cNvSpPr/>
          <p:nvPr/>
        </p:nvSpPr>
        <p:spPr>
          <a:xfrm>
            <a:off x="4182028" y="3887022"/>
            <a:ext cx="55778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DA7AA7-0E72-E696-661F-E7D4394F2FDA}"/>
              </a:ext>
            </a:extLst>
          </p:cNvPr>
          <p:cNvSpPr/>
          <p:nvPr/>
        </p:nvSpPr>
        <p:spPr>
          <a:xfrm>
            <a:off x="4790407" y="4426082"/>
            <a:ext cx="42976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C4680B-8BD2-CEE4-13DD-640BAD7B6C88}"/>
              </a:ext>
            </a:extLst>
          </p:cNvPr>
          <p:cNvSpPr/>
          <p:nvPr/>
        </p:nvSpPr>
        <p:spPr>
          <a:xfrm>
            <a:off x="3893543" y="5242810"/>
            <a:ext cx="46634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0DB1AE-2846-5CC2-9CDF-06463AE62654}"/>
              </a:ext>
            </a:extLst>
          </p:cNvPr>
          <p:cNvSpPr/>
          <p:nvPr/>
        </p:nvSpPr>
        <p:spPr>
          <a:xfrm>
            <a:off x="2286693" y="5771208"/>
            <a:ext cx="45720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6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4" grpId="0" animBg="1"/>
      <p:bldP spid="15" grpId="0" animBg="1"/>
      <p:bldP spid="1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D9ED3E35-ECC1-E822-71FD-ABD4632BE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3C4A7-DE56-6A6D-AF72-CB3533A93AF0}"/>
              </a:ext>
            </a:extLst>
          </p:cNvPr>
          <p:cNvSpPr>
            <a:spLocks noGrp="1"/>
          </p:cNvSpPr>
          <p:nvPr>
            <p:ph type="title"/>
          </p:nvPr>
        </p:nvSpPr>
        <p:spPr>
          <a:xfrm>
            <a:off x="506753" y="177285"/>
            <a:ext cx="11237228" cy="1221304"/>
          </a:xfrm>
        </p:spPr>
        <p:txBody>
          <a:bodyPr>
            <a:noAutofit/>
          </a:bodyPr>
          <a:lstStyle/>
          <a:p>
            <a:r>
              <a:rPr lang="en-US" sz="6000" b="1" dirty="0">
                <a:latin typeface="Ink Free" panose="03080402000500000000" pitchFamily="66" charset="0"/>
              </a:rPr>
              <a:t>Table of Contents - hyperlinks</a:t>
            </a:r>
          </a:p>
        </p:txBody>
      </p:sp>
      <p:sp>
        <p:nvSpPr>
          <p:cNvPr id="3" name="Content Placeholder 2">
            <a:extLst>
              <a:ext uri="{FF2B5EF4-FFF2-40B4-BE49-F238E27FC236}">
                <a16:creationId xmlns:a16="http://schemas.microsoft.com/office/drawing/2014/main" id="{90F7148C-DFAE-DF0B-B870-411D1BF577C4}"/>
              </a:ext>
            </a:extLst>
          </p:cNvPr>
          <p:cNvSpPr>
            <a:spLocks noGrp="1"/>
          </p:cNvSpPr>
          <p:nvPr>
            <p:ph sz="half" idx="1"/>
          </p:nvPr>
        </p:nvSpPr>
        <p:spPr>
          <a:xfrm>
            <a:off x="694979" y="1479082"/>
            <a:ext cx="6432934" cy="4408381"/>
          </a:xfrm>
          <a:solidFill>
            <a:schemeClr val="bg1"/>
          </a:solidFill>
          <a:ln w="38100">
            <a:solidFill>
              <a:srgbClr val="002060"/>
            </a:solidFill>
          </a:ln>
        </p:spPr>
        <p:txBody>
          <a:bodyPr anchor="t">
            <a:normAutofit fontScale="92500"/>
          </a:bodyPr>
          <a:lstStyle/>
          <a:p>
            <a:pPr>
              <a:lnSpc>
                <a:spcPct val="150000"/>
              </a:lnSpc>
            </a:pPr>
            <a:r>
              <a:rPr lang="en-US" sz="4800" dirty="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General Guidelines</a:t>
            </a:r>
            <a:endParaRPr lang="en-US" sz="4800" dirty="0">
              <a:latin typeface="Arial" panose="020B0604020202020204" pitchFamily="34" charset="0"/>
              <a:cs typeface="Arial" panose="020B0604020202020204" pitchFamily="34" charset="0"/>
            </a:endParaRPr>
          </a:p>
          <a:p>
            <a:pPr>
              <a:lnSpc>
                <a:spcPct val="150000"/>
              </a:lnSpc>
            </a:pPr>
            <a:r>
              <a:rPr lang="en-US" sz="4800" dirty="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Pre-labs</a:t>
            </a:r>
            <a:endParaRPr lang="en-US" sz="4800" dirty="0">
              <a:latin typeface="Arial" panose="020B0604020202020204" pitchFamily="34" charset="0"/>
              <a:cs typeface="Arial" panose="020B0604020202020204" pitchFamily="34" charset="0"/>
            </a:endParaRPr>
          </a:p>
          <a:p>
            <a:pPr>
              <a:lnSpc>
                <a:spcPct val="150000"/>
              </a:lnSpc>
            </a:pPr>
            <a:r>
              <a:rPr lang="en-US" sz="4800" dirty="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Post-labs</a:t>
            </a:r>
            <a:endParaRPr lang="en-US" sz="4800" dirty="0">
              <a:latin typeface="Arial" panose="020B0604020202020204" pitchFamily="34" charset="0"/>
              <a:cs typeface="Arial" panose="020B0604020202020204" pitchFamily="34" charset="0"/>
            </a:endParaRPr>
          </a:p>
          <a:p>
            <a:pPr>
              <a:lnSpc>
                <a:spcPct val="150000"/>
              </a:lnSpc>
            </a:pPr>
            <a:r>
              <a:rPr lang="en-US" sz="4800" dirty="0">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 Post-lab Two Pagers</a:t>
            </a:r>
            <a:endParaRPr lang="en-US" sz="48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AE89E8C6-1212-5732-DDFE-55F34BA803D9}"/>
                  </a:ext>
                </a:extLst>
              </p14:cNvPr>
              <p14:cNvContentPartPr/>
              <p14:nvPr/>
            </p14:nvContentPartPr>
            <p14:xfrm>
              <a:off x="1189635" y="1993593"/>
              <a:ext cx="4754880" cy="0"/>
            </p14:xfrm>
          </p:contentPart>
        </mc:Choice>
        <mc:Fallback xmlns="">
          <p:pic>
            <p:nvPicPr>
              <p:cNvPr id="18" name="Ink 17">
                <a:extLst>
                  <a:ext uri="{FF2B5EF4-FFF2-40B4-BE49-F238E27FC236}">
                    <a16:creationId xmlns:a16="http://schemas.microsoft.com/office/drawing/2014/main" id="{AE89E8C6-1212-5732-DDFE-55F34BA803D9}"/>
                  </a:ext>
                </a:extLst>
              </p:cNvPr>
              <p:cNvPicPr/>
              <p:nvPr/>
            </p:nvPicPr>
            <p:blipFill>
              <a:blip r:embed="rId8"/>
              <a:stretch>
                <a:fillRect/>
              </a:stretch>
            </p:blipFill>
            <p:spPr>
              <a:xfrm>
                <a:off x="1099615" y="1993593"/>
                <a:ext cx="4934561"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66CDAF01-329B-E81B-D59F-398F76850123}"/>
                  </a:ext>
                </a:extLst>
              </p14:cNvPr>
              <p14:cNvContentPartPr/>
              <p14:nvPr/>
            </p14:nvContentPartPr>
            <p14:xfrm>
              <a:off x="1156515" y="3117873"/>
              <a:ext cx="2103120" cy="360"/>
            </p14:xfrm>
          </p:contentPart>
        </mc:Choice>
        <mc:Fallback xmlns="">
          <p:pic>
            <p:nvPicPr>
              <p:cNvPr id="20" name="Ink 19">
                <a:extLst>
                  <a:ext uri="{FF2B5EF4-FFF2-40B4-BE49-F238E27FC236}">
                    <a16:creationId xmlns:a16="http://schemas.microsoft.com/office/drawing/2014/main" id="{66CDAF01-329B-E81B-D59F-398F76850123}"/>
                  </a:ext>
                </a:extLst>
              </p:cNvPr>
              <p:cNvPicPr/>
              <p:nvPr/>
            </p:nvPicPr>
            <p:blipFill>
              <a:blip r:embed="rId10"/>
              <a:stretch>
                <a:fillRect/>
              </a:stretch>
            </p:blipFill>
            <p:spPr>
              <a:xfrm>
                <a:off x="1066875" y="2937873"/>
                <a:ext cx="22827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02F92ED0-E501-A074-EAE1-4A83A9FB6128}"/>
                  </a:ext>
                </a:extLst>
              </p14:cNvPr>
              <p14:cNvContentPartPr/>
              <p14:nvPr/>
            </p14:nvContentPartPr>
            <p14:xfrm>
              <a:off x="1189635" y="4262816"/>
              <a:ext cx="2286000" cy="56520"/>
            </p14:xfrm>
          </p:contentPart>
        </mc:Choice>
        <mc:Fallback xmlns="">
          <p:pic>
            <p:nvPicPr>
              <p:cNvPr id="21" name="Ink 20">
                <a:extLst>
                  <a:ext uri="{FF2B5EF4-FFF2-40B4-BE49-F238E27FC236}">
                    <a16:creationId xmlns:a16="http://schemas.microsoft.com/office/drawing/2014/main" id="{02F92ED0-E501-A074-EAE1-4A83A9FB6128}"/>
                  </a:ext>
                </a:extLst>
              </p:cNvPr>
              <p:cNvPicPr/>
              <p:nvPr/>
            </p:nvPicPr>
            <p:blipFill>
              <a:blip r:embed="rId12"/>
              <a:stretch>
                <a:fillRect/>
              </a:stretch>
            </p:blipFill>
            <p:spPr>
              <a:xfrm>
                <a:off x="1099981" y="4083176"/>
                <a:ext cx="2465668"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588E4F47-F6C3-6790-0912-D66A2FA61D87}"/>
                  </a:ext>
                </a:extLst>
              </p14:cNvPr>
              <p14:cNvContentPartPr/>
              <p14:nvPr/>
            </p14:nvContentPartPr>
            <p14:xfrm rot="10800000">
              <a:off x="1220848" y="2190061"/>
              <a:ext cx="3017520" cy="0"/>
            </p14:xfrm>
          </p:contentPart>
        </mc:Choice>
        <mc:Fallback xmlns="">
          <p:pic>
            <p:nvPicPr>
              <p:cNvPr id="23" name="Ink 22">
                <a:extLst>
                  <a:ext uri="{FF2B5EF4-FFF2-40B4-BE49-F238E27FC236}">
                    <a16:creationId xmlns:a16="http://schemas.microsoft.com/office/drawing/2014/main" id="{588E4F47-F6C3-6790-0912-D66A2FA61D87}"/>
                  </a:ext>
                </a:extLst>
              </p:cNvPr>
              <p:cNvPicPr/>
              <p:nvPr/>
            </p:nvPicPr>
            <p:blipFill>
              <a:blip r:embed="rId8"/>
              <a:stretch>
                <a:fillRect/>
              </a:stretch>
            </p:blipFill>
            <p:spPr>
              <a:xfrm rot="10800000">
                <a:off x="1163720" y="2190061"/>
                <a:ext cx="3131548" cy="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C5BA8823-C0BF-5A9A-B464-74C1F3B443FB}"/>
                  </a:ext>
                </a:extLst>
              </p14:cNvPr>
              <p14:cNvContentPartPr/>
              <p14:nvPr/>
            </p14:nvContentPartPr>
            <p14:xfrm>
              <a:off x="1242813" y="3402477"/>
              <a:ext cx="2103120" cy="360"/>
            </p14:xfrm>
          </p:contentPart>
        </mc:Choice>
        <mc:Fallback xmlns="">
          <p:pic>
            <p:nvPicPr>
              <p:cNvPr id="24" name="Ink 23">
                <a:extLst>
                  <a:ext uri="{FF2B5EF4-FFF2-40B4-BE49-F238E27FC236}">
                    <a16:creationId xmlns:a16="http://schemas.microsoft.com/office/drawing/2014/main" id="{C5BA8823-C0BF-5A9A-B464-74C1F3B443FB}"/>
                  </a:ext>
                </a:extLst>
              </p:cNvPr>
              <p:cNvPicPr/>
              <p:nvPr/>
            </p:nvPicPr>
            <p:blipFill>
              <a:blip r:embed="rId10"/>
              <a:stretch>
                <a:fillRect/>
              </a:stretch>
            </p:blipFill>
            <p:spPr>
              <a:xfrm>
                <a:off x="1153173" y="3222477"/>
                <a:ext cx="22827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DB5209A7-9EBC-DA98-686A-A50F5B13BF5B}"/>
                  </a:ext>
                </a:extLst>
              </p14:cNvPr>
              <p14:cNvContentPartPr/>
              <p14:nvPr/>
            </p14:nvContentPartPr>
            <p14:xfrm>
              <a:off x="1275933" y="4426233"/>
              <a:ext cx="2103120" cy="56520"/>
            </p14:xfrm>
          </p:contentPart>
        </mc:Choice>
        <mc:Fallback xmlns="">
          <p:pic>
            <p:nvPicPr>
              <p:cNvPr id="25" name="Ink 24">
                <a:extLst>
                  <a:ext uri="{FF2B5EF4-FFF2-40B4-BE49-F238E27FC236}">
                    <a16:creationId xmlns:a16="http://schemas.microsoft.com/office/drawing/2014/main" id="{DB5209A7-9EBC-DA98-686A-A50F5B13BF5B}"/>
                  </a:ext>
                </a:extLst>
              </p:cNvPr>
              <p:cNvPicPr/>
              <p:nvPr/>
            </p:nvPicPr>
            <p:blipFill>
              <a:blip r:embed="rId16"/>
              <a:stretch>
                <a:fillRect/>
              </a:stretch>
            </p:blipFill>
            <p:spPr>
              <a:xfrm>
                <a:off x="1186278" y="4246593"/>
                <a:ext cx="2282791"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7A3686AA-95C6-77B9-E31D-5D321BB6CB4F}"/>
                  </a:ext>
                </a:extLst>
              </p14:cNvPr>
              <p14:cNvContentPartPr/>
              <p14:nvPr/>
            </p14:nvContentPartPr>
            <p14:xfrm>
              <a:off x="1167675" y="5508273"/>
              <a:ext cx="5120640" cy="0"/>
            </p14:xfrm>
          </p:contentPart>
        </mc:Choice>
        <mc:Fallback xmlns="">
          <p:pic>
            <p:nvPicPr>
              <p:cNvPr id="26" name="Ink 25">
                <a:extLst>
                  <a:ext uri="{FF2B5EF4-FFF2-40B4-BE49-F238E27FC236}">
                    <a16:creationId xmlns:a16="http://schemas.microsoft.com/office/drawing/2014/main" id="{7A3686AA-95C6-77B9-E31D-5D321BB6CB4F}"/>
                  </a:ext>
                </a:extLst>
              </p:cNvPr>
              <p:cNvPicPr/>
              <p:nvPr/>
            </p:nvPicPr>
            <p:blipFill>
              <a:blip r:embed="rId18"/>
              <a:stretch>
                <a:fillRect/>
              </a:stretch>
            </p:blipFill>
            <p:spPr>
              <a:xfrm>
                <a:off x="1077650" y="5508273"/>
                <a:ext cx="5300331" cy="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DA35D1A0-2B04-8EDA-D0A8-B6B451744A5A}"/>
                  </a:ext>
                </a:extLst>
              </p14:cNvPr>
              <p14:cNvContentPartPr/>
              <p14:nvPr/>
            </p14:nvContentPartPr>
            <p14:xfrm>
              <a:off x="1165837" y="5363214"/>
              <a:ext cx="5120640" cy="0"/>
            </p14:xfrm>
          </p:contentPart>
        </mc:Choice>
        <mc:Fallback xmlns="">
          <p:pic>
            <p:nvPicPr>
              <p:cNvPr id="27" name="Ink 26">
                <a:extLst>
                  <a:ext uri="{FF2B5EF4-FFF2-40B4-BE49-F238E27FC236}">
                    <a16:creationId xmlns:a16="http://schemas.microsoft.com/office/drawing/2014/main" id="{DA35D1A0-2B04-8EDA-D0A8-B6B451744A5A}"/>
                  </a:ext>
                </a:extLst>
              </p:cNvPr>
              <p:cNvPicPr/>
              <p:nvPr/>
            </p:nvPicPr>
            <p:blipFill>
              <a:blip r:embed="rId18"/>
              <a:stretch>
                <a:fillRect/>
              </a:stretch>
            </p:blipFill>
            <p:spPr>
              <a:xfrm>
                <a:off x="1075812" y="5363214"/>
                <a:ext cx="5300331" cy="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18AA363F-7DEA-CED0-59B1-DA085B7B38A4}"/>
                  </a:ext>
                </a:extLst>
              </p14:cNvPr>
              <p14:cNvContentPartPr/>
              <p14:nvPr/>
            </p14:nvContentPartPr>
            <p14:xfrm>
              <a:off x="1002534" y="474191"/>
              <a:ext cx="9166034" cy="583425"/>
            </p14:xfrm>
          </p:contentPart>
        </mc:Choice>
        <mc:Fallback xmlns="">
          <p:pic>
            <p:nvPicPr>
              <p:cNvPr id="28" name="Ink 27">
                <a:extLst>
                  <a:ext uri="{FF2B5EF4-FFF2-40B4-BE49-F238E27FC236}">
                    <a16:creationId xmlns:a16="http://schemas.microsoft.com/office/drawing/2014/main" id="{18AA363F-7DEA-CED0-59B1-DA085B7B38A4}"/>
                  </a:ext>
                </a:extLst>
              </p:cNvPr>
              <p:cNvPicPr/>
              <p:nvPr/>
            </p:nvPicPr>
            <p:blipFill>
              <a:blip r:embed="rId21"/>
              <a:stretch>
                <a:fillRect/>
              </a:stretch>
            </p:blipFill>
            <p:spPr>
              <a:xfrm>
                <a:off x="912537" y="294122"/>
                <a:ext cx="9345668" cy="94320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B94FB20C-2644-B63A-01D4-3153BF75B54F}"/>
                  </a:ext>
                </a:extLst>
              </p14:cNvPr>
              <p14:cNvContentPartPr/>
              <p14:nvPr/>
            </p14:nvContentPartPr>
            <p14:xfrm>
              <a:off x="601545" y="970537"/>
              <a:ext cx="3191170" cy="48955"/>
            </p14:xfrm>
          </p:contentPart>
        </mc:Choice>
        <mc:Fallback xmlns="">
          <p:pic>
            <p:nvPicPr>
              <p:cNvPr id="29" name="Ink 28">
                <a:extLst>
                  <a:ext uri="{FF2B5EF4-FFF2-40B4-BE49-F238E27FC236}">
                    <a16:creationId xmlns:a16="http://schemas.microsoft.com/office/drawing/2014/main" id="{B94FB20C-2644-B63A-01D4-3153BF75B54F}"/>
                  </a:ext>
                </a:extLst>
              </p:cNvPr>
              <p:cNvPicPr/>
              <p:nvPr/>
            </p:nvPicPr>
            <p:blipFill>
              <a:blip r:embed="rId23"/>
              <a:stretch>
                <a:fillRect/>
              </a:stretch>
            </p:blipFill>
            <p:spPr>
              <a:xfrm>
                <a:off x="511551" y="790555"/>
                <a:ext cx="3370797" cy="40855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9C0F795A-A984-057E-2FC6-133675BF9103}"/>
                  </a:ext>
                </a:extLst>
              </p14:cNvPr>
              <p14:cNvContentPartPr/>
              <p14:nvPr/>
            </p14:nvContentPartPr>
            <p14:xfrm>
              <a:off x="595059" y="686887"/>
              <a:ext cx="9573509" cy="1009"/>
            </p14:xfrm>
          </p:contentPart>
        </mc:Choice>
        <mc:Fallback xmlns="">
          <p:pic>
            <p:nvPicPr>
              <p:cNvPr id="30" name="Ink 29">
                <a:extLst>
                  <a:ext uri="{FF2B5EF4-FFF2-40B4-BE49-F238E27FC236}">
                    <a16:creationId xmlns:a16="http://schemas.microsoft.com/office/drawing/2014/main" id="{9C0F795A-A984-057E-2FC6-133675BF9103}"/>
                  </a:ext>
                </a:extLst>
              </p:cNvPr>
              <p:cNvPicPr/>
              <p:nvPr/>
            </p:nvPicPr>
            <p:blipFill>
              <a:blip r:embed="rId25"/>
              <a:stretch>
                <a:fillRect/>
              </a:stretch>
            </p:blipFill>
            <p:spPr>
              <a:xfrm>
                <a:off x="505059" y="182387"/>
                <a:ext cx="9753150"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CE56CB53-84E9-40C4-B2B8-D144C2E12A65}"/>
                  </a:ext>
                </a:extLst>
              </p14:cNvPr>
              <p14:cNvContentPartPr/>
              <p14:nvPr/>
            </p14:nvContentPartPr>
            <p14:xfrm>
              <a:off x="747460" y="552849"/>
              <a:ext cx="9470568" cy="1009"/>
            </p14:xfrm>
          </p:contentPart>
        </mc:Choice>
        <mc:Fallback xmlns="">
          <p:pic>
            <p:nvPicPr>
              <p:cNvPr id="31" name="Ink 30">
                <a:extLst>
                  <a:ext uri="{FF2B5EF4-FFF2-40B4-BE49-F238E27FC236}">
                    <a16:creationId xmlns:a16="http://schemas.microsoft.com/office/drawing/2014/main" id="{CE56CB53-84E9-40C4-B2B8-D144C2E12A65}"/>
                  </a:ext>
                </a:extLst>
              </p:cNvPr>
              <p:cNvPicPr/>
              <p:nvPr/>
            </p:nvPicPr>
            <p:blipFill>
              <a:blip r:embed="rId27"/>
              <a:stretch>
                <a:fillRect/>
              </a:stretch>
            </p:blipFill>
            <p:spPr>
              <a:xfrm>
                <a:off x="657460" y="48349"/>
                <a:ext cx="9650209" cy="1009000"/>
              </a:xfrm>
              <a:prstGeom prst="rect">
                <a:avLst/>
              </a:prstGeom>
            </p:spPr>
          </p:pic>
        </mc:Fallback>
      </mc:AlternateContent>
    </p:spTree>
    <p:extLst>
      <p:ext uri="{BB962C8B-B14F-4D97-AF65-F5344CB8AC3E}">
        <p14:creationId xmlns:p14="http://schemas.microsoft.com/office/powerpoint/2010/main" val="2122422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46DA1579-6A83-BE0B-0D45-ECAFB7A2F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4FD91-92A4-849C-8CB8-4977288620C1}"/>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85BCFAB4-87F9-13B6-15FE-93D65A4CFF69}"/>
              </a:ext>
            </a:extLst>
          </p:cNvPr>
          <p:cNvSpPr>
            <a:spLocks noGrp="1"/>
          </p:cNvSpPr>
          <p:nvPr>
            <p:ph sz="half" idx="1"/>
          </p:nvPr>
        </p:nvSpPr>
        <p:spPr>
          <a:xfrm>
            <a:off x="694979" y="1479082"/>
            <a:ext cx="10872730" cy="4824235"/>
          </a:xfrm>
          <a:solidFill>
            <a:schemeClr val="bg1"/>
          </a:solidFill>
          <a:ln w="38100">
            <a:solidFill>
              <a:srgbClr val="002060"/>
            </a:solidFill>
          </a:ln>
        </p:spPr>
        <p:txBody>
          <a:bodyPr anchor="ctr">
            <a:normAutofit fontScale="32500" lnSpcReduction="20000"/>
          </a:bodyPr>
          <a:lstStyle/>
          <a:p>
            <a:pPr marL="0" lvl="0" indent="0">
              <a:lnSpc>
                <a:spcPct val="120000"/>
              </a:lnSpc>
              <a:buNone/>
            </a:pPr>
            <a:r>
              <a:rPr lang="en-US" sz="9800" b="1" u="sng" dirty="0">
                <a:latin typeface="Arial" panose="020B0604020202020204" pitchFamily="34" charset="0"/>
                <a:cs typeface="Arial" panose="020B0604020202020204" pitchFamily="34" charset="0"/>
              </a:rPr>
              <a:t>IMPORTANT OR UNIQUE LAB EQUIPMENT, SET UP, </a:t>
            </a:r>
            <a:br>
              <a:rPr lang="en-US" sz="9800" b="1" u="sng" dirty="0">
                <a:latin typeface="Arial" panose="020B0604020202020204" pitchFamily="34" charset="0"/>
                <a:cs typeface="Arial" panose="020B0604020202020204" pitchFamily="34" charset="0"/>
              </a:rPr>
            </a:br>
            <a:r>
              <a:rPr lang="en-US" sz="9800" b="1" u="sng" dirty="0">
                <a:latin typeface="Arial" panose="020B0604020202020204" pitchFamily="34" charset="0"/>
                <a:cs typeface="Arial" panose="020B0604020202020204" pitchFamily="34" charset="0"/>
              </a:rPr>
              <a:t>or NAMED LAB TECHNIQUES</a:t>
            </a:r>
          </a:p>
          <a:p>
            <a:pPr marL="0" lvl="0" indent="0">
              <a:lnSpc>
                <a:spcPct val="120000"/>
              </a:lnSpc>
              <a:buNone/>
            </a:pPr>
            <a:r>
              <a:rPr lang="en-US" sz="7700" dirty="0">
                <a:latin typeface="Arial" panose="020B0604020202020204" pitchFamily="34" charset="0"/>
                <a:cs typeface="Arial" panose="020B0604020202020204" pitchFamily="34" charset="0"/>
              </a:rPr>
              <a:t>a. You are NOT listing your materials section. NOT telling me the procedure. </a:t>
            </a:r>
          </a:p>
          <a:p>
            <a:pPr marL="0" lvl="0" indent="0">
              <a:lnSpc>
                <a:spcPct val="120000"/>
              </a:lnSpc>
              <a:buNone/>
            </a:pPr>
            <a:r>
              <a:rPr lang="en-US" sz="7700" dirty="0">
                <a:latin typeface="Arial" panose="020B0604020202020204" pitchFamily="34" charset="0"/>
                <a:cs typeface="Arial" panose="020B0604020202020204" pitchFamily="34" charset="0"/>
              </a:rPr>
              <a:t>b. You are showing me any special/new/unique equipment that is important </a:t>
            </a:r>
            <a:br>
              <a:rPr lang="en-US" sz="7700" dirty="0">
                <a:latin typeface="Arial" panose="020B0604020202020204" pitchFamily="34" charset="0"/>
                <a:cs typeface="Arial" panose="020B0604020202020204" pitchFamily="34" charset="0"/>
              </a:rPr>
            </a:br>
            <a:r>
              <a:rPr lang="en-US" sz="7700" dirty="0">
                <a:latin typeface="Arial" panose="020B0604020202020204" pitchFamily="34" charset="0"/>
                <a:cs typeface="Arial" panose="020B0604020202020204" pitchFamily="34" charset="0"/>
              </a:rPr>
              <a:t>    to the lab, and describing any special techniques that will be used in lab. </a:t>
            </a:r>
          </a:p>
          <a:p>
            <a:pPr marL="0" lvl="0" indent="0">
              <a:lnSpc>
                <a:spcPct val="120000"/>
              </a:lnSpc>
              <a:buNone/>
            </a:pPr>
            <a:r>
              <a:rPr lang="en-US" sz="7700" dirty="0">
                <a:latin typeface="Arial" panose="020B0604020202020204" pitchFamily="34" charset="0"/>
                <a:cs typeface="Arial" panose="020B0604020202020204" pitchFamily="34" charset="0"/>
              </a:rPr>
              <a:t>c. Label drawings, explain how special equipment works, how you do the </a:t>
            </a:r>
            <a:br>
              <a:rPr lang="en-US" sz="7700" dirty="0">
                <a:latin typeface="Arial" panose="020B0604020202020204" pitchFamily="34" charset="0"/>
                <a:cs typeface="Arial" panose="020B0604020202020204" pitchFamily="34" charset="0"/>
              </a:rPr>
            </a:br>
            <a:r>
              <a:rPr lang="en-US" sz="7700" dirty="0">
                <a:latin typeface="Arial" panose="020B0604020202020204" pitchFamily="34" charset="0"/>
                <a:cs typeface="Arial" panose="020B0604020202020204" pitchFamily="34" charset="0"/>
              </a:rPr>
              <a:t>    named lab techniques </a:t>
            </a:r>
            <a:r>
              <a:rPr lang="en-US" sz="7700" dirty="0" err="1">
                <a:latin typeface="Arial" panose="020B0604020202020204" pitchFamily="34" charset="0"/>
                <a:cs typeface="Arial" panose="020B0604020202020204" pitchFamily="34" charset="0"/>
              </a:rPr>
              <a:t>etc</a:t>
            </a:r>
            <a:endParaRPr lang="en-US" sz="7700" dirty="0">
              <a:latin typeface="Arial" panose="020B0604020202020204" pitchFamily="34" charset="0"/>
              <a:cs typeface="Arial" panose="020B0604020202020204" pitchFamily="34" charset="0"/>
            </a:endParaRPr>
          </a:p>
          <a:p>
            <a:pPr marL="0" lvl="0" indent="0">
              <a:lnSpc>
                <a:spcPct val="120000"/>
              </a:lnSpc>
              <a:buNone/>
            </a:pPr>
            <a:r>
              <a:rPr lang="en-US" sz="7700" dirty="0">
                <a:latin typeface="Arial" panose="020B0604020202020204" pitchFamily="34" charset="0"/>
                <a:cs typeface="Arial" panose="020B0604020202020204" pitchFamily="34" charset="0"/>
              </a:rPr>
              <a:t>d. Examples – If you are using a digital balance to weigh an object before </a:t>
            </a:r>
            <a:br>
              <a:rPr lang="en-US" sz="7700" dirty="0">
                <a:latin typeface="Arial" panose="020B0604020202020204" pitchFamily="34" charset="0"/>
                <a:cs typeface="Arial" panose="020B0604020202020204" pitchFamily="34" charset="0"/>
              </a:rPr>
            </a:br>
            <a:r>
              <a:rPr lang="en-US" sz="7700" dirty="0">
                <a:latin typeface="Arial" panose="020B0604020202020204" pitchFamily="34" charset="0"/>
                <a:cs typeface="Arial" panose="020B0604020202020204" pitchFamily="34" charset="0"/>
              </a:rPr>
              <a:t>    and after you do something to that object you would draw a picture of the </a:t>
            </a:r>
            <a:br>
              <a:rPr lang="en-US" sz="7700" dirty="0">
                <a:latin typeface="Arial" panose="020B0604020202020204" pitchFamily="34" charset="0"/>
                <a:cs typeface="Arial" panose="020B0604020202020204" pitchFamily="34" charset="0"/>
              </a:rPr>
            </a:br>
            <a:r>
              <a:rPr lang="en-US" sz="7700" dirty="0">
                <a:latin typeface="Arial" panose="020B0604020202020204" pitchFamily="34" charset="0"/>
                <a:cs typeface="Arial" panose="020B0604020202020204" pitchFamily="34" charset="0"/>
              </a:rPr>
              <a:t>    balance and explain that you will be “weighing by difference”</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D90314AE-79FA-2C05-01ED-D884C3653EA0}"/>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D90314AE-79FA-2C05-01ED-D884C3653EA0}"/>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09367DCF-DB1C-6A15-7E61-19FCD9650423}"/>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09367DCF-DB1C-6A15-7E61-19FCD9650423}"/>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DDBDE854-61E4-1ECC-FB7C-2C2B9A6E9435}"/>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DDBDE854-61E4-1ECC-FB7C-2C2B9A6E9435}"/>
                  </a:ext>
                </a:extLst>
              </p:cNvPr>
              <p:cNvPicPr/>
              <p:nvPr/>
            </p:nvPicPr>
            <p:blipFill>
              <a:blip r:embed="rId8"/>
              <a:stretch>
                <a:fillRect/>
              </a:stretch>
            </p:blipFill>
            <p:spPr>
              <a:xfrm>
                <a:off x="-45213248" y="363756"/>
                <a:ext cx="91440000" cy="505000"/>
              </a:xfrm>
              <a:prstGeom prst="rect">
                <a:avLst/>
              </a:prstGeom>
            </p:spPr>
          </p:pic>
        </mc:Fallback>
      </mc:AlternateContent>
      <p:sp>
        <p:nvSpPr>
          <p:cNvPr id="5" name="Rectangle 4">
            <a:extLst>
              <a:ext uri="{FF2B5EF4-FFF2-40B4-BE49-F238E27FC236}">
                <a16:creationId xmlns:a16="http://schemas.microsoft.com/office/drawing/2014/main" id="{4E65F6EA-FD79-7D47-E579-298BFDF609DD}"/>
              </a:ext>
            </a:extLst>
          </p:cNvPr>
          <p:cNvSpPr/>
          <p:nvPr/>
        </p:nvSpPr>
        <p:spPr>
          <a:xfrm>
            <a:off x="4625063" y="3253943"/>
            <a:ext cx="43891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978EC9-68E4-3F4E-A0A1-67B9A2CD5A9C}"/>
              </a:ext>
            </a:extLst>
          </p:cNvPr>
          <p:cNvSpPr/>
          <p:nvPr/>
        </p:nvSpPr>
        <p:spPr>
          <a:xfrm>
            <a:off x="7163757" y="2725545"/>
            <a:ext cx="42976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3B5A51-B9A4-9A2F-3A51-5A4C2F02326C}"/>
              </a:ext>
            </a:extLst>
          </p:cNvPr>
          <p:cNvSpPr/>
          <p:nvPr/>
        </p:nvSpPr>
        <p:spPr>
          <a:xfrm>
            <a:off x="2872344" y="3643699"/>
            <a:ext cx="47548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F7430A-3F40-3B62-A256-89070FED464C}"/>
              </a:ext>
            </a:extLst>
          </p:cNvPr>
          <p:cNvSpPr/>
          <p:nvPr/>
        </p:nvSpPr>
        <p:spPr>
          <a:xfrm>
            <a:off x="1023950" y="4110537"/>
            <a:ext cx="22860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F1CA73-7E3C-6470-C7B6-7619B4AE8F7C}"/>
              </a:ext>
            </a:extLst>
          </p:cNvPr>
          <p:cNvSpPr/>
          <p:nvPr/>
        </p:nvSpPr>
        <p:spPr>
          <a:xfrm>
            <a:off x="4487903" y="4136159"/>
            <a:ext cx="42062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E0E3E8-29B4-D256-8354-7BC8ABBDE277}"/>
              </a:ext>
            </a:extLst>
          </p:cNvPr>
          <p:cNvSpPr/>
          <p:nvPr/>
        </p:nvSpPr>
        <p:spPr>
          <a:xfrm>
            <a:off x="2286693" y="2745085"/>
            <a:ext cx="36576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52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4" grpId="0" animBg="1"/>
      <p:bldP spid="15" grpId="0" animBg="1"/>
      <p:bldP spid="16"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4573220D-091D-643A-58F2-EEAC9B72E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F23C7-7C26-D83D-E354-10C1FAE95A92}"/>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A262E2AA-866D-49F3-B3E0-B3221CE5F6CF}"/>
              </a:ext>
            </a:extLst>
          </p:cNvPr>
          <p:cNvSpPr>
            <a:spLocks noGrp="1"/>
          </p:cNvSpPr>
          <p:nvPr>
            <p:ph sz="half" idx="1"/>
          </p:nvPr>
        </p:nvSpPr>
        <p:spPr>
          <a:xfrm>
            <a:off x="694979" y="1479083"/>
            <a:ext cx="10872730" cy="4539020"/>
          </a:xfrm>
          <a:solidFill>
            <a:schemeClr val="bg1"/>
          </a:solidFill>
          <a:ln w="38100">
            <a:solidFill>
              <a:srgbClr val="002060"/>
            </a:solidFill>
          </a:ln>
        </p:spPr>
        <p:txBody>
          <a:bodyPr anchor="ctr">
            <a:normAutofit fontScale="32500" lnSpcReduction="20000"/>
          </a:bodyPr>
          <a:lstStyle/>
          <a:p>
            <a:pPr marL="0" lvl="0" indent="0">
              <a:lnSpc>
                <a:spcPct val="120000"/>
              </a:lnSpc>
              <a:buNone/>
            </a:pPr>
            <a:r>
              <a:rPr lang="en-US" sz="9800" b="1" u="sng" dirty="0">
                <a:latin typeface="Arial" panose="020B0604020202020204" pitchFamily="34" charset="0"/>
                <a:cs typeface="Arial" panose="020B0604020202020204" pitchFamily="34" charset="0"/>
              </a:rPr>
              <a:t>SIG FIGS RELATED TO LAB EQUIPMENT</a:t>
            </a:r>
          </a:p>
          <a:p>
            <a:pPr marL="0" lvl="0" indent="0">
              <a:lnSpc>
                <a:spcPct val="120000"/>
              </a:lnSpc>
              <a:buNone/>
            </a:pPr>
            <a:r>
              <a:rPr lang="en-US" sz="9800" dirty="0">
                <a:latin typeface="Arial" panose="020B0604020202020204" pitchFamily="34" charset="0"/>
                <a:cs typeface="Arial" panose="020B0604020202020204" pitchFamily="34" charset="0"/>
              </a:rPr>
              <a:t>a. Report how many sig figs the each piece of lab </a:t>
            </a:r>
            <a:br>
              <a:rPr lang="en-US" sz="9800" dirty="0">
                <a:latin typeface="Arial" panose="020B0604020202020204" pitchFamily="34" charset="0"/>
                <a:cs typeface="Arial" panose="020B0604020202020204" pitchFamily="34" charset="0"/>
              </a:rPr>
            </a:br>
            <a:r>
              <a:rPr lang="en-US" sz="9800" dirty="0">
                <a:latin typeface="Arial" panose="020B0604020202020204" pitchFamily="34" charset="0"/>
                <a:cs typeface="Arial" panose="020B0604020202020204" pitchFamily="34" charset="0"/>
              </a:rPr>
              <a:t>    equipment had and which one limited the sig figs in your </a:t>
            </a:r>
            <a:br>
              <a:rPr lang="en-US" sz="9800" dirty="0">
                <a:latin typeface="Arial" panose="020B0604020202020204" pitchFamily="34" charset="0"/>
                <a:cs typeface="Arial" panose="020B0604020202020204" pitchFamily="34" charset="0"/>
              </a:rPr>
            </a:br>
            <a:r>
              <a:rPr lang="en-US" sz="9800" dirty="0">
                <a:latin typeface="Arial" panose="020B0604020202020204" pitchFamily="34" charset="0"/>
                <a:cs typeface="Arial" panose="020B0604020202020204" pitchFamily="34" charset="0"/>
              </a:rPr>
              <a:t>    calculations. </a:t>
            </a:r>
          </a:p>
          <a:p>
            <a:pPr marL="0" lvl="0" indent="0">
              <a:lnSpc>
                <a:spcPct val="120000"/>
              </a:lnSpc>
              <a:buNone/>
            </a:pPr>
            <a:r>
              <a:rPr lang="en-US" sz="9800" dirty="0">
                <a:latin typeface="Arial" panose="020B0604020202020204" pitchFamily="34" charset="0"/>
                <a:cs typeface="Arial" panose="020B0604020202020204" pitchFamily="34" charset="0"/>
              </a:rPr>
              <a:t>b. Example – Digital Balance = 5 SF,  </a:t>
            </a:r>
            <a:br>
              <a:rPr lang="en-US" sz="9800" dirty="0">
                <a:latin typeface="Arial" panose="020B0604020202020204" pitchFamily="34" charset="0"/>
                <a:cs typeface="Arial" panose="020B0604020202020204" pitchFamily="34" charset="0"/>
              </a:rPr>
            </a:br>
            <a:r>
              <a:rPr lang="en-US" sz="9800" dirty="0">
                <a:latin typeface="Arial" panose="020B0604020202020204" pitchFamily="34" charset="0"/>
                <a:cs typeface="Arial" panose="020B0604020202020204" pitchFamily="34" charset="0"/>
              </a:rPr>
              <a:t>    Graduated Cylinder = 4 SF, limited by graduated cylinder</a:t>
            </a:r>
          </a:p>
          <a:p>
            <a:pPr marL="0" lvl="0" indent="0">
              <a:lnSpc>
                <a:spcPct val="120000"/>
              </a:lnSpc>
              <a:buNone/>
            </a:pPr>
            <a:r>
              <a:rPr lang="en-US" sz="9800" dirty="0">
                <a:latin typeface="Arial" panose="020B0604020202020204" pitchFamily="34" charset="0"/>
                <a:cs typeface="Arial" panose="020B0604020202020204" pitchFamily="34" charset="0"/>
              </a:rPr>
              <a:t>c. Your calculations should reflect the appropriate number </a:t>
            </a:r>
            <a:br>
              <a:rPr lang="en-US" sz="9800" dirty="0">
                <a:latin typeface="Arial" panose="020B0604020202020204" pitchFamily="34" charset="0"/>
                <a:cs typeface="Arial" panose="020B0604020202020204" pitchFamily="34" charset="0"/>
              </a:rPr>
            </a:br>
            <a:r>
              <a:rPr lang="en-US" sz="9800" dirty="0">
                <a:latin typeface="Arial" panose="020B0604020202020204" pitchFamily="34" charset="0"/>
                <a:cs typeface="Arial" panose="020B0604020202020204" pitchFamily="34" charset="0"/>
              </a:rPr>
              <a:t>    of sig figs based on the equipment used in lab.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AB98802-696A-8C32-EBF8-F53CCFFA97D1}"/>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4AB98802-696A-8C32-EBF8-F53CCFFA97D1}"/>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EEF2CD1B-3EB7-5364-5615-26CA2E74CE49}"/>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EEF2CD1B-3EB7-5364-5615-26CA2E74CE49}"/>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1C3E1E9D-94BA-6CA1-BE5E-D3D3A1BFC152}"/>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1C3E1E9D-94BA-6CA1-BE5E-D3D3A1BFC152}"/>
                  </a:ext>
                </a:extLst>
              </p:cNvPr>
              <p:cNvPicPr/>
              <p:nvPr/>
            </p:nvPicPr>
            <p:blipFill>
              <a:blip r:embed="rId8"/>
              <a:stretch>
                <a:fillRect/>
              </a:stretch>
            </p:blipFill>
            <p:spPr>
              <a:xfrm>
                <a:off x="-45213248" y="363756"/>
                <a:ext cx="91440000" cy="505000"/>
              </a:xfrm>
              <a:prstGeom prst="rect">
                <a:avLst/>
              </a:prstGeom>
            </p:spPr>
          </p:pic>
        </mc:Fallback>
      </mc:AlternateContent>
      <p:sp>
        <p:nvSpPr>
          <p:cNvPr id="4" name="Rectangle 3">
            <a:extLst>
              <a:ext uri="{FF2B5EF4-FFF2-40B4-BE49-F238E27FC236}">
                <a16:creationId xmlns:a16="http://schemas.microsoft.com/office/drawing/2014/main" id="{BC3B2BBE-E650-DFEE-490F-48DC772CF510}"/>
              </a:ext>
            </a:extLst>
          </p:cNvPr>
          <p:cNvSpPr/>
          <p:nvPr/>
        </p:nvSpPr>
        <p:spPr>
          <a:xfrm>
            <a:off x="4823328" y="2781697"/>
            <a:ext cx="52120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AA299E-A81A-2626-066B-E45BFD5E1E22}"/>
              </a:ext>
            </a:extLst>
          </p:cNvPr>
          <p:cNvSpPr/>
          <p:nvPr/>
        </p:nvSpPr>
        <p:spPr>
          <a:xfrm>
            <a:off x="6142230" y="4350020"/>
            <a:ext cx="53035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6DE432-03AA-437A-AC11-806B554DF206}"/>
              </a:ext>
            </a:extLst>
          </p:cNvPr>
          <p:cNvSpPr/>
          <p:nvPr/>
        </p:nvSpPr>
        <p:spPr>
          <a:xfrm>
            <a:off x="6591023" y="2316025"/>
            <a:ext cx="31089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ECA31C-C853-F7AD-637E-072FFF6CE57A}"/>
              </a:ext>
            </a:extLst>
          </p:cNvPr>
          <p:cNvSpPr/>
          <p:nvPr/>
        </p:nvSpPr>
        <p:spPr>
          <a:xfrm>
            <a:off x="2125848" y="4989204"/>
            <a:ext cx="47548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661253-522C-4CFD-F31F-A8ECA43AC686}"/>
              </a:ext>
            </a:extLst>
          </p:cNvPr>
          <p:cNvSpPr/>
          <p:nvPr/>
        </p:nvSpPr>
        <p:spPr>
          <a:xfrm>
            <a:off x="5489534" y="5489052"/>
            <a:ext cx="41148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87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0" grpId="0" animBg="1"/>
      <p:bldP spid="7"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9AAA6B7C-8C4B-37D9-2C57-E2324DDAD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6128C-FD38-83B5-2CE9-26DAAABB3AB5}"/>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01AE48FB-14A1-45AD-1278-227AB0A62E40}"/>
              </a:ext>
            </a:extLst>
          </p:cNvPr>
          <p:cNvSpPr>
            <a:spLocks noGrp="1"/>
          </p:cNvSpPr>
          <p:nvPr>
            <p:ph sz="half" idx="1"/>
          </p:nvPr>
        </p:nvSpPr>
        <p:spPr>
          <a:xfrm>
            <a:off x="694979" y="1479083"/>
            <a:ext cx="10872730" cy="5030574"/>
          </a:xfrm>
          <a:solidFill>
            <a:schemeClr val="bg1"/>
          </a:solidFill>
          <a:ln w="38100">
            <a:solidFill>
              <a:srgbClr val="002060"/>
            </a:solidFill>
          </a:ln>
        </p:spPr>
        <p:txBody>
          <a:bodyPr anchor="ctr">
            <a:normAutofit fontScale="25000" lnSpcReduction="20000"/>
          </a:bodyPr>
          <a:lstStyle/>
          <a:p>
            <a:pPr marL="0" lvl="0" indent="0">
              <a:lnSpc>
                <a:spcPct val="120000"/>
              </a:lnSpc>
              <a:buNone/>
            </a:pPr>
            <a:r>
              <a:rPr lang="en-US" sz="12800" b="1" u="sng" dirty="0">
                <a:latin typeface="Arial" panose="020B0604020202020204" pitchFamily="34" charset="0"/>
                <a:cs typeface="Arial" panose="020B0604020202020204" pitchFamily="34" charset="0"/>
              </a:rPr>
              <a:t>YOUR EXPERIMENTAL RESULTS</a:t>
            </a:r>
          </a:p>
          <a:p>
            <a:pPr marL="0" lvl="0" indent="0">
              <a:lnSpc>
                <a:spcPct val="120000"/>
              </a:lnSpc>
              <a:buNone/>
            </a:pPr>
            <a:r>
              <a:rPr lang="en-US" sz="10800" dirty="0">
                <a:latin typeface="Arial" panose="020B0604020202020204" pitchFamily="34" charset="0"/>
                <a:cs typeface="Arial" panose="020B0604020202020204" pitchFamily="34" charset="0"/>
              </a:rPr>
              <a:t>a. List the final results you obtained. </a:t>
            </a:r>
          </a:p>
          <a:p>
            <a:pPr marL="0" lvl="0" indent="0">
              <a:lnSpc>
                <a:spcPct val="120000"/>
              </a:lnSpc>
              <a:buNone/>
            </a:pPr>
            <a:r>
              <a:rPr lang="en-US" sz="10800" dirty="0">
                <a:latin typeface="Arial" panose="020B0604020202020204" pitchFamily="34" charset="0"/>
                <a:cs typeface="Arial" panose="020B0604020202020204" pitchFamily="34" charset="0"/>
              </a:rPr>
              <a:t>      • You are NOT listing all your data or individual trials – we average </a:t>
            </a:r>
            <a:br>
              <a:rPr lang="en-US" sz="10800" dirty="0">
                <a:latin typeface="Arial" panose="020B0604020202020204" pitchFamily="34" charset="0"/>
                <a:cs typeface="Arial" panose="020B0604020202020204" pitchFamily="34" charset="0"/>
              </a:rPr>
            </a:br>
            <a:r>
              <a:rPr lang="en-US" sz="10800" dirty="0">
                <a:latin typeface="Arial" panose="020B0604020202020204" pitchFamily="34" charset="0"/>
                <a:cs typeface="Arial" panose="020B0604020202020204" pitchFamily="34" charset="0"/>
              </a:rPr>
              <a:t>        trials together, we don’t report every single one. </a:t>
            </a:r>
          </a:p>
          <a:p>
            <a:pPr marL="0" lvl="0" indent="0">
              <a:lnSpc>
                <a:spcPct val="120000"/>
              </a:lnSpc>
              <a:buNone/>
            </a:pPr>
            <a:r>
              <a:rPr lang="en-US" sz="10800" dirty="0">
                <a:latin typeface="Arial" panose="020B0604020202020204" pitchFamily="34" charset="0"/>
                <a:cs typeface="Arial" panose="020B0604020202020204" pitchFamily="34" charset="0"/>
              </a:rPr>
              <a:t>b. Include all relevant results. Often students will be testing multiple </a:t>
            </a:r>
            <a:br>
              <a:rPr lang="en-US" sz="10800" dirty="0">
                <a:latin typeface="Arial" panose="020B0604020202020204" pitchFamily="34" charset="0"/>
                <a:cs typeface="Arial" panose="020B0604020202020204" pitchFamily="34" charset="0"/>
              </a:rPr>
            </a:br>
            <a:r>
              <a:rPr lang="en-US" sz="10800" dirty="0">
                <a:latin typeface="Arial" panose="020B0604020202020204" pitchFamily="34" charset="0"/>
                <a:cs typeface="Arial" panose="020B0604020202020204" pitchFamily="34" charset="0"/>
              </a:rPr>
              <a:t>    things and only report one of the results.</a:t>
            </a:r>
          </a:p>
          <a:p>
            <a:pPr marL="0" lvl="0" indent="0">
              <a:lnSpc>
                <a:spcPct val="120000"/>
              </a:lnSpc>
              <a:buNone/>
            </a:pPr>
            <a:r>
              <a:rPr lang="en-US" sz="10800" dirty="0">
                <a:latin typeface="Arial" panose="020B0604020202020204" pitchFamily="34" charset="0"/>
                <a:cs typeface="Arial" panose="020B0604020202020204" pitchFamily="34" charset="0"/>
              </a:rPr>
              <a:t>c. Clearly label what your results are and have units on them. Do NOT </a:t>
            </a:r>
            <a:br>
              <a:rPr lang="en-US" sz="10800" dirty="0">
                <a:latin typeface="Arial" panose="020B0604020202020204" pitchFamily="34" charset="0"/>
                <a:cs typeface="Arial" panose="020B0604020202020204" pitchFamily="34" charset="0"/>
              </a:rPr>
            </a:br>
            <a:r>
              <a:rPr lang="en-US" sz="10800" dirty="0">
                <a:latin typeface="Arial" panose="020B0604020202020204" pitchFamily="34" charset="0"/>
                <a:cs typeface="Arial" panose="020B0604020202020204" pitchFamily="34" charset="0"/>
              </a:rPr>
              <a:t>    just put a number in the box. </a:t>
            </a:r>
          </a:p>
          <a:p>
            <a:pPr marL="0" lvl="0" indent="0">
              <a:lnSpc>
                <a:spcPct val="120000"/>
              </a:lnSpc>
              <a:buNone/>
            </a:pPr>
            <a:r>
              <a:rPr lang="en-US" sz="10800" dirty="0">
                <a:latin typeface="Arial" panose="020B0604020202020204" pitchFamily="34" charset="0"/>
                <a:cs typeface="Arial" panose="020B0604020202020204" pitchFamily="34" charset="0"/>
              </a:rPr>
              <a:t>d. Your experimental results may not always be numerical. </a:t>
            </a:r>
            <a:br>
              <a:rPr lang="en-US" sz="10800" dirty="0">
                <a:latin typeface="Arial" panose="020B0604020202020204" pitchFamily="34" charset="0"/>
                <a:cs typeface="Arial" panose="020B0604020202020204" pitchFamily="34" charset="0"/>
              </a:rPr>
            </a:br>
            <a:r>
              <a:rPr lang="en-US" sz="10800" dirty="0">
                <a:latin typeface="Arial" panose="020B0604020202020204" pitchFamily="34" charset="0"/>
                <a:cs typeface="Arial" panose="020B0604020202020204" pitchFamily="34" charset="0"/>
              </a:rPr>
              <a:t>    That is fine! Depends on the lab.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D5684D4B-A6D2-F7A1-8235-07107674EC29}"/>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D5684D4B-A6D2-F7A1-8235-07107674EC29}"/>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849B5C77-F6EF-4695-84AF-1FBBA9D9C90F}"/>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849B5C77-F6EF-4695-84AF-1FBBA9D9C90F}"/>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A0F0DE81-6E41-39B3-A3DD-6713FB7E5805}"/>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A0F0DE81-6E41-39B3-A3DD-6713FB7E5805}"/>
                  </a:ext>
                </a:extLst>
              </p:cNvPr>
              <p:cNvPicPr/>
              <p:nvPr/>
            </p:nvPicPr>
            <p:blipFill>
              <a:blip r:embed="rId8"/>
              <a:stretch>
                <a:fillRect/>
              </a:stretch>
            </p:blipFill>
            <p:spPr>
              <a:xfrm>
                <a:off x="-45213248" y="363756"/>
                <a:ext cx="91440000" cy="505000"/>
              </a:xfrm>
              <a:prstGeom prst="rect">
                <a:avLst/>
              </a:prstGeom>
            </p:spPr>
          </p:pic>
        </mc:Fallback>
      </mc:AlternateContent>
      <p:sp>
        <p:nvSpPr>
          <p:cNvPr id="4" name="Rectangle 3">
            <a:extLst>
              <a:ext uri="{FF2B5EF4-FFF2-40B4-BE49-F238E27FC236}">
                <a16:creationId xmlns:a16="http://schemas.microsoft.com/office/drawing/2014/main" id="{16E89464-C8B1-94DE-31D7-D912525314D4}"/>
              </a:ext>
            </a:extLst>
          </p:cNvPr>
          <p:cNvSpPr/>
          <p:nvPr/>
        </p:nvSpPr>
        <p:spPr>
          <a:xfrm>
            <a:off x="2883494" y="2779818"/>
            <a:ext cx="85039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ADCFD4-215F-E318-9487-0EF76ECFA27A}"/>
              </a:ext>
            </a:extLst>
          </p:cNvPr>
          <p:cNvSpPr/>
          <p:nvPr/>
        </p:nvSpPr>
        <p:spPr>
          <a:xfrm>
            <a:off x="1169937" y="2214559"/>
            <a:ext cx="29260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0FF5CD-5E61-1A23-EFFE-42DDFD971829}"/>
              </a:ext>
            </a:extLst>
          </p:cNvPr>
          <p:cNvSpPr/>
          <p:nvPr/>
        </p:nvSpPr>
        <p:spPr>
          <a:xfrm>
            <a:off x="2353228" y="4651327"/>
            <a:ext cx="39319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6DA003-48A7-6EF6-71D3-E483BD21E108}"/>
              </a:ext>
            </a:extLst>
          </p:cNvPr>
          <p:cNvSpPr/>
          <p:nvPr/>
        </p:nvSpPr>
        <p:spPr>
          <a:xfrm>
            <a:off x="5078054" y="5595674"/>
            <a:ext cx="45720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F0141E3-A2DE-120A-CF72-08EF3351B8AA}"/>
              </a:ext>
            </a:extLst>
          </p:cNvPr>
          <p:cNvSpPr/>
          <p:nvPr/>
        </p:nvSpPr>
        <p:spPr>
          <a:xfrm>
            <a:off x="7872812" y="4644737"/>
            <a:ext cx="7315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34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7" grpId="0" animBg="1"/>
      <p:bldP spid="11"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5514332A-A4A9-2200-E826-10966A876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B7642-89F8-92F8-B18F-1904FD7C31B0}"/>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04ACC9F4-A420-B3D6-9321-A144B4106D3C}"/>
              </a:ext>
            </a:extLst>
          </p:cNvPr>
          <p:cNvSpPr>
            <a:spLocks noGrp="1"/>
          </p:cNvSpPr>
          <p:nvPr>
            <p:ph sz="half" idx="1"/>
          </p:nvPr>
        </p:nvSpPr>
        <p:spPr>
          <a:xfrm>
            <a:off x="694979" y="1479083"/>
            <a:ext cx="10872730" cy="3648088"/>
          </a:xfrm>
          <a:solidFill>
            <a:schemeClr val="bg1"/>
          </a:solidFill>
          <a:ln w="38100">
            <a:solidFill>
              <a:srgbClr val="002060"/>
            </a:solidFill>
          </a:ln>
        </p:spPr>
        <p:txBody>
          <a:bodyPr anchor="ctr">
            <a:normAutofit fontScale="85000" lnSpcReduction="20000"/>
          </a:bodyPr>
          <a:lstStyle/>
          <a:p>
            <a:pPr marL="0" lvl="0" indent="0">
              <a:lnSpc>
                <a:spcPct val="120000"/>
              </a:lnSpc>
              <a:buNone/>
            </a:pPr>
            <a:r>
              <a:rPr lang="en-US" sz="3800" b="1" u="sng" dirty="0">
                <a:latin typeface="Arial" panose="020B0604020202020204" pitchFamily="34" charset="0"/>
                <a:cs typeface="Arial" panose="020B0604020202020204" pitchFamily="34" charset="0"/>
              </a:rPr>
              <a:t>ACCEPTED VALUE/RESULTS</a:t>
            </a:r>
          </a:p>
          <a:p>
            <a:pPr marL="0" lvl="0" indent="0">
              <a:lnSpc>
                <a:spcPct val="120000"/>
              </a:lnSpc>
              <a:buNone/>
            </a:pPr>
            <a:r>
              <a:rPr lang="en-US" sz="3300" dirty="0">
                <a:latin typeface="Arial" panose="020B0604020202020204" pitchFamily="34" charset="0"/>
                <a:cs typeface="Arial" panose="020B0604020202020204" pitchFamily="34" charset="0"/>
              </a:rPr>
              <a:t>a. What value/result should you have gotten? What is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considered the “correct” answer?</a:t>
            </a:r>
          </a:p>
          <a:p>
            <a:pPr marL="0" lvl="0" indent="0">
              <a:lnSpc>
                <a:spcPct val="120000"/>
              </a:lnSpc>
              <a:buNone/>
            </a:pPr>
            <a:r>
              <a:rPr lang="en-US" sz="3300" dirty="0">
                <a:latin typeface="Arial" panose="020B0604020202020204" pitchFamily="34" charset="0"/>
                <a:cs typeface="Arial" panose="020B0604020202020204" pitchFamily="34" charset="0"/>
              </a:rPr>
              <a:t>b. This will either be given to you in the lab handout, during class,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or you will look it up online. </a:t>
            </a:r>
          </a:p>
          <a:p>
            <a:pPr marL="0" lvl="0" indent="0">
              <a:lnSpc>
                <a:spcPct val="120000"/>
              </a:lnSpc>
              <a:buNone/>
            </a:pPr>
            <a:r>
              <a:rPr lang="en-US" sz="3300" dirty="0">
                <a:latin typeface="Arial" panose="020B0604020202020204" pitchFamily="34" charset="0"/>
                <a:cs typeface="Arial" panose="020B0604020202020204" pitchFamily="34" charset="0"/>
              </a:rPr>
              <a:t>c. It is fine if you didn’t get this! Your experimental results don’t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always match the accepted ones - labs aren’t perfect!</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9702C56B-37CF-39C8-B988-DB1BB574DD41}"/>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9702C56B-37CF-39C8-B988-DB1BB574DD41}"/>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9D0A1CFF-2BCE-EC8D-780F-236951ECB3B2}"/>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9D0A1CFF-2BCE-EC8D-780F-236951ECB3B2}"/>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389C8EA6-E4DA-41F0-075C-82E9C7696044}"/>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389C8EA6-E4DA-41F0-075C-82E9C7696044}"/>
                  </a:ext>
                </a:extLst>
              </p:cNvPr>
              <p:cNvPicPr/>
              <p:nvPr/>
            </p:nvPicPr>
            <p:blipFill>
              <a:blip r:embed="rId8"/>
              <a:stretch>
                <a:fillRect/>
              </a:stretch>
            </p:blipFill>
            <p:spPr>
              <a:xfrm>
                <a:off x="-45213248" y="363756"/>
                <a:ext cx="91440000" cy="505000"/>
              </a:xfrm>
              <a:prstGeom prst="rect">
                <a:avLst/>
              </a:prstGeom>
            </p:spPr>
          </p:pic>
        </mc:Fallback>
      </mc:AlternateContent>
      <p:sp>
        <p:nvSpPr>
          <p:cNvPr id="10" name="Rectangle 9">
            <a:extLst>
              <a:ext uri="{FF2B5EF4-FFF2-40B4-BE49-F238E27FC236}">
                <a16:creationId xmlns:a16="http://schemas.microsoft.com/office/drawing/2014/main" id="{4613E979-FDA7-8562-E00C-44F7D6AB9AAC}"/>
              </a:ext>
            </a:extLst>
          </p:cNvPr>
          <p:cNvSpPr/>
          <p:nvPr/>
        </p:nvSpPr>
        <p:spPr>
          <a:xfrm>
            <a:off x="3615014" y="2655901"/>
            <a:ext cx="28346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88DD43-FB40-C0D1-E0BC-57BF384A2F35}"/>
              </a:ext>
            </a:extLst>
          </p:cNvPr>
          <p:cNvSpPr/>
          <p:nvPr/>
        </p:nvSpPr>
        <p:spPr>
          <a:xfrm>
            <a:off x="1100414" y="4214612"/>
            <a:ext cx="45720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47FB1FD6-38C4-2C80-5AD6-91DFFCB09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B6D94-D306-7CFA-B58D-CF1B2FC75683}"/>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E8225223-6D81-2BD6-C813-7626C2C2DAC5}"/>
              </a:ext>
            </a:extLst>
          </p:cNvPr>
          <p:cNvSpPr>
            <a:spLocks noGrp="1"/>
          </p:cNvSpPr>
          <p:nvPr>
            <p:ph sz="half" idx="1"/>
          </p:nvPr>
        </p:nvSpPr>
        <p:spPr>
          <a:xfrm>
            <a:off x="694979" y="1479083"/>
            <a:ext cx="10872730" cy="3648088"/>
          </a:xfrm>
          <a:solidFill>
            <a:schemeClr val="bg1"/>
          </a:solidFill>
          <a:ln w="38100">
            <a:solidFill>
              <a:srgbClr val="002060"/>
            </a:solidFill>
          </a:ln>
        </p:spPr>
        <p:txBody>
          <a:bodyPr anchor="ctr">
            <a:normAutofit fontScale="77500" lnSpcReduction="20000"/>
          </a:bodyPr>
          <a:lstStyle/>
          <a:p>
            <a:pPr marL="0" lvl="0" indent="0">
              <a:lnSpc>
                <a:spcPct val="120000"/>
              </a:lnSpc>
              <a:buNone/>
            </a:pPr>
            <a:r>
              <a:rPr lang="en-US" sz="3800" b="1" u="sng" dirty="0">
                <a:latin typeface="Arial" panose="020B0604020202020204" pitchFamily="34" charset="0"/>
                <a:cs typeface="Arial" panose="020B0604020202020204" pitchFamily="34" charset="0"/>
              </a:rPr>
              <a:t>ERROR CALCULATION/REPORTING</a:t>
            </a:r>
          </a:p>
          <a:p>
            <a:pPr marL="0" lvl="0" indent="0">
              <a:lnSpc>
                <a:spcPct val="120000"/>
              </a:lnSpc>
              <a:buNone/>
            </a:pPr>
            <a:r>
              <a:rPr lang="en-US" sz="3800" dirty="0">
                <a:latin typeface="Arial" panose="020B0604020202020204" pitchFamily="34" charset="0"/>
                <a:cs typeface="Arial" panose="020B0604020202020204" pitchFamily="34" charset="0"/>
              </a:rPr>
              <a:t>a. Sometimes we calculate Percent Errors, or Percent Yields, or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describe in words what the error was, etc. </a:t>
            </a:r>
          </a:p>
          <a:p>
            <a:pPr marL="0" lvl="0" indent="0">
              <a:lnSpc>
                <a:spcPct val="120000"/>
              </a:lnSpc>
              <a:buNone/>
            </a:pPr>
            <a:r>
              <a:rPr lang="en-US" sz="3800" dirty="0">
                <a:latin typeface="Arial" panose="020B0604020202020204" pitchFamily="34" charset="0"/>
                <a:cs typeface="Arial" panose="020B0604020202020204" pitchFamily="34" charset="0"/>
              </a:rPr>
              <a:t>b. If it is a calculation (percent error, percent yield, </a:t>
            </a:r>
            <a:r>
              <a:rPr lang="en-US" sz="3800" dirty="0" err="1">
                <a:latin typeface="Arial" panose="020B0604020202020204" pitchFamily="34" charset="0"/>
                <a:cs typeface="Arial" panose="020B0604020202020204" pitchFamily="34" charset="0"/>
              </a:rPr>
              <a:t>etc</a:t>
            </a:r>
            <a:r>
              <a:rPr lang="en-US" sz="3800" dirty="0">
                <a:latin typeface="Arial" panose="020B0604020202020204" pitchFamily="34" charset="0"/>
                <a:cs typeface="Arial" panose="020B0604020202020204" pitchFamily="34" charset="0"/>
              </a:rPr>
              <a:t>) then make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sure to show the calculation. </a:t>
            </a:r>
          </a:p>
          <a:p>
            <a:pPr marL="0" lvl="0" indent="0">
              <a:lnSpc>
                <a:spcPct val="120000"/>
              </a:lnSpc>
              <a:buNone/>
            </a:pPr>
            <a:r>
              <a:rPr lang="en-US" sz="3800" dirty="0">
                <a:latin typeface="Arial" panose="020B0604020202020204" pitchFamily="34" charset="0"/>
                <a:cs typeface="Arial" panose="020B0604020202020204" pitchFamily="34" charset="0"/>
              </a:rPr>
              <a:t>c. If it is not a calculation make sure you are being detailed in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your written description.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A8C70B93-717A-F2A8-7A77-7B0603003E8D}"/>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A8C70B93-717A-F2A8-7A77-7B0603003E8D}"/>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46070627-3EA7-0F28-F796-EDCF056493B2}"/>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46070627-3EA7-0F28-F796-EDCF056493B2}"/>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68D2B666-7877-B04A-439D-732F36C66D99}"/>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68D2B666-7877-B04A-439D-732F36C66D99}"/>
                  </a:ext>
                </a:extLst>
              </p:cNvPr>
              <p:cNvPicPr/>
              <p:nvPr/>
            </p:nvPicPr>
            <p:blipFill>
              <a:blip r:embed="rId8"/>
              <a:stretch>
                <a:fillRect/>
              </a:stretch>
            </p:blipFill>
            <p:spPr>
              <a:xfrm>
                <a:off x="-45213248" y="363756"/>
                <a:ext cx="91440000" cy="505000"/>
              </a:xfrm>
              <a:prstGeom prst="rect">
                <a:avLst/>
              </a:prstGeom>
            </p:spPr>
          </p:pic>
        </mc:Fallback>
      </mc:AlternateContent>
      <p:sp>
        <p:nvSpPr>
          <p:cNvPr id="10" name="Rectangle 9">
            <a:extLst>
              <a:ext uri="{FF2B5EF4-FFF2-40B4-BE49-F238E27FC236}">
                <a16:creationId xmlns:a16="http://schemas.microsoft.com/office/drawing/2014/main" id="{9AA1F9FC-51A3-3BC3-A5BA-2554AD6DF61D}"/>
              </a:ext>
            </a:extLst>
          </p:cNvPr>
          <p:cNvSpPr/>
          <p:nvPr/>
        </p:nvSpPr>
        <p:spPr>
          <a:xfrm>
            <a:off x="5262853" y="2196454"/>
            <a:ext cx="59436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1673F0F-D972-955A-132F-D88B9905C581}"/>
              </a:ext>
            </a:extLst>
          </p:cNvPr>
          <p:cNvSpPr/>
          <p:nvPr/>
        </p:nvSpPr>
        <p:spPr>
          <a:xfrm>
            <a:off x="1133072" y="2642708"/>
            <a:ext cx="29260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584910-29F3-1CBD-9C6F-15EC5D00FB99}"/>
              </a:ext>
            </a:extLst>
          </p:cNvPr>
          <p:cNvSpPr/>
          <p:nvPr/>
        </p:nvSpPr>
        <p:spPr>
          <a:xfrm>
            <a:off x="2378139" y="3661812"/>
            <a:ext cx="34747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A53AC0-F0F6-0E0C-4D0A-0FA3C946617F}"/>
              </a:ext>
            </a:extLst>
          </p:cNvPr>
          <p:cNvSpPr/>
          <p:nvPr/>
        </p:nvSpPr>
        <p:spPr>
          <a:xfrm>
            <a:off x="8022301" y="4230471"/>
            <a:ext cx="27432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DB118A-4094-0B53-A35A-51719731B342}"/>
              </a:ext>
            </a:extLst>
          </p:cNvPr>
          <p:cNvSpPr/>
          <p:nvPr/>
        </p:nvSpPr>
        <p:spPr>
          <a:xfrm>
            <a:off x="1213626" y="4650720"/>
            <a:ext cx="39319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6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4" grpId="0" animBg="1"/>
      <p:bldP spid="5"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F78DC7CA-27E5-2990-BE81-5822506BA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47E81-1332-EC5E-1FF2-8BEE19DC8E06}"/>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302B0FF5-EB50-C56E-FD06-B604A45C4474}"/>
              </a:ext>
            </a:extLst>
          </p:cNvPr>
          <p:cNvSpPr>
            <a:spLocks noGrp="1"/>
          </p:cNvSpPr>
          <p:nvPr>
            <p:ph sz="half" idx="1"/>
          </p:nvPr>
        </p:nvSpPr>
        <p:spPr>
          <a:xfrm>
            <a:off x="694979" y="1479083"/>
            <a:ext cx="10872730" cy="4704003"/>
          </a:xfrm>
          <a:solidFill>
            <a:schemeClr val="bg1"/>
          </a:solidFill>
          <a:ln w="38100">
            <a:solidFill>
              <a:srgbClr val="002060"/>
            </a:solidFill>
          </a:ln>
        </p:spPr>
        <p:txBody>
          <a:bodyPr anchor="ctr">
            <a:normAutofit fontScale="40000" lnSpcReduction="20000"/>
          </a:bodyPr>
          <a:lstStyle/>
          <a:p>
            <a:pPr marL="0" lvl="0" indent="0">
              <a:lnSpc>
                <a:spcPct val="120000"/>
              </a:lnSpc>
              <a:buNone/>
            </a:pPr>
            <a:r>
              <a:rPr lang="en-US" sz="8000" b="1" u="sng" dirty="0">
                <a:latin typeface="Arial" panose="020B0604020202020204" pitchFamily="34" charset="0"/>
                <a:cs typeface="Arial" panose="020B0604020202020204" pitchFamily="34" charset="0"/>
              </a:rPr>
              <a:t>POSSIBLE LAB ERRORS</a:t>
            </a:r>
          </a:p>
          <a:p>
            <a:pPr marL="0" lvl="0" indent="0">
              <a:lnSpc>
                <a:spcPct val="120000"/>
              </a:lnSpc>
              <a:buNone/>
            </a:pPr>
            <a:r>
              <a:rPr lang="en-US" sz="7000" dirty="0">
                <a:latin typeface="Arial" panose="020B0604020202020204" pitchFamily="34" charset="0"/>
                <a:cs typeface="Arial" panose="020B0604020202020204" pitchFamily="34" charset="0"/>
              </a:rPr>
              <a:t>a. This is one of the hardest and most important sections. </a:t>
            </a:r>
            <a:br>
              <a:rPr lang="en-US" sz="7000" dirty="0">
                <a:latin typeface="Arial" panose="020B0604020202020204" pitchFamily="34" charset="0"/>
                <a:cs typeface="Arial" panose="020B0604020202020204" pitchFamily="34" charset="0"/>
              </a:rPr>
            </a:br>
            <a:r>
              <a:rPr lang="en-US" sz="7000" dirty="0">
                <a:latin typeface="Arial" panose="020B0604020202020204" pitchFamily="34" charset="0"/>
                <a:cs typeface="Arial" panose="020B0604020202020204" pitchFamily="34" charset="0"/>
              </a:rPr>
              <a:t>    Take it seriously!</a:t>
            </a:r>
          </a:p>
          <a:p>
            <a:pPr marL="0" lvl="0" indent="0">
              <a:lnSpc>
                <a:spcPct val="120000"/>
              </a:lnSpc>
              <a:buNone/>
            </a:pPr>
            <a:r>
              <a:rPr lang="en-US" sz="7000" dirty="0">
                <a:latin typeface="Arial" panose="020B0604020202020204" pitchFamily="34" charset="0"/>
                <a:cs typeface="Arial" panose="020B0604020202020204" pitchFamily="34" charset="0"/>
              </a:rPr>
              <a:t>b. Number the errors so that you can refer to them easily in the </a:t>
            </a:r>
            <a:br>
              <a:rPr lang="en-US" sz="7000" dirty="0">
                <a:latin typeface="Arial" panose="020B0604020202020204" pitchFamily="34" charset="0"/>
                <a:cs typeface="Arial" panose="020B0604020202020204" pitchFamily="34" charset="0"/>
              </a:rPr>
            </a:br>
            <a:r>
              <a:rPr lang="en-US" sz="7000" dirty="0">
                <a:latin typeface="Arial" panose="020B0604020202020204" pitchFamily="34" charset="0"/>
                <a:cs typeface="Arial" panose="020B0604020202020204" pitchFamily="34" charset="0"/>
              </a:rPr>
              <a:t>    next box. </a:t>
            </a:r>
          </a:p>
          <a:p>
            <a:pPr marL="0" lvl="0" indent="0">
              <a:lnSpc>
                <a:spcPct val="120000"/>
              </a:lnSpc>
              <a:buNone/>
            </a:pPr>
            <a:r>
              <a:rPr lang="en-US" sz="7000" dirty="0">
                <a:latin typeface="Arial" panose="020B0604020202020204" pitchFamily="34" charset="0"/>
                <a:cs typeface="Arial" panose="020B0604020202020204" pitchFamily="34" charset="0"/>
              </a:rPr>
              <a:t>c. I will be looking for very specific key errors that are “big deals” to </a:t>
            </a:r>
            <a:br>
              <a:rPr lang="en-US" sz="7000" dirty="0">
                <a:latin typeface="Arial" panose="020B0604020202020204" pitchFamily="34" charset="0"/>
                <a:cs typeface="Arial" panose="020B0604020202020204" pitchFamily="34" charset="0"/>
              </a:rPr>
            </a:br>
            <a:r>
              <a:rPr lang="en-US" sz="7000" dirty="0">
                <a:latin typeface="Arial" panose="020B0604020202020204" pitchFamily="34" charset="0"/>
                <a:cs typeface="Arial" panose="020B0604020202020204" pitchFamily="34" charset="0"/>
              </a:rPr>
              <a:t>    the lab. Yes, you have figure out what those are! </a:t>
            </a:r>
          </a:p>
          <a:p>
            <a:pPr marL="0" lvl="0" indent="0">
              <a:lnSpc>
                <a:spcPct val="120000"/>
              </a:lnSpc>
              <a:buNone/>
            </a:pPr>
            <a:r>
              <a:rPr lang="en-US" sz="7000" dirty="0">
                <a:latin typeface="Arial" panose="020B0604020202020204" pitchFamily="34" charset="0"/>
                <a:cs typeface="Arial" panose="020B0604020202020204" pitchFamily="34" charset="0"/>
              </a:rPr>
              <a:t>d. Do not ever say “human error” – that isn’t a “thing!” Obviously we </a:t>
            </a:r>
            <a:br>
              <a:rPr lang="en-US" sz="7000" dirty="0">
                <a:latin typeface="Arial" panose="020B0604020202020204" pitchFamily="34" charset="0"/>
                <a:cs typeface="Arial" panose="020B0604020202020204" pitchFamily="34" charset="0"/>
              </a:rPr>
            </a:br>
            <a:r>
              <a:rPr lang="en-US" sz="7000" dirty="0">
                <a:latin typeface="Arial" panose="020B0604020202020204" pitchFamily="34" charset="0"/>
                <a:cs typeface="Arial" panose="020B0604020202020204" pitchFamily="34" charset="0"/>
              </a:rPr>
              <a:t>    are humans, not aliens or cats.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50C4491B-09EC-5855-DA14-214C58308AFA}"/>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50C4491B-09EC-5855-DA14-214C58308AFA}"/>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90B857A1-FAA6-433C-E61C-DCB6C1C9704B}"/>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90B857A1-FAA6-433C-E61C-DCB6C1C9704B}"/>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4F9B240D-7D72-D0C1-A730-3A07A91FA507}"/>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4F9B240D-7D72-D0C1-A730-3A07A91FA507}"/>
                  </a:ext>
                </a:extLst>
              </p:cNvPr>
              <p:cNvPicPr/>
              <p:nvPr/>
            </p:nvPicPr>
            <p:blipFill>
              <a:blip r:embed="rId8"/>
              <a:stretch>
                <a:fillRect/>
              </a:stretch>
            </p:blipFill>
            <p:spPr>
              <a:xfrm>
                <a:off x="-45213248" y="363756"/>
                <a:ext cx="91440000" cy="505000"/>
              </a:xfrm>
              <a:prstGeom prst="rect">
                <a:avLst/>
              </a:prstGeom>
            </p:spPr>
          </p:pic>
        </mc:Fallback>
      </mc:AlternateContent>
      <p:sp>
        <p:nvSpPr>
          <p:cNvPr id="10" name="Rectangle 9">
            <a:extLst>
              <a:ext uri="{FF2B5EF4-FFF2-40B4-BE49-F238E27FC236}">
                <a16:creationId xmlns:a16="http://schemas.microsoft.com/office/drawing/2014/main" id="{6EC7C13E-F3D1-C9F7-1DFE-63B6FE990F3A}"/>
              </a:ext>
            </a:extLst>
          </p:cNvPr>
          <p:cNvSpPr/>
          <p:nvPr/>
        </p:nvSpPr>
        <p:spPr>
          <a:xfrm>
            <a:off x="2250905" y="2283978"/>
            <a:ext cx="76809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D4A40D-ED97-0B06-CC04-45C20E1C1EB8}"/>
              </a:ext>
            </a:extLst>
          </p:cNvPr>
          <p:cNvSpPr/>
          <p:nvPr/>
        </p:nvSpPr>
        <p:spPr>
          <a:xfrm>
            <a:off x="1144912" y="3263049"/>
            <a:ext cx="30175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74C668-2F03-63E0-4105-A7CA69F4E2D7}"/>
              </a:ext>
            </a:extLst>
          </p:cNvPr>
          <p:cNvSpPr/>
          <p:nvPr/>
        </p:nvSpPr>
        <p:spPr>
          <a:xfrm>
            <a:off x="2378139" y="4242120"/>
            <a:ext cx="54864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1E77C9-337A-2DAD-B4CA-4EA43B3247DA}"/>
              </a:ext>
            </a:extLst>
          </p:cNvPr>
          <p:cNvSpPr/>
          <p:nvPr/>
        </p:nvSpPr>
        <p:spPr>
          <a:xfrm>
            <a:off x="1144912" y="5199419"/>
            <a:ext cx="4846320" cy="365760"/>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5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AEE04771-7CBA-0F13-EF35-712687884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82020-835B-2F94-B3EC-D84EBC22A4B1}"/>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4969CCDA-6DAA-6B74-068B-C696E0033F0C}"/>
              </a:ext>
            </a:extLst>
          </p:cNvPr>
          <p:cNvSpPr>
            <a:spLocks noGrp="1"/>
          </p:cNvSpPr>
          <p:nvPr>
            <p:ph sz="half" idx="1"/>
          </p:nvPr>
        </p:nvSpPr>
        <p:spPr>
          <a:xfrm>
            <a:off x="694979" y="1479083"/>
            <a:ext cx="10872730" cy="4824234"/>
          </a:xfrm>
          <a:solidFill>
            <a:schemeClr val="bg1"/>
          </a:solidFill>
          <a:ln w="38100">
            <a:solidFill>
              <a:srgbClr val="002060"/>
            </a:solidFill>
          </a:ln>
        </p:spPr>
        <p:txBody>
          <a:bodyPr anchor="ctr">
            <a:normAutofit fontScale="40000" lnSpcReduction="20000"/>
          </a:bodyPr>
          <a:lstStyle/>
          <a:p>
            <a:pPr marL="0" lvl="0" indent="0">
              <a:lnSpc>
                <a:spcPct val="120000"/>
              </a:lnSpc>
              <a:buNone/>
            </a:pPr>
            <a:r>
              <a:rPr lang="en-US" sz="8000" b="1" u="sng" dirty="0">
                <a:latin typeface="Arial" panose="020B0604020202020204" pitchFamily="34" charset="0"/>
                <a:cs typeface="Arial" panose="020B0604020202020204" pitchFamily="34" charset="0"/>
              </a:rPr>
              <a:t>POSSIBLE LAB ERRORS</a:t>
            </a:r>
          </a:p>
          <a:p>
            <a:pPr marL="0" lvl="0" indent="0">
              <a:lnSpc>
                <a:spcPct val="120000"/>
              </a:lnSpc>
              <a:buNone/>
            </a:pPr>
            <a:r>
              <a:rPr lang="en-US" sz="6700" dirty="0">
                <a:latin typeface="Arial" panose="020B0604020202020204" pitchFamily="34" charset="0"/>
                <a:cs typeface="Arial" panose="020B0604020202020204" pitchFamily="34" charset="0"/>
              </a:rPr>
              <a:t>e. ONLY say errors that did or may have reasonably happened. If you </a:t>
            </a:r>
            <a:br>
              <a:rPr lang="en-US" sz="6700" dirty="0">
                <a:latin typeface="Arial" panose="020B0604020202020204" pitchFamily="34" charset="0"/>
                <a:cs typeface="Arial" panose="020B0604020202020204" pitchFamily="34" charset="0"/>
              </a:rPr>
            </a:br>
            <a:r>
              <a:rPr lang="en-US" sz="6700" dirty="0">
                <a:latin typeface="Arial" panose="020B0604020202020204" pitchFamily="34" charset="0"/>
                <a:cs typeface="Arial" panose="020B0604020202020204" pitchFamily="34" charset="0"/>
              </a:rPr>
              <a:t>    didn’t knock over your beaker, or mix up your test tubes, of have </a:t>
            </a:r>
            <a:br>
              <a:rPr lang="en-US" sz="6700" dirty="0">
                <a:latin typeface="Arial" panose="020B0604020202020204" pitchFamily="34" charset="0"/>
                <a:cs typeface="Arial" panose="020B0604020202020204" pitchFamily="34" charset="0"/>
              </a:rPr>
            </a:br>
            <a:r>
              <a:rPr lang="en-US" sz="6700" dirty="0">
                <a:latin typeface="Arial" panose="020B0604020202020204" pitchFamily="34" charset="0"/>
                <a:cs typeface="Arial" panose="020B0604020202020204" pitchFamily="34" charset="0"/>
              </a:rPr>
              <a:t>    Godzilla come break your scale, don’t list those as error! </a:t>
            </a:r>
            <a:br>
              <a:rPr lang="en-US" sz="6700" dirty="0">
                <a:latin typeface="Arial" panose="020B0604020202020204" pitchFamily="34" charset="0"/>
                <a:cs typeface="Arial" panose="020B0604020202020204" pitchFamily="34" charset="0"/>
              </a:rPr>
            </a:br>
            <a:r>
              <a:rPr lang="en-US" sz="6700" dirty="0">
                <a:latin typeface="Arial" panose="020B0604020202020204" pitchFamily="34" charset="0"/>
                <a:cs typeface="Arial" panose="020B0604020202020204" pitchFamily="34" charset="0"/>
              </a:rPr>
              <a:t>    Don’t list all sorts of crazy things!</a:t>
            </a:r>
          </a:p>
          <a:p>
            <a:pPr marL="0" lvl="0" indent="0">
              <a:lnSpc>
                <a:spcPct val="120000"/>
              </a:lnSpc>
              <a:buNone/>
            </a:pPr>
            <a:r>
              <a:rPr lang="en-US" sz="6700" dirty="0">
                <a:latin typeface="Arial" panose="020B0604020202020204" pitchFamily="34" charset="0"/>
                <a:cs typeface="Arial" panose="020B0604020202020204" pitchFamily="34" charset="0"/>
              </a:rPr>
              <a:t>f. You are listing errors that are built into the way we did the lab or </a:t>
            </a:r>
            <a:br>
              <a:rPr lang="en-US" sz="6700" dirty="0">
                <a:latin typeface="Arial" panose="020B0604020202020204" pitchFamily="34" charset="0"/>
                <a:cs typeface="Arial" panose="020B0604020202020204" pitchFamily="34" charset="0"/>
              </a:rPr>
            </a:br>
            <a:r>
              <a:rPr lang="en-US" sz="6700" dirty="0">
                <a:latin typeface="Arial" panose="020B0604020202020204" pitchFamily="34" charset="0"/>
                <a:cs typeface="Arial" panose="020B0604020202020204" pitchFamily="34" charset="0"/>
              </a:rPr>
              <a:t>   things that truly happened. Example – We did not maintain a </a:t>
            </a:r>
            <a:br>
              <a:rPr lang="en-US" sz="6700" dirty="0">
                <a:latin typeface="Arial" panose="020B0604020202020204" pitchFamily="34" charset="0"/>
                <a:cs typeface="Arial" panose="020B0604020202020204" pitchFamily="34" charset="0"/>
              </a:rPr>
            </a:br>
            <a:r>
              <a:rPr lang="en-US" sz="6700" dirty="0">
                <a:latin typeface="Arial" panose="020B0604020202020204" pitchFamily="34" charset="0"/>
                <a:cs typeface="Arial" panose="020B0604020202020204" pitchFamily="34" charset="0"/>
              </a:rPr>
              <a:t>   constant temperature during the reaction, we did not specify how </a:t>
            </a:r>
            <a:br>
              <a:rPr lang="en-US" sz="6700" dirty="0">
                <a:latin typeface="Arial" panose="020B0604020202020204" pitchFamily="34" charset="0"/>
                <a:cs typeface="Arial" panose="020B0604020202020204" pitchFamily="34" charset="0"/>
              </a:rPr>
            </a:br>
            <a:r>
              <a:rPr lang="en-US" sz="6700" dirty="0">
                <a:latin typeface="Arial" panose="020B0604020202020204" pitchFamily="34" charset="0"/>
                <a:cs typeface="Arial" panose="020B0604020202020204" pitchFamily="34" charset="0"/>
              </a:rPr>
              <a:t>   long to let the reaction stir for, we did not use real filter paper when </a:t>
            </a:r>
            <a:br>
              <a:rPr lang="en-US" sz="6700" dirty="0">
                <a:latin typeface="Arial" panose="020B0604020202020204" pitchFamily="34" charset="0"/>
                <a:cs typeface="Arial" panose="020B0604020202020204" pitchFamily="34" charset="0"/>
              </a:rPr>
            </a:br>
            <a:r>
              <a:rPr lang="en-US" sz="6700" dirty="0">
                <a:latin typeface="Arial" panose="020B0604020202020204" pitchFamily="34" charset="0"/>
                <a:cs typeface="Arial" panose="020B0604020202020204" pitchFamily="34" charset="0"/>
              </a:rPr>
              <a:t>   filtering our product we just used coffee filters, etc.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98F359FA-2398-356C-4812-3A9DCEE0DD01}"/>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98F359FA-2398-356C-4812-3A9DCEE0DD01}"/>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0663238F-7F97-6379-8282-CCF29621E0DC}"/>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0663238F-7F97-6379-8282-CCF29621E0DC}"/>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F0599E54-D16F-9ED5-E157-65E4595043DE}"/>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F0599E54-D16F-9ED5-E157-65E4595043DE}"/>
                  </a:ext>
                </a:extLst>
              </p:cNvPr>
              <p:cNvPicPr/>
              <p:nvPr/>
            </p:nvPicPr>
            <p:blipFill>
              <a:blip r:embed="rId8"/>
              <a:stretch>
                <a:fillRect/>
              </a:stretch>
            </p:blipFill>
            <p:spPr>
              <a:xfrm>
                <a:off x="-45213248" y="363756"/>
                <a:ext cx="91440000" cy="505000"/>
              </a:xfrm>
              <a:prstGeom prst="rect">
                <a:avLst/>
              </a:prstGeom>
            </p:spPr>
          </p:pic>
        </mc:Fallback>
      </mc:AlternateContent>
      <p:sp>
        <p:nvSpPr>
          <p:cNvPr id="10" name="Rectangle 9">
            <a:extLst>
              <a:ext uri="{FF2B5EF4-FFF2-40B4-BE49-F238E27FC236}">
                <a16:creationId xmlns:a16="http://schemas.microsoft.com/office/drawing/2014/main" id="{BA7307CF-C5BD-EF0C-9088-DC2DD0F10B4B}"/>
              </a:ext>
            </a:extLst>
          </p:cNvPr>
          <p:cNvSpPr/>
          <p:nvPr/>
        </p:nvSpPr>
        <p:spPr>
          <a:xfrm>
            <a:off x="1115655" y="2295011"/>
            <a:ext cx="93268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A0D6AE-BE89-77AB-C7D4-B87FC13AF177}"/>
              </a:ext>
            </a:extLst>
          </p:cNvPr>
          <p:cNvSpPr/>
          <p:nvPr/>
        </p:nvSpPr>
        <p:spPr>
          <a:xfrm>
            <a:off x="1126433" y="3550495"/>
            <a:ext cx="5029200" cy="365760"/>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07F9FB-D1FA-D600-89E4-896BCACE3342}"/>
              </a:ext>
            </a:extLst>
          </p:cNvPr>
          <p:cNvSpPr/>
          <p:nvPr/>
        </p:nvSpPr>
        <p:spPr>
          <a:xfrm>
            <a:off x="3241502" y="4094512"/>
            <a:ext cx="71323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25A57B-A1BE-7628-F216-21C07E29962B}"/>
              </a:ext>
            </a:extLst>
          </p:cNvPr>
          <p:cNvSpPr/>
          <p:nvPr/>
        </p:nvSpPr>
        <p:spPr>
          <a:xfrm>
            <a:off x="1045987" y="4504675"/>
            <a:ext cx="40233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98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E0F671BE-C27E-3D15-492C-48D2AA3D7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C781F-EB90-119E-6A78-A6A510BF563D}"/>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F88C7FCB-0BCE-EF28-8C44-53CAA22DBCF1}"/>
              </a:ext>
            </a:extLst>
          </p:cNvPr>
          <p:cNvSpPr>
            <a:spLocks noGrp="1"/>
          </p:cNvSpPr>
          <p:nvPr>
            <p:ph sz="half" idx="1"/>
          </p:nvPr>
        </p:nvSpPr>
        <p:spPr>
          <a:xfrm>
            <a:off x="694979" y="1479083"/>
            <a:ext cx="10872730" cy="5106774"/>
          </a:xfrm>
          <a:solidFill>
            <a:schemeClr val="bg1"/>
          </a:solidFill>
          <a:ln w="38100">
            <a:solidFill>
              <a:srgbClr val="002060"/>
            </a:solidFill>
          </a:ln>
        </p:spPr>
        <p:txBody>
          <a:bodyPr anchor="ctr">
            <a:normAutofit fontScale="32500" lnSpcReduction="20000"/>
          </a:bodyPr>
          <a:lstStyle/>
          <a:p>
            <a:pPr marL="0" lvl="0" indent="0">
              <a:lnSpc>
                <a:spcPct val="120000"/>
              </a:lnSpc>
              <a:buNone/>
            </a:pPr>
            <a:r>
              <a:rPr lang="en-US" sz="9800" b="1" u="sng" dirty="0">
                <a:latin typeface="Arial" panose="020B0604020202020204" pitchFamily="34" charset="0"/>
                <a:cs typeface="Arial" panose="020B0604020202020204" pitchFamily="34" charset="0"/>
              </a:rPr>
              <a:t>POSSIBLE LAB ERRORS</a:t>
            </a:r>
          </a:p>
          <a:p>
            <a:pPr marL="0" lvl="0" indent="0">
              <a:lnSpc>
                <a:spcPct val="120000"/>
              </a:lnSpc>
              <a:buNone/>
            </a:pPr>
            <a:r>
              <a:rPr lang="en-US" sz="7100" dirty="0">
                <a:latin typeface="Arial" panose="020B0604020202020204" pitchFamily="34" charset="0"/>
                <a:cs typeface="Arial" panose="020B0604020202020204" pitchFamily="34" charset="0"/>
              </a:rPr>
              <a:t>g. If you list a source of error you should be able to brainstorm a way to fix it! </a:t>
            </a:r>
            <a:br>
              <a:rPr lang="en-US" sz="7100" dirty="0">
                <a:latin typeface="Arial" panose="020B0604020202020204" pitchFamily="34" charset="0"/>
                <a:cs typeface="Arial" panose="020B0604020202020204" pitchFamily="34" charset="0"/>
              </a:rPr>
            </a:br>
            <a:r>
              <a:rPr lang="en-US" sz="7100" dirty="0">
                <a:latin typeface="Arial" panose="020B0604020202020204" pitchFamily="34" charset="0"/>
                <a:cs typeface="Arial" panose="020B0604020202020204" pitchFamily="34" charset="0"/>
              </a:rPr>
              <a:t>    Example – change lab procedure to specify how long to stir the </a:t>
            </a:r>
            <a:r>
              <a:rPr lang="en-US" sz="7100" dirty="0" err="1">
                <a:latin typeface="Arial" panose="020B0604020202020204" pitchFamily="34" charset="0"/>
                <a:cs typeface="Arial" panose="020B0604020202020204" pitchFamily="34" charset="0"/>
              </a:rPr>
              <a:t>rxn</a:t>
            </a:r>
            <a:r>
              <a:rPr lang="en-US" sz="7100" dirty="0">
                <a:latin typeface="Arial" panose="020B0604020202020204" pitchFamily="34" charset="0"/>
                <a:cs typeface="Arial" panose="020B0604020202020204" pitchFamily="34" charset="0"/>
              </a:rPr>
              <a:t> for, use </a:t>
            </a:r>
            <a:br>
              <a:rPr lang="en-US" sz="7100" dirty="0">
                <a:latin typeface="Arial" panose="020B0604020202020204" pitchFamily="34" charset="0"/>
                <a:cs typeface="Arial" panose="020B0604020202020204" pitchFamily="34" charset="0"/>
              </a:rPr>
            </a:br>
            <a:r>
              <a:rPr lang="en-US" sz="7100" dirty="0">
                <a:latin typeface="Arial" panose="020B0604020202020204" pitchFamily="34" charset="0"/>
                <a:cs typeface="Arial" panose="020B0604020202020204" pitchFamily="34" charset="0"/>
              </a:rPr>
              <a:t>    better filter paper to trap more particles, etc. I can/will ask you for your ideas!</a:t>
            </a:r>
          </a:p>
          <a:p>
            <a:pPr marL="0" lvl="0" indent="0">
              <a:lnSpc>
                <a:spcPct val="120000"/>
              </a:lnSpc>
              <a:buNone/>
            </a:pPr>
            <a:r>
              <a:rPr lang="en-US" sz="7100" dirty="0">
                <a:latin typeface="Arial" panose="020B0604020202020204" pitchFamily="34" charset="0"/>
                <a:cs typeface="Arial" panose="020B0604020202020204" pitchFamily="34" charset="0"/>
              </a:rPr>
              <a:t>h. If you really did make an error that is ok – as long as you tell me about it. If you </a:t>
            </a:r>
            <a:br>
              <a:rPr lang="en-US" sz="7100" dirty="0">
                <a:latin typeface="Arial" panose="020B0604020202020204" pitchFamily="34" charset="0"/>
                <a:cs typeface="Arial" panose="020B0604020202020204" pitchFamily="34" charset="0"/>
              </a:rPr>
            </a:br>
            <a:r>
              <a:rPr lang="en-US" sz="7100" dirty="0">
                <a:latin typeface="Arial" panose="020B0604020202020204" pitchFamily="34" charset="0"/>
                <a:cs typeface="Arial" panose="020B0604020202020204" pitchFamily="34" charset="0"/>
              </a:rPr>
              <a:t>    forgot to heat your reaction like the procedure said then list that. But make sure </a:t>
            </a:r>
            <a:br>
              <a:rPr lang="en-US" sz="7100" dirty="0">
                <a:latin typeface="Arial" panose="020B0604020202020204" pitchFamily="34" charset="0"/>
                <a:cs typeface="Arial" panose="020B0604020202020204" pitchFamily="34" charset="0"/>
              </a:rPr>
            </a:br>
            <a:r>
              <a:rPr lang="en-US" sz="7100" dirty="0">
                <a:latin typeface="Arial" panose="020B0604020202020204" pitchFamily="34" charset="0"/>
                <a:cs typeface="Arial" panose="020B0604020202020204" pitchFamily="34" charset="0"/>
              </a:rPr>
              <a:t>    you can tell me what affect that might have had on your final results. Example – </a:t>
            </a:r>
            <a:br>
              <a:rPr lang="en-US" sz="7100" dirty="0">
                <a:latin typeface="Arial" panose="020B0604020202020204" pitchFamily="34" charset="0"/>
                <a:cs typeface="Arial" panose="020B0604020202020204" pitchFamily="34" charset="0"/>
              </a:rPr>
            </a:br>
            <a:r>
              <a:rPr lang="en-US" sz="7100" dirty="0">
                <a:latin typeface="Arial" panose="020B0604020202020204" pitchFamily="34" charset="0"/>
                <a:cs typeface="Arial" panose="020B0604020202020204" pitchFamily="34" charset="0"/>
              </a:rPr>
              <a:t>    reaction mixture was not heated, you should be able to tell me that means you </a:t>
            </a:r>
            <a:br>
              <a:rPr lang="en-US" sz="7100" dirty="0">
                <a:latin typeface="Arial" panose="020B0604020202020204" pitchFamily="34" charset="0"/>
                <a:cs typeface="Arial" panose="020B0604020202020204" pitchFamily="34" charset="0"/>
              </a:rPr>
            </a:br>
            <a:r>
              <a:rPr lang="en-US" sz="7100" dirty="0">
                <a:latin typeface="Arial" panose="020B0604020202020204" pitchFamily="34" charset="0"/>
                <a:cs typeface="Arial" panose="020B0604020202020204" pitchFamily="34" charset="0"/>
              </a:rPr>
              <a:t>    will make less product if I ask you. AND you should be more careful next time!</a:t>
            </a:r>
          </a:p>
          <a:p>
            <a:pPr marL="0" lvl="0" indent="0">
              <a:lnSpc>
                <a:spcPct val="120000"/>
              </a:lnSpc>
              <a:buNone/>
            </a:pPr>
            <a:r>
              <a:rPr lang="en-US" sz="7100" dirty="0">
                <a:latin typeface="Arial" panose="020B0604020202020204" pitchFamily="34" charset="0"/>
                <a:cs typeface="Arial" panose="020B0604020202020204" pitchFamily="34" charset="0"/>
              </a:rPr>
              <a:t>        • If an error you make ever impacts your data to the point that it is useless -   </a:t>
            </a:r>
            <a:br>
              <a:rPr lang="en-US" sz="7100" dirty="0">
                <a:latin typeface="Arial" panose="020B0604020202020204" pitchFamily="34" charset="0"/>
                <a:cs typeface="Arial" panose="020B0604020202020204" pitchFamily="34" charset="0"/>
              </a:rPr>
            </a:br>
            <a:r>
              <a:rPr lang="en-US" sz="7100" dirty="0">
                <a:latin typeface="Arial" panose="020B0604020202020204" pitchFamily="34" charset="0"/>
                <a:cs typeface="Arial" panose="020B0604020202020204" pitchFamily="34" charset="0"/>
              </a:rPr>
              <a:t>          you will either get data from another group or use sample data that I </a:t>
            </a:r>
            <a:br>
              <a:rPr lang="en-US" sz="7100" dirty="0">
                <a:latin typeface="Arial" panose="020B0604020202020204" pitchFamily="34" charset="0"/>
                <a:cs typeface="Arial" panose="020B0604020202020204" pitchFamily="34" charset="0"/>
              </a:rPr>
            </a:br>
            <a:r>
              <a:rPr lang="en-US" sz="7100" dirty="0">
                <a:latin typeface="Arial" panose="020B0604020202020204" pitchFamily="34" charset="0"/>
                <a:cs typeface="Arial" panose="020B0604020202020204" pitchFamily="34" charset="0"/>
              </a:rPr>
              <a:t>          provide. Talk to me and we will decide which is best based on which lab it is.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E98DBAD4-C4C5-044F-5088-949F09AFB0C8}"/>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E98DBAD4-C4C5-044F-5088-949F09AFB0C8}"/>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291345B3-756E-F239-5BD9-417BBDB6A57A}"/>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291345B3-756E-F239-5BD9-417BBDB6A57A}"/>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4F0C3EC2-0D09-8431-A2F1-CC4B33D7FC3E}"/>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4F0C3EC2-0D09-8431-A2F1-CC4B33D7FC3E}"/>
                  </a:ext>
                </a:extLst>
              </p:cNvPr>
              <p:cNvPicPr/>
              <p:nvPr/>
            </p:nvPicPr>
            <p:blipFill>
              <a:blip r:embed="rId8"/>
              <a:stretch>
                <a:fillRect/>
              </a:stretch>
            </p:blipFill>
            <p:spPr>
              <a:xfrm>
                <a:off x="-45213248" y="363756"/>
                <a:ext cx="91440000" cy="505000"/>
              </a:xfrm>
              <a:prstGeom prst="rect">
                <a:avLst/>
              </a:prstGeom>
            </p:spPr>
          </p:pic>
        </mc:Fallback>
      </mc:AlternateContent>
      <p:sp>
        <p:nvSpPr>
          <p:cNvPr id="10" name="Rectangle 9">
            <a:extLst>
              <a:ext uri="{FF2B5EF4-FFF2-40B4-BE49-F238E27FC236}">
                <a16:creationId xmlns:a16="http://schemas.microsoft.com/office/drawing/2014/main" id="{C93951FF-539C-C06D-1AE8-ADD77045A808}"/>
              </a:ext>
            </a:extLst>
          </p:cNvPr>
          <p:cNvSpPr/>
          <p:nvPr/>
        </p:nvSpPr>
        <p:spPr>
          <a:xfrm>
            <a:off x="7396712" y="2274044"/>
            <a:ext cx="32918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29A77DA-971A-C5E9-18FE-5D0AB7966FED}"/>
              </a:ext>
            </a:extLst>
          </p:cNvPr>
          <p:cNvSpPr/>
          <p:nvPr/>
        </p:nvSpPr>
        <p:spPr>
          <a:xfrm>
            <a:off x="1104511" y="3468248"/>
            <a:ext cx="52120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A816A3-1345-E508-D810-664F85732C75}"/>
              </a:ext>
            </a:extLst>
          </p:cNvPr>
          <p:cNvSpPr/>
          <p:nvPr/>
        </p:nvSpPr>
        <p:spPr>
          <a:xfrm>
            <a:off x="3109918" y="4185539"/>
            <a:ext cx="68580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81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3F0C5178-7929-ABB4-7BC9-B23763537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CAFAC-620D-3768-E519-3806832A7D4B}"/>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1F10135D-EE8E-051C-7DEC-199056D444FB}"/>
              </a:ext>
            </a:extLst>
          </p:cNvPr>
          <p:cNvSpPr>
            <a:spLocks noGrp="1"/>
          </p:cNvSpPr>
          <p:nvPr>
            <p:ph sz="half" idx="1"/>
          </p:nvPr>
        </p:nvSpPr>
        <p:spPr>
          <a:xfrm>
            <a:off x="694979" y="1479083"/>
            <a:ext cx="10872730" cy="5052346"/>
          </a:xfrm>
          <a:solidFill>
            <a:schemeClr val="bg1"/>
          </a:solidFill>
          <a:ln w="38100">
            <a:solidFill>
              <a:srgbClr val="002060"/>
            </a:solidFill>
          </a:ln>
        </p:spPr>
        <p:txBody>
          <a:bodyPr anchor="ctr">
            <a:normAutofit fontScale="32500" lnSpcReduction="20000"/>
          </a:bodyPr>
          <a:lstStyle/>
          <a:p>
            <a:pPr marL="0" lvl="0" indent="0">
              <a:lnSpc>
                <a:spcPct val="120000"/>
              </a:lnSpc>
              <a:buNone/>
            </a:pPr>
            <a:r>
              <a:rPr lang="en-US" sz="9800" b="1" u="sng" dirty="0">
                <a:latin typeface="Arial" panose="020B0604020202020204" pitchFamily="34" charset="0"/>
                <a:cs typeface="Arial" panose="020B0604020202020204" pitchFamily="34" charset="0"/>
              </a:rPr>
              <a:t>MATHEMATICAL IMPACT OF LAB ERRORS </a:t>
            </a:r>
            <a:br>
              <a:rPr lang="en-US" sz="9800" b="1" u="sng" dirty="0">
                <a:latin typeface="Arial" panose="020B0604020202020204" pitchFamily="34" charset="0"/>
                <a:cs typeface="Arial" panose="020B0604020202020204" pitchFamily="34" charset="0"/>
              </a:rPr>
            </a:br>
            <a:r>
              <a:rPr lang="en-US" sz="9800" b="1" u="sng" dirty="0">
                <a:latin typeface="Arial" panose="020B0604020202020204" pitchFamily="34" charset="0"/>
                <a:cs typeface="Arial" panose="020B0604020202020204" pitchFamily="34" charset="0"/>
              </a:rPr>
              <a:t>ON RESULTS</a:t>
            </a:r>
          </a:p>
          <a:p>
            <a:pPr marL="0" lvl="0" indent="0">
              <a:lnSpc>
                <a:spcPct val="120000"/>
              </a:lnSpc>
              <a:buNone/>
            </a:pPr>
            <a:r>
              <a:rPr lang="en-US" sz="8600" dirty="0">
                <a:latin typeface="Arial" panose="020B0604020202020204" pitchFamily="34" charset="0"/>
                <a:cs typeface="Arial" panose="020B0604020202020204" pitchFamily="34" charset="0"/>
              </a:rPr>
              <a:t>a. One of the other hardest and most important sections! </a:t>
            </a:r>
            <a:br>
              <a:rPr lang="en-US" sz="8600" dirty="0">
                <a:latin typeface="Arial" panose="020B0604020202020204" pitchFamily="34" charset="0"/>
                <a:cs typeface="Arial" panose="020B0604020202020204" pitchFamily="34" charset="0"/>
              </a:rPr>
            </a:br>
            <a:r>
              <a:rPr lang="en-US" sz="8600" dirty="0">
                <a:latin typeface="Arial" panose="020B0604020202020204" pitchFamily="34" charset="0"/>
                <a:cs typeface="Arial" panose="020B0604020202020204" pitchFamily="34" charset="0"/>
              </a:rPr>
              <a:t>    Take it seriously!</a:t>
            </a:r>
          </a:p>
          <a:p>
            <a:pPr marL="0" lvl="0" indent="0">
              <a:lnSpc>
                <a:spcPct val="120000"/>
              </a:lnSpc>
              <a:buNone/>
            </a:pPr>
            <a:r>
              <a:rPr lang="en-US" sz="8600" dirty="0">
                <a:latin typeface="Arial" panose="020B0604020202020204" pitchFamily="34" charset="0"/>
                <a:cs typeface="Arial" panose="020B0604020202020204" pitchFamily="34" charset="0"/>
              </a:rPr>
              <a:t>b. For each error you listed in your Lab Error box you need to tell </a:t>
            </a:r>
            <a:br>
              <a:rPr lang="en-US" sz="8600" dirty="0">
                <a:latin typeface="Arial" panose="020B0604020202020204" pitchFamily="34" charset="0"/>
                <a:cs typeface="Arial" panose="020B0604020202020204" pitchFamily="34" charset="0"/>
              </a:rPr>
            </a:br>
            <a:r>
              <a:rPr lang="en-US" sz="8600" dirty="0">
                <a:latin typeface="Arial" panose="020B0604020202020204" pitchFamily="34" charset="0"/>
                <a:cs typeface="Arial" panose="020B0604020202020204" pitchFamily="34" charset="0"/>
              </a:rPr>
              <a:t>    me what the impact on your results were. </a:t>
            </a:r>
          </a:p>
          <a:p>
            <a:pPr marL="0" lvl="0" indent="0">
              <a:lnSpc>
                <a:spcPct val="120000"/>
              </a:lnSpc>
              <a:buNone/>
            </a:pPr>
            <a:r>
              <a:rPr lang="en-US" sz="8600" dirty="0">
                <a:latin typeface="Arial" panose="020B0604020202020204" pitchFamily="34" charset="0"/>
                <a:cs typeface="Arial" panose="020B0604020202020204" pitchFamily="34" charset="0"/>
              </a:rPr>
              <a:t>        • Example: If Error #1 was that some of your solid product </a:t>
            </a:r>
            <a:br>
              <a:rPr lang="en-US" sz="8600" dirty="0">
                <a:latin typeface="Arial" panose="020B0604020202020204" pitchFamily="34" charset="0"/>
                <a:cs typeface="Arial" panose="020B0604020202020204" pitchFamily="34" charset="0"/>
              </a:rPr>
            </a:br>
            <a:r>
              <a:rPr lang="en-US" sz="8600" dirty="0">
                <a:latin typeface="Arial" panose="020B0604020202020204" pitchFamily="34" charset="0"/>
                <a:cs typeface="Arial" panose="020B0604020202020204" pitchFamily="34" charset="0"/>
              </a:rPr>
              <a:t>          slipped under the filter paper then your Mathematical Impact </a:t>
            </a:r>
            <a:br>
              <a:rPr lang="en-US" sz="8600" dirty="0">
                <a:latin typeface="Arial" panose="020B0604020202020204" pitchFamily="34" charset="0"/>
                <a:cs typeface="Arial" panose="020B0604020202020204" pitchFamily="34" charset="0"/>
              </a:rPr>
            </a:br>
            <a:r>
              <a:rPr lang="en-US" sz="8600" dirty="0">
                <a:latin typeface="Arial" panose="020B0604020202020204" pitchFamily="34" charset="0"/>
                <a:cs typeface="Arial" panose="020B0604020202020204" pitchFamily="34" charset="0"/>
              </a:rPr>
              <a:t>          box would say: Error #1 = Final yield of product will be lower </a:t>
            </a:r>
            <a:br>
              <a:rPr lang="en-US" sz="8600" dirty="0">
                <a:latin typeface="Arial" panose="020B0604020202020204" pitchFamily="34" charset="0"/>
                <a:cs typeface="Arial" panose="020B0604020202020204" pitchFamily="34" charset="0"/>
              </a:rPr>
            </a:br>
            <a:r>
              <a:rPr lang="en-US" sz="8600" dirty="0">
                <a:latin typeface="Arial" panose="020B0604020202020204" pitchFamily="34" charset="0"/>
                <a:cs typeface="Arial" panose="020B0604020202020204" pitchFamily="34" charset="0"/>
              </a:rPr>
              <a:t>          than accepted.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CD0D6CEC-B50C-CFD7-2FF6-5FED55212508}"/>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CD0D6CEC-B50C-CFD7-2FF6-5FED55212508}"/>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FF196756-55EB-E6D0-80E0-78083FA5C9C6}"/>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FF196756-55EB-E6D0-80E0-78083FA5C9C6}"/>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422F2F58-D9DC-5CA9-6059-CACF12F1C94D}"/>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422F2F58-D9DC-5CA9-6059-CACF12F1C94D}"/>
                  </a:ext>
                </a:extLst>
              </p:cNvPr>
              <p:cNvPicPr/>
              <p:nvPr/>
            </p:nvPicPr>
            <p:blipFill>
              <a:blip r:embed="rId8"/>
              <a:stretch>
                <a:fillRect/>
              </a:stretch>
            </p:blipFill>
            <p:spPr>
              <a:xfrm>
                <a:off x="-45213248" y="363756"/>
                <a:ext cx="91440000" cy="505000"/>
              </a:xfrm>
              <a:prstGeom prst="rect">
                <a:avLst/>
              </a:prstGeom>
            </p:spPr>
          </p:pic>
        </mc:Fallback>
      </mc:AlternateContent>
      <p:sp>
        <p:nvSpPr>
          <p:cNvPr id="10" name="Rectangle 9">
            <a:extLst>
              <a:ext uri="{FF2B5EF4-FFF2-40B4-BE49-F238E27FC236}">
                <a16:creationId xmlns:a16="http://schemas.microsoft.com/office/drawing/2014/main" id="{BEA94157-B2E4-41F5-808B-16FCDEB2DF79}"/>
              </a:ext>
            </a:extLst>
          </p:cNvPr>
          <p:cNvSpPr/>
          <p:nvPr/>
        </p:nvSpPr>
        <p:spPr>
          <a:xfrm>
            <a:off x="2914933" y="2773514"/>
            <a:ext cx="68580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91CDE7-902D-C5AB-BCDF-50B66924A74F}"/>
              </a:ext>
            </a:extLst>
          </p:cNvPr>
          <p:cNvSpPr/>
          <p:nvPr/>
        </p:nvSpPr>
        <p:spPr>
          <a:xfrm>
            <a:off x="1144912" y="3718727"/>
            <a:ext cx="40233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46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403CC151-7691-4C13-A935-C05F9543F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69BB8-8DA0-456C-7BA9-662DF8882FA5}"/>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FE9E73EA-01B8-B896-DD83-3723A3FEF71A}"/>
              </a:ext>
            </a:extLst>
          </p:cNvPr>
          <p:cNvSpPr>
            <a:spLocks noGrp="1"/>
          </p:cNvSpPr>
          <p:nvPr>
            <p:ph sz="half" idx="1"/>
          </p:nvPr>
        </p:nvSpPr>
        <p:spPr>
          <a:xfrm>
            <a:off x="694979" y="1479083"/>
            <a:ext cx="10872730" cy="5201632"/>
          </a:xfrm>
          <a:solidFill>
            <a:schemeClr val="bg1"/>
          </a:solidFill>
          <a:ln w="38100">
            <a:solidFill>
              <a:srgbClr val="002060"/>
            </a:solidFill>
          </a:ln>
        </p:spPr>
        <p:txBody>
          <a:bodyPr anchor="ctr">
            <a:normAutofit fontScale="55000" lnSpcReduction="20000"/>
          </a:bodyPr>
          <a:lstStyle/>
          <a:p>
            <a:pPr marL="0" lvl="0" indent="0">
              <a:lnSpc>
                <a:spcPct val="120000"/>
              </a:lnSpc>
              <a:buNone/>
            </a:pPr>
            <a:r>
              <a:rPr lang="en-US" sz="5100" b="1" u="sng" dirty="0">
                <a:latin typeface="Arial" panose="020B0604020202020204" pitchFamily="34" charset="0"/>
                <a:cs typeface="Arial" panose="020B0604020202020204" pitchFamily="34" charset="0"/>
              </a:rPr>
              <a:t>EXAMPLE TEST QUESTION ON THIS TOPIC</a:t>
            </a:r>
          </a:p>
          <a:p>
            <a:pPr marL="0" lvl="0" indent="0">
              <a:lnSpc>
                <a:spcPct val="120000"/>
              </a:lnSpc>
              <a:buNone/>
            </a:pPr>
            <a:r>
              <a:rPr lang="en-US" sz="4000" dirty="0">
                <a:latin typeface="Arial" panose="020B0604020202020204" pitchFamily="34" charset="0"/>
                <a:cs typeface="Arial" panose="020B0604020202020204" pitchFamily="34" charset="0"/>
              </a:rPr>
              <a:t>a. Brainstorm a question related to the lab topic that you think I might put on a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quiz/test. </a:t>
            </a:r>
          </a:p>
          <a:p>
            <a:pPr marL="0" lvl="0" indent="0">
              <a:lnSpc>
                <a:spcPct val="120000"/>
              </a:lnSpc>
              <a:buNone/>
            </a:pPr>
            <a:r>
              <a:rPr lang="en-US" sz="4000" dirty="0">
                <a:latin typeface="Arial" panose="020B0604020202020204" pitchFamily="34" charset="0"/>
                <a:cs typeface="Arial" panose="020B0604020202020204" pitchFamily="34" charset="0"/>
              </a:rPr>
              <a:t>b. You may NOT copy the question from a worksheet or the internet. Copying results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in a zero. Do not try to play games and “paraphrase” it by changing one word…that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counts as plagiarizing too! Actually think of your own question. </a:t>
            </a:r>
          </a:p>
          <a:p>
            <a:pPr marL="0" lvl="0" indent="0">
              <a:lnSpc>
                <a:spcPct val="120000"/>
              </a:lnSpc>
              <a:buNone/>
            </a:pPr>
            <a:r>
              <a:rPr lang="en-US" sz="4000" dirty="0">
                <a:latin typeface="Arial" panose="020B0604020202020204" pitchFamily="34" charset="0"/>
                <a:cs typeface="Arial" panose="020B0604020202020204" pitchFamily="34" charset="0"/>
              </a:rPr>
              <a:t>c. Write the Q out exactly as it would be on a quiz or test – if it needs data then make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up fake numbers and include them. </a:t>
            </a:r>
          </a:p>
          <a:p>
            <a:pPr marL="0" lvl="0" indent="0">
              <a:lnSpc>
                <a:spcPct val="120000"/>
              </a:lnSpc>
              <a:buNone/>
            </a:pPr>
            <a:r>
              <a:rPr lang="en-US" sz="4000" dirty="0">
                <a:latin typeface="Arial" panose="020B0604020202020204" pitchFamily="34" charset="0"/>
                <a:cs typeface="Arial" panose="020B0604020202020204" pitchFamily="34" charset="0"/>
              </a:rPr>
              <a:t>d. Make sure your question shows sufficient depth and complexity so that I can tell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that you have learned what is important from this chapter! Do NOT just say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something like “tell me everything you know about intermolecular forces.” Do NOT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say something specific to the lab like “what was the molar mass of the unknown in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the lab?”</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1845F2B3-9BE0-1CB0-9283-4B8DDAE5F50C}"/>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1845F2B3-9BE0-1CB0-9283-4B8DDAE5F50C}"/>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11F9A940-1ABA-2B36-804A-9E9F1A99117E}"/>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11F9A940-1ABA-2B36-804A-9E9F1A99117E}"/>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86E5BDD7-EC31-C726-30B2-A886E91C1CB3}"/>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86E5BDD7-EC31-C726-30B2-A886E91C1CB3}"/>
                  </a:ext>
                </a:extLst>
              </p:cNvPr>
              <p:cNvPicPr/>
              <p:nvPr/>
            </p:nvPicPr>
            <p:blipFill>
              <a:blip r:embed="rId8"/>
              <a:stretch>
                <a:fillRect/>
              </a:stretch>
            </p:blipFill>
            <p:spPr>
              <a:xfrm>
                <a:off x="-45213248" y="363756"/>
                <a:ext cx="91440000" cy="505000"/>
              </a:xfrm>
              <a:prstGeom prst="rect">
                <a:avLst/>
              </a:prstGeom>
            </p:spPr>
          </p:pic>
        </mc:Fallback>
      </mc:AlternateContent>
      <p:sp>
        <p:nvSpPr>
          <p:cNvPr id="10" name="Rectangle 9">
            <a:extLst>
              <a:ext uri="{FF2B5EF4-FFF2-40B4-BE49-F238E27FC236}">
                <a16:creationId xmlns:a16="http://schemas.microsoft.com/office/drawing/2014/main" id="{EADFB207-2C87-CE98-019C-D18D4A5901BC}"/>
              </a:ext>
            </a:extLst>
          </p:cNvPr>
          <p:cNvSpPr/>
          <p:nvPr/>
        </p:nvSpPr>
        <p:spPr>
          <a:xfrm>
            <a:off x="1077155" y="2212756"/>
            <a:ext cx="2743200" cy="27432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748F1-2229-4E77-769E-939B3667AD2A}"/>
              </a:ext>
            </a:extLst>
          </p:cNvPr>
          <p:cNvSpPr/>
          <p:nvPr/>
        </p:nvSpPr>
        <p:spPr>
          <a:xfrm>
            <a:off x="1077155" y="2984564"/>
            <a:ext cx="4023360" cy="27432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292AEA-C880-5A05-C834-67ED8B1D1072}"/>
              </a:ext>
            </a:extLst>
          </p:cNvPr>
          <p:cNvSpPr/>
          <p:nvPr/>
        </p:nvSpPr>
        <p:spPr>
          <a:xfrm>
            <a:off x="2285471" y="3320140"/>
            <a:ext cx="5303520" cy="274320"/>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B4C15B-DE81-DC52-8FBF-4D45A2FB2C35}"/>
              </a:ext>
            </a:extLst>
          </p:cNvPr>
          <p:cNvSpPr/>
          <p:nvPr/>
        </p:nvSpPr>
        <p:spPr>
          <a:xfrm>
            <a:off x="4234872" y="4906811"/>
            <a:ext cx="4754880" cy="27432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78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BC1FCADD-6260-FD8C-834D-077886694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97070-C2B4-044B-D03D-2DBEE08339B3}"/>
              </a:ext>
            </a:extLst>
          </p:cNvPr>
          <p:cNvSpPr>
            <a:spLocks noGrp="1"/>
          </p:cNvSpPr>
          <p:nvPr>
            <p:ph type="title"/>
          </p:nvPr>
        </p:nvSpPr>
        <p:spPr>
          <a:xfrm>
            <a:off x="506753" y="177285"/>
            <a:ext cx="8713424" cy="1221304"/>
          </a:xfrm>
        </p:spPr>
        <p:txBody>
          <a:bodyPr>
            <a:noAutofit/>
          </a:bodyPr>
          <a:lstStyle/>
          <a:p>
            <a:r>
              <a:rPr lang="en-US" sz="6000" b="1" dirty="0">
                <a:latin typeface="Ink Free" panose="03080402000500000000" pitchFamily="66" charset="0"/>
              </a:rPr>
              <a:t>Parts of Lab Work</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14FC4ED-2029-1156-8F14-DC9BB53B585D}"/>
                  </a:ext>
                </a:extLst>
              </p14:cNvPr>
              <p14:cNvContentPartPr/>
              <p14:nvPr/>
            </p14:nvContentPartPr>
            <p14:xfrm>
              <a:off x="614102" y="474191"/>
              <a:ext cx="5922393" cy="583425"/>
            </p14:xfrm>
          </p:contentPart>
        </mc:Choice>
        <mc:Fallback xmlns="">
          <p:pic>
            <p:nvPicPr>
              <p:cNvPr id="5" name="Ink 4">
                <a:extLst>
                  <a:ext uri="{FF2B5EF4-FFF2-40B4-BE49-F238E27FC236}">
                    <a16:creationId xmlns:a16="http://schemas.microsoft.com/office/drawing/2014/main" id="{C14FC4ED-2029-1156-8F14-DC9BB53B585D}"/>
                  </a:ext>
                </a:extLst>
              </p:cNvPr>
              <p:cNvPicPr/>
              <p:nvPr/>
            </p:nvPicPr>
            <p:blipFill>
              <a:blip r:embed="rId4"/>
              <a:stretch>
                <a:fillRect/>
              </a:stretch>
            </p:blipFill>
            <p:spPr>
              <a:xfrm>
                <a:off x="524107" y="294122"/>
                <a:ext cx="6102023" cy="9432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31AD49A-509A-815F-E00E-ADF5FF89E7E1}"/>
                  </a:ext>
                </a:extLst>
              </p14:cNvPr>
              <p14:cNvContentPartPr/>
              <p14:nvPr/>
            </p14:nvContentPartPr>
            <p14:xfrm>
              <a:off x="601546" y="904435"/>
              <a:ext cx="2024353" cy="48955"/>
            </p14:xfrm>
          </p:contentPart>
        </mc:Choice>
        <mc:Fallback xmlns="">
          <p:pic>
            <p:nvPicPr>
              <p:cNvPr id="6" name="Ink 5">
                <a:extLst>
                  <a:ext uri="{FF2B5EF4-FFF2-40B4-BE49-F238E27FC236}">
                    <a16:creationId xmlns:a16="http://schemas.microsoft.com/office/drawing/2014/main" id="{E31AD49A-509A-815F-E00E-ADF5FF89E7E1}"/>
                  </a:ext>
                </a:extLst>
              </p:cNvPr>
              <p:cNvPicPr/>
              <p:nvPr/>
            </p:nvPicPr>
            <p:blipFill>
              <a:blip r:embed="rId6"/>
              <a:stretch>
                <a:fillRect/>
              </a:stretch>
            </p:blipFill>
            <p:spPr>
              <a:xfrm>
                <a:off x="511559" y="724453"/>
                <a:ext cx="2203968" cy="40855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255ED1C-6079-1944-24B7-9F7171FB6C60}"/>
                  </a:ext>
                </a:extLst>
              </p14:cNvPr>
              <p14:cNvContentPartPr/>
              <p14:nvPr/>
            </p14:nvContentPartPr>
            <p14:xfrm>
              <a:off x="595060" y="554683"/>
              <a:ext cx="5941228" cy="1009"/>
            </p14:xfrm>
          </p:contentPart>
        </mc:Choice>
        <mc:Fallback xmlns="">
          <p:pic>
            <p:nvPicPr>
              <p:cNvPr id="8" name="Ink 7">
                <a:extLst>
                  <a:ext uri="{FF2B5EF4-FFF2-40B4-BE49-F238E27FC236}">
                    <a16:creationId xmlns:a16="http://schemas.microsoft.com/office/drawing/2014/main" id="{D255ED1C-6079-1944-24B7-9F7171FB6C60}"/>
                  </a:ext>
                </a:extLst>
              </p:cNvPr>
              <p:cNvPicPr/>
              <p:nvPr/>
            </p:nvPicPr>
            <p:blipFill>
              <a:blip r:embed="rId8"/>
              <a:stretch>
                <a:fillRect/>
              </a:stretch>
            </p:blipFill>
            <p:spPr>
              <a:xfrm>
                <a:off x="505063" y="50183"/>
                <a:ext cx="6120862"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89C38E7-6D60-1FB3-6D93-CF24EF71BE4F}"/>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289C38E7-6D60-1FB3-6D93-CF24EF71BE4F}"/>
                  </a:ext>
                </a:extLst>
              </p:cNvPr>
              <p:cNvPicPr/>
              <p:nvPr/>
            </p:nvPicPr>
            <p:blipFill>
              <a:blip r:embed="rId10"/>
              <a:stretch>
                <a:fillRect/>
              </a:stretch>
            </p:blipFill>
            <p:spPr>
              <a:xfrm>
                <a:off x="454503" y="363756"/>
                <a:ext cx="104500" cy="50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4FCC7B02-B59D-95C0-77FC-7ED48011B823}"/>
                  </a:ext>
                </a:extLst>
              </p14:cNvPr>
              <p14:cNvContentPartPr/>
              <p14:nvPr/>
            </p14:nvContentPartPr>
            <p14:xfrm>
              <a:off x="6169910" y="895609"/>
              <a:ext cx="209" cy="505"/>
            </p14:xfrm>
          </p:contentPart>
        </mc:Choice>
        <mc:Fallback xmlns="">
          <p:pic>
            <p:nvPicPr>
              <p:cNvPr id="10" name="Ink 9">
                <a:extLst>
                  <a:ext uri="{FF2B5EF4-FFF2-40B4-BE49-F238E27FC236}">
                    <a16:creationId xmlns:a16="http://schemas.microsoft.com/office/drawing/2014/main" id="{4FCC7B02-B59D-95C0-77FC-7ED48011B823}"/>
                  </a:ext>
                </a:extLst>
              </p:cNvPr>
              <p:cNvPicPr/>
              <p:nvPr/>
            </p:nvPicPr>
            <p:blipFill>
              <a:blip r:embed="rId10"/>
              <a:stretch>
                <a:fillRect/>
              </a:stretch>
            </p:blipFill>
            <p:spPr>
              <a:xfrm>
                <a:off x="6117660" y="643109"/>
                <a:ext cx="104500" cy="50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42AED4DE-E6AB-66A6-0AD9-6F4A2C725CF6}"/>
                  </a:ext>
                </a:extLst>
              </p14:cNvPr>
              <p14:cNvContentPartPr/>
              <p14:nvPr/>
            </p14:nvContentPartPr>
            <p14:xfrm>
              <a:off x="747460" y="707083"/>
              <a:ext cx="5941228" cy="1009"/>
            </p14:xfrm>
          </p:contentPart>
        </mc:Choice>
        <mc:Fallback xmlns="">
          <p:pic>
            <p:nvPicPr>
              <p:cNvPr id="7" name="Ink 6">
                <a:extLst>
                  <a:ext uri="{FF2B5EF4-FFF2-40B4-BE49-F238E27FC236}">
                    <a16:creationId xmlns:a16="http://schemas.microsoft.com/office/drawing/2014/main" id="{42AED4DE-E6AB-66A6-0AD9-6F4A2C725CF6}"/>
                  </a:ext>
                </a:extLst>
              </p:cNvPr>
              <p:cNvPicPr/>
              <p:nvPr/>
            </p:nvPicPr>
            <p:blipFill>
              <a:blip r:embed="rId8"/>
              <a:stretch>
                <a:fillRect/>
              </a:stretch>
            </p:blipFill>
            <p:spPr>
              <a:xfrm>
                <a:off x="657463" y="202583"/>
                <a:ext cx="6120862" cy="1009000"/>
              </a:xfrm>
              <a:prstGeom prst="rect">
                <a:avLst/>
              </a:prstGeom>
            </p:spPr>
          </p:pic>
        </mc:Fallback>
      </mc:AlternateContent>
      <p:sp>
        <p:nvSpPr>
          <p:cNvPr id="17" name="Content Placeholder 2">
            <a:extLst>
              <a:ext uri="{FF2B5EF4-FFF2-40B4-BE49-F238E27FC236}">
                <a16:creationId xmlns:a16="http://schemas.microsoft.com/office/drawing/2014/main" id="{5D276E2F-790E-B41C-EF33-6AFBF09619CC}"/>
              </a:ext>
            </a:extLst>
          </p:cNvPr>
          <p:cNvSpPr>
            <a:spLocks noGrp="1"/>
          </p:cNvSpPr>
          <p:nvPr>
            <p:ph sz="half" idx="1"/>
          </p:nvPr>
        </p:nvSpPr>
        <p:spPr>
          <a:xfrm>
            <a:off x="595060" y="1445477"/>
            <a:ext cx="5181600" cy="5120576"/>
          </a:xfrm>
          <a:solidFill>
            <a:schemeClr val="bg1"/>
          </a:solidFill>
          <a:ln w="38100">
            <a:solidFill>
              <a:srgbClr val="002060"/>
            </a:solidFill>
          </a:ln>
        </p:spPr>
        <p:txBody>
          <a:bodyPr>
            <a:normAutofit fontScale="62500" lnSpcReduction="20000"/>
          </a:bodyPr>
          <a:lstStyle/>
          <a:p>
            <a:pPr marL="0" indent="0">
              <a:lnSpc>
                <a:spcPct val="120000"/>
              </a:lnSpc>
              <a:buNone/>
            </a:pPr>
            <a:r>
              <a:rPr lang="en-US" sz="5100" b="1" u="sng" dirty="0">
                <a:solidFill>
                  <a:srgbClr val="0070C0"/>
                </a:solidFill>
                <a:latin typeface="Arial" panose="020B0604020202020204" pitchFamily="34" charset="0"/>
                <a:cs typeface="Arial" panose="020B0604020202020204" pitchFamily="34" charset="0"/>
              </a:rPr>
              <a:t>Pre-labs</a:t>
            </a:r>
          </a:p>
          <a:p>
            <a:pPr lvl="1">
              <a:lnSpc>
                <a:spcPct val="120000"/>
              </a:lnSpc>
            </a:pPr>
            <a:r>
              <a:rPr lang="en-US" sz="5100" dirty="0">
                <a:latin typeface="Arial" panose="020B0604020202020204" pitchFamily="34" charset="0"/>
                <a:cs typeface="Arial" panose="020B0604020202020204" pitchFamily="34" charset="0"/>
              </a:rPr>
              <a:t>In lab notebook</a:t>
            </a:r>
          </a:p>
          <a:p>
            <a:pPr lvl="1">
              <a:lnSpc>
                <a:spcPct val="120000"/>
              </a:lnSpc>
            </a:pPr>
            <a:r>
              <a:rPr lang="en-US" sz="5100" dirty="0">
                <a:latin typeface="Arial" panose="020B0604020202020204" pitchFamily="34" charset="0"/>
                <a:cs typeface="Arial" panose="020B0604020202020204" pitchFamily="34" charset="0"/>
              </a:rPr>
              <a:t>Due before lab starts </a:t>
            </a:r>
            <a:br>
              <a:rPr lang="en-US" sz="4400" dirty="0">
                <a:latin typeface="Arial" panose="020B0604020202020204" pitchFamily="34" charset="0"/>
                <a:cs typeface="Arial" panose="020B0604020202020204" pitchFamily="34" charset="0"/>
              </a:rPr>
            </a:br>
            <a:r>
              <a:rPr lang="en-US" sz="3300" i="1" dirty="0">
                <a:latin typeface="Arial" panose="020B0604020202020204" pitchFamily="34" charset="0"/>
                <a:cs typeface="Arial" panose="020B0604020202020204" pitchFamily="34" charset="0"/>
              </a:rPr>
              <a:t>(due date posted)</a:t>
            </a:r>
          </a:p>
          <a:p>
            <a:pPr lvl="1">
              <a:lnSpc>
                <a:spcPct val="120000"/>
              </a:lnSpc>
            </a:pPr>
            <a:endParaRPr lang="en-US" sz="2900" dirty="0">
              <a:solidFill>
                <a:srgbClr val="0070C0"/>
              </a:solidFill>
              <a:latin typeface="Arial" panose="020B0604020202020204" pitchFamily="34" charset="0"/>
              <a:cs typeface="Arial" panose="020B0604020202020204" pitchFamily="34" charset="0"/>
            </a:endParaRPr>
          </a:p>
          <a:p>
            <a:pPr marL="0" indent="0">
              <a:lnSpc>
                <a:spcPct val="120000"/>
              </a:lnSpc>
              <a:buNone/>
            </a:pPr>
            <a:r>
              <a:rPr lang="en-US" sz="5100" b="1" u="sng" dirty="0">
                <a:solidFill>
                  <a:srgbClr val="0070C0"/>
                </a:solidFill>
                <a:latin typeface="Arial" panose="020B0604020202020204" pitchFamily="34" charset="0"/>
                <a:cs typeface="Arial" panose="020B0604020202020204" pitchFamily="34" charset="0"/>
              </a:rPr>
              <a:t>During lab</a:t>
            </a:r>
          </a:p>
          <a:p>
            <a:pPr lvl="1">
              <a:lnSpc>
                <a:spcPct val="120000"/>
              </a:lnSpc>
            </a:pPr>
            <a:r>
              <a:rPr lang="en-US" sz="5100" dirty="0">
                <a:latin typeface="Arial" panose="020B0604020202020204" pitchFamily="34" charset="0"/>
                <a:cs typeface="Arial" panose="020B0604020202020204" pitchFamily="34" charset="0"/>
              </a:rPr>
              <a:t>In lab notebook</a:t>
            </a:r>
          </a:p>
          <a:p>
            <a:pPr lvl="1">
              <a:lnSpc>
                <a:spcPct val="120000"/>
              </a:lnSpc>
            </a:pPr>
            <a:r>
              <a:rPr lang="en-US" sz="5100" dirty="0">
                <a:latin typeface="Arial" panose="020B0604020202020204" pitchFamily="34" charset="0"/>
                <a:cs typeface="Arial" panose="020B0604020202020204" pitchFamily="34" charset="0"/>
              </a:rPr>
              <a:t>Data/observations </a:t>
            </a:r>
            <a:br>
              <a:rPr lang="en-US" sz="4400" dirty="0">
                <a:latin typeface="Arial" panose="020B0604020202020204" pitchFamily="34" charset="0"/>
                <a:cs typeface="Arial" panose="020B0604020202020204" pitchFamily="34" charset="0"/>
              </a:rPr>
            </a:br>
            <a:r>
              <a:rPr lang="en-US" sz="3400" i="1" dirty="0">
                <a:latin typeface="Arial" panose="020B0604020202020204" pitchFamily="34" charset="0"/>
                <a:cs typeface="Arial" panose="020B0604020202020204" pitchFamily="34" charset="0"/>
              </a:rPr>
              <a:t>(lab done by end of period! </a:t>
            </a:r>
            <a:br>
              <a:rPr lang="en-US" sz="3400" i="1" dirty="0">
                <a:latin typeface="Arial" panose="020B0604020202020204" pitchFamily="34" charset="0"/>
                <a:cs typeface="Arial" panose="020B0604020202020204" pitchFamily="34" charset="0"/>
              </a:rPr>
            </a:br>
            <a:r>
              <a:rPr lang="en-US" sz="3400" i="1" dirty="0">
                <a:latin typeface="Arial" panose="020B0604020202020204" pitchFamily="34" charset="0"/>
                <a:cs typeface="Arial" panose="020B0604020202020204" pitchFamily="34" charset="0"/>
              </a:rPr>
              <a:t>No late passes to class! </a:t>
            </a:r>
            <a:br>
              <a:rPr lang="en-US" sz="3400" i="1" dirty="0">
                <a:latin typeface="Arial" panose="020B0604020202020204" pitchFamily="34" charset="0"/>
                <a:cs typeface="Arial" panose="020B0604020202020204" pitchFamily="34" charset="0"/>
              </a:rPr>
            </a:br>
            <a:r>
              <a:rPr lang="en-US" sz="3400" i="1" dirty="0">
                <a:latin typeface="Arial" panose="020B0604020202020204" pitchFamily="34" charset="0"/>
                <a:cs typeface="Arial" panose="020B0604020202020204" pitchFamily="34" charset="0"/>
              </a:rPr>
              <a:t>Work quickly/efficiently!)</a:t>
            </a:r>
          </a:p>
        </p:txBody>
      </p:sp>
      <p:sp>
        <p:nvSpPr>
          <p:cNvPr id="18" name="Content Placeholder 10">
            <a:extLst>
              <a:ext uri="{FF2B5EF4-FFF2-40B4-BE49-F238E27FC236}">
                <a16:creationId xmlns:a16="http://schemas.microsoft.com/office/drawing/2014/main" id="{9D8DC4E6-3F55-5228-D692-8AF0CB8C47E3}"/>
              </a:ext>
            </a:extLst>
          </p:cNvPr>
          <p:cNvSpPr>
            <a:spLocks noGrp="1"/>
          </p:cNvSpPr>
          <p:nvPr>
            <p:ph sz="half" idx="2"/>
          </p:nvPr>
        </p:nvSpPr>
        <p:spPr>
          <a:xfrm>
            <a:off x="6169910" y="1445476"/>
            <a:ext cx="5361380" cy="5120575"/>
          </a:xfrm>
          <a:solidFill>
            <a:schemeClr val="bg1"/>
          </a:solidFill>
          <a:ln w="38100">
            <a:solidFill>
              <a:srgbClr val="002060"/>
            </a:solidFill>
          </a:ln>
        </p:spPr>
        <p:txBody>
          <a:bodyPr>
            <a:normAutofit fontScale="62500" lnSpcReduction="20000"/>
          </a:bodyPr>
          <a:lstStyle/>
          <a:p>
            <a:pPr marL="0" indent="0">
              <a:lnSpc>
                <a:spcPct val="120000"/>
              </a:lnSpc>
              <a:buNone/>
            </a:pPr>
            <a:r>
              <a:rPr lang="en-US" sz="5100" b="1" u="sng" dirty="0">
                <a:solidFill>
                  <a:srgbClr val="0070C0"/>
                </a:solidFill>
                <a:latin typeface="Arial" panose="020B0604020202020204" pitchFamily="34" charset="0"/>
                <a:cs typeface="Arial" panose="020B0604020202020204" pitchFamily="34" charset="0"/>
              </a:rPr>
              <a:t>Post-labs</a:t>
            </a:r>
          </a:p>
          <a:p>
            <a:pPr lvl="1">
              <a:lnSpc>
                <a:spcPct val="120000"/>
              </a:lnSpc>
            </a:pPr>
            <a:r>
              <a:rPr lang="en-US" sz="5100" dirty="0">
                <a:latin typeface="Arial" panose="020B0604020202020204" pitchFamily="34" charset="0"/>
                <a:cs typeface="Arial" panose="020B0604020202020204" pitchFamily="34" charset="0"/>
              </a:rPr>
              <a:t>In lab notebook</a:t>
            </a:r>
          </a:p>
          <a:p>
            <a:pPr lvl="1">
              <a:lnSpc>
                <a:spcPct val="120000"/>
              </a:lnSpc>
            </a:pPr>
            <a:r>
              <a:rPr lang="en-US" sz="5100" dirty="0">
                <a:latin typeface="Arial" panose="020B0604020202020204" pitchFamily="34" charset="0"/>
                <a:cs typeface="Arial" panose="020B0604020202020204" pitchFamily="34" charset="0"/>
              </a:rPr>
              <a:t>Due 1+ day after lab </a:t>
            </a:r>
            <a:br>
              <a:rPr lang="en-US" sz="4400" dirty="0">
                <a:latin typeface="Arial" panose="020B0604020202020204" pitchFamily="34" charset="0"/>
                <a:cs typeface="Arial" panose="020B0604020202020204" pitchFamily="34" charset="0"/>
              </a:rPr>
            </a:br>
            <a:r>
              <a:rPr lang="en-US" sz="3300" i="1" dirty="0">
                <a:latin typeface="Arial" panose="020B0604020202020204" pitchFamily="34" charset="0"/>
                <a:cs typeface="Arial" panose="020B0604020202020204" pitchFamily="34" charset="0"/>
              </a:rPr>
              <a:t>(due date posted)</a:t>
            </a:r>
          </a:p>
          <a:p>
            <a:pPr lvl="1">
              <a:lnSpc>
                <a:spcPct val="120000"/>
              </a:lnSpc>
            </a:pPr>
            <a:endParaRPr lang="en-US" sz="3300" i="1" dirty="0">
              <a:solidFill>
                <a:srgbClr val="0070C0"/>
              </a:solidFill>
              <a:latin typeface="Arial" panose="020B0604020202020204" pitchFamily="34" charset="0"/>
              <a:cs typeface="Arial" panose="020B0604020202020204" pitchFamily="34" charset="0"/>
            </a:endParaRPr>
          </a:p>
          <a:p>
            <a:pPr marL="0" indent="0">
              <a:lnSpc>
                <a:spcPct val="120000"/>
              </a:lnSpc>
              <a:buNone/>
            </a:pPr>
            <a:r>
              <a:rPr lang="en-US" sz="5100" b="1" u="sng" dirty="0">
                <a:solidFill>
                  <a:srgbClr val="0070C0"/>
                </a:solidFill>
                <a:latin typeface="Arial" panose="020B0604020202020204" pitchFamily="34" charset="0"/>
                <a:cs typeface="Arial" panose="020B0604020202020204" pitchFamily="34" charset="0"/>
              </a:rPr>
              <a:t>Post-lab Two Pagers</a:t>
            </a:r>
          </a:p>
          <a:p>
            <a:pPr lvl="1">
              <a:lnSpc>
                <a:spcPct val="120000"/>
              </a:lnSpc>
            </a:pPr>
            <a:r>
              <a:rPr lang="en-US" sz="5100" dirty="0">
                <a:latin typeface="Arial" panose="020B0604020202020204" pitchFamily="34" charset="0"/>
                <a:cs typeface="Arial" panose="020B0604020202020204" pitchFamily="34" charset="0"/>
              </a:rPr>
              <a:t>On printed handout</a:t>
            </a:r>
          </a:p>
          <a:p>
            <a:pPr lvl="1">
              <a:lnSpc>
                <a:spcPct val="120000"/>
              </a:lnSpc>
            </a:pPr>
            <a:r>
              <a:rPr lang="en-US" sz="5100" dirty="0">
                <a:latin typeface="Arial" panose="020B0604020202020204" pitchFamily="34" charset="0"/>
                <a:cs typeface="Arial" panose="020B0604020202020204" pitchFamily="34" charset="0"/>
              </a:rPr>
              <a:t>Due 1+ day after lab </a:t>
            </a:r>
            <a:br>
              <a:rPr lang="en-US" sz="4400" dirty="0">
                <a:latin typeface="Arial" panose="020B0604020202020204" pitchFamily="34" charset="0"/>
                <a:cs typeface="Arial" panose="020B0604020202020204" pitchFamily="34" charset="0"/>
              </a:rPr>
            </a:br>
            <a:r>
              <a:rPr lang="en-US" sz="3300" i="1" dirty="0">
                <a:latin typeface="Arial" panose="020B0604020202020204" pitchFamily="34" charset="0"/>
                <a:cs typeface="Arial" panose="020B0604020202020204" pitchFamily="34" charset="0"/>
              </a:rPr>
              <a:t>(due date posted)</a:t>
            </a:r>
          </a:p>
          <a:p>
            <a:pPr>
              <a:lnSpc>
                <a:spcPct val="120000"/>
              </a:lnSpc>
            </a:pPr>
            <a:endParaRPr lang="en-US" dirty="0"/>
          </a:p>
        </p:txBody>
      </p:sp>
    </p:spTree>
    <p:extLst>
      <p:ext uri="{BB962C8B-B14F-4D97-AF65-F5344CB8AC3E}">
        <p14:creationId xmlns:p14="http://schemas.microsoft.com/office/powerpoint/2010/main" val="4379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2267A622-2DBF-34E9-CD8C-EBACCF323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70AE1-A2AD-53D9-05DC-D51ED785BEFA}"/>
              </a:ext>
            </a:extLst>
          </p:cNvPr>
          <p:cNvSpPr>
            <a:spLocks noGrp="1"/>
          </p:cNvSpPr>
          <p:nvPr>
            <p:ph type="title"/>
          </p:nvPr>
        </p:nvSpPr>
        <p:spPr>
          <a:xfrm>
            <a:off x="451668" y="177285"/>
            <a:ext cx="11589768" cy="1221304"/>
          </a:xfrm>
        </p:spPr>
        <p:txBody>
          <a:bodyPr>
            <a:noAutofit/>
          </a:bodyPr>
          <a:lstStyle/>
          <a:p>
            <a:r>
              <a:rPr lang="en-US" sz="6000" b="1" dirty="0">
                <a:latin typeface="Ink Free" panose="03080402000500000000" pitchFamily="66" charset="0"/>
              </a:rPr>
              <a:t>Two Pager – Section Guidelines  </a:t>
            </a:r>
          </a:p>
        </p:txBody>
      </p:sp>
      <p:sp>
        <p:nvSpPr>
          <p:cNvPr id="3" name="Content Placeholder 2">
            <a:extLst>
              <a:ext uri="{FF2B5EF4-FFF2-40B4-BE49-F238E27FC236}">
                <a16:creationId xmlns:a16="http://schemas.microsoft.com/office/drawing/2014/main" id="{7992BFF4-010E-DE7A-D164-B1917CB6F62E}"/>
              </a:ext>
            </a:extLst>
          </p:cNvPr>
          <p:cNvSpPr>
            <a:spLocks noGrp="1"/>
          </p:cNvSpPr>
          <p:nvPr>
            <p:ph sz="half" idx="1"/>
          </p:nvPr>
        </p:nvSpPr>
        <p:spPr>
          <a:xfrm>
            <a:off x="694979" y="1479083"/>
            <a:ext cx="10872730" cy="2584831"/>
          </a:xfrm>
          <a:solidFill>
            <a:schemeClr val="bg1"/>
          </a:solidFill>
          <a:ln w="38100">
            <a:solidFill>
              <a:srgbClr val="002060"/>
            </a:solidFill>
          </a:ln>
        </p:spPr>
        <p:txBody>
          <a:bodyPr anchor="ctr">
            <a:normAutofit/>
          </a:bodyPr>
          <a:lstStyle/>
          <a:p>
            <a:pPr marL="0" lvl="0" indent="0">
              <a:lnSpc>
                <a:spcPct val="120000"/>
              </a:lnSpc>
              <a:buNone/>
            </a:pPr>
            <a:r>
              <a:rPr lang="en-US" sz="3200" b="1" u="sng" dirty="0">
                <a:latin typeface="Arial" panose="020B0604020202020204" pitchFamily="34" charset="0"/>
                <a:cs typeface="Arial" panose="020B0604020202020204" pitchFamily="34" charset="0"/>
              </a:rPr>
              <a:t>SOLVED EXAMPLE TEST QUESTION ON THIS TOPIC</a:t>
            </a:r>
          </a:p>
          <a:p>
            <a:pPr marL="0" lvl="0" indent="0">
              <a:lnSpc>
                <a:spcPct val="120000"/>
              </a:lnSpc>
              <a:buNone/>
            </a:pPr>
            <a:r>
              <a:rPr lang="en-US" dirty="0">
                <a:latin typeface="Arial" panose="020B0604020202020204" pitchFamily="34" charset="0"/>
                <a:cs typeface="Arial" panose="020B0604020202020204" pitchFamily="34" charset="0"/>
              </a:rPr>
              <a:t>a. Show all your work and solve the question you came up with. If it is not a math question that is ok, but give a through and detailed answer with key terms/phrases etc. </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931D71DF-61B6-3B57-E270-766F7104C50E}"/>
                  </a:ext>
                </a:extLst>
              </p14:cNvPr>
              <p14:cNvContentPartPr/>
              <p14:nvPr/>
            </p14:nvContentPartPr>
            <p14:xfrm>
              <a:off x="524428" y="860368"/>
              <a:ext cx="3657600" cy="63420"/>
            </p14:xfrm>
          </p:contentPart>
        </mc:Choice>
        <mc:Fallback>
          <p:pic>
            <p:nvPicPr>
              <p:cNvPr id="6" name="Ink 5">
                <a:extLst>
                  <a:ext uri="{FF2B5EF4-FFF2-40B4-BE49-F238E27FC236}">
                    <a16:creationId xmlns:a16="http://schemas.microsoft.com/office/drawing/2014/main" id="{931D71DF-61B6-3B57-E270-766F7104C50E}"/>
                  </a:ext>
                </a:extLst>
              </p:cNvPr>
              <p:cNvPicPr/>
              <p:nvPr/>
            </p:nvPicPr>
            <p:blipFill>
              <a:blip r:embed="rId4"/>
              <a:stretch>
                <a:fillRect/>
              </a:stretch>
            </p:blipFill>
            <p:spPr>
              <a:xfrm>
                <a:off x="434428" y="680198"/>
                <a:ext cx="3837240" cy="4234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D04FE30F-30AA-C6D0-4E69-03DD8CE35ABA}"/>
                  </a:ext>
                </a:extLst>
              </p14:cNvPr>
              <p14:cNvContentPartPr/>
              <p14:nvPr/>
            </p14:nvContentPartPr>
            <p14:xfrm>
              <a:off x="595059" y="554683"/>
              <a:ext cx="3566160" cy="1009"/>
            </p14:xfrm>
          </p:contentPart>
        </mc:Choice>
        <mc:Fallback>
          <p:pic>
            <p:nvPicPr>
              <p:cNvPr id="8" name="Ink 7">
                <a:extLst>
                  <a:ext uri="{FF2B5EF4-FFF2-40B4-BE49-F238E27FC236}">
                    <a16:creationId xmlns:a16="http://schemas.microsoft.com/office/drawing/2014/main" id="{D04FE30F-30AA-C6D0-4E69-03DD8CE35ABA}"/>
                  </a:ext>
                </a:extLst>
              </p:cNvPr>
              <p:cNvPicPr/>
              <p:nvPr/>
            </p:nvPicPr>
            <p:blipFill>
              <a:blip r:embed="rId6"/>
              <a:stretch>
                <a:fillRect/>
              </a:stretch>
            </p:blipFill>
            <p:spPr>
              <a:xfrm>
                <a:off x="505059" y="50183"/>
                <a:ext cx="3745800" cy="100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B85FA088-E650-98B0-4951-F689098A8E0A}"/>
                  </a:ext>
                </a:extLst>
              </p14:cNvPr>
              <p14:cNvContentPartPr/>
              <p14:nvPr/>
            </p14:nvContentPartPr>
            <p14:xfrm>
              <a:off x="506752" y="616256"/>
              <a:ext cx="182880" cy="505"/>
            </p14:xfrm>
          </p:contentPart>
        </mc:Choice>
        <mc:Fallback>
          <p:pic>
            <p:nvPicPr>
              <p:cNvPr id="9" name="Ink 8">
                <a:extLst>
                  <a:ext uri="{FF2B5EF4-FFF2-40B4-BE49-F238E27FC236}">
                    <a16:creationId xmlns:a16="http://schemas.microsoft.com/office/drawing/2014/main" id="{B85FA088-E650-98B0-4951-F689098A8E0A}"/>
                  </a:ext>
                </a:extLst>
              </p:cNvPr>
              <p:cNvPicPr/>
              <p:nvPr/>
            </p:nvPicPr>
            <p:blipFill>
              <a:blip r:embed="rId8"/>
              <a:stretch>
                <a:fillRect/>
              </a:stretch>
            </p:blipFill>
            <p:spPr>
              <a:xfrm>
                <a:off x="-45213248" y="363756"/>
                <a:ext cx="91440000" cy="505000"/>
              </a:xfrm>
              <a:prstGeom prst="rect">
                <a:avLst/>
              </a:prstGeom>
            </p:spPr>
          </p:pic>
        </mc:Fallback>
      </mc:AlternateContent>
      <p:sp>
        <p:nvSpPr>
          <p:cNvPr id="10" name="Rectangle 9">
            <a:extLst>
              <a:ext uri="{FF2B5EF4-FFF2-40B4-BE49-F238E27FC236}">
                <a16:creationId xmlns:a16="http://schemas.microsoft.com/office/drawing/2014/main" id="{9D1AC176-66BB-11B2-E425-057ADF8B0296}"/>
              </a:ext>
            </a:extLst>
          </p:cNvPr>
          <p:cNvSpPr/>
          <p:nvPr/>
        </p:nvSpPr>
        <p:spPr>
          <a:xfrm>
            <a:off x="1172948" y="2466352"/>
            <a:ext cx="46634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4B797A-3B12-F947-4FF9-2D3C3DAA22BB}"/>
              </a:ext>
            </a:extLst>
          </p:cNvPr>
          <p:cNvSpPr/>
          <p:nvPr/>
        </p:nvSpPr>
        <p:spPr>
          <a:xfrm>
            <a:off x="7621649" y="2973735"/>
            <a:ext cx="32918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499F32-9903-0067-ECDA-49216DEEBBA2}"/>
              </a:ext>
            </a:extLst>
          </p:cNvPr>
          <p:cNvSpPr/>
          <p:nvPr/>
        </p:nvSpPr>
        <p:spPr>
          <a:xfrm>
            <a:off x="784100" y="3512403"/>
            <a:ext cx="55778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24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BD199A95-26E5-4E0F-5B97-BBB78EFD5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D4D47-087B-6082-D95D-9D2032F69A2B}"/>
              </a:ext>
            </a:extLst>
          </p:cNvPr>
          <p:cNvSpPr>
            <a:spLocks noGrp="1"/>
          </p:cNvSpPr>
          <p:nvPr>
            <p:ph type="title"/>
          </p:nvPr>
        </p:nvSpPr>
        <p:spPr>
          <a:xfrm>
            <a:off x="506753" y="177285"/>
            <a:ext cx="8713424" cy="1221304"/>
          </a:xfrm>
        </p:spPr>
        <p:txBody>
          <a:bodyPr>
            <a:noAutofit/>
          </a:bodyPr>
          <a:lstStyle/>
          <a:p>
            <a:r>
              <a:rPr lang="en-US" sz="6000" b="1" dirty="0">
                <a:latin typeface="Ink Free" panose="03080402000500000000" pitchFamily="66" charset="0"/>
              </a:rPr>
              <a:t>Lab Notebook Rules</a:t>
            </a:r>
          </a:p>
        </p:txBody>
      </p:sp>
      <p:sp>
        <p:nvSpPr>
          <p:cNvPr id="3" name="Content Placeholder 2">
            <a:extLst>
              <a:ext uri="{FF2B5EF4-FFF2-40B4-BE49-F238E27FC236}">
                <a16:creationId xmlns:a16="http://schemas.microsoft.com/office/drawing/2014/main" id="{1FF7BA26-6FA9-D971-EEDD-65099A0B15B9}"/>
              </a:ext>
            </a:extLst>
          </p:cNvPr>
          <p:cNvSpPr>
            <a:spLocks noGrp="1"/>
          </p:cNvSpPr>
          <p:nvPr>
            <p:ph sz="half" idx="1"/>
          </p:nvPr>
        </p:nvSpPr>
        <p:spPr>
          <a:xfrm>
            <a:off x="694979" y="1479082"/>
            <a:ext cx="10872730" cy="4894222"/>
          </a:xfrm>
          <a:solidFill>
            <a:schemeClr val="bg1"/>
          </a:solidFill>
          <a:ln w="38100">
            <a:solidFill>
              <a:srgbClr val="002060"/>
            </a:solidFill>
          </a:ln>
        </p:spPr>
        <p:txBody>
          <a:bodyPr anchor="ctr">
            <a:normAutofit/>
          </a:bodyPr>
          <a:lstStyle/>
          <a:p>
            <a:pPr marL="0" indent="0">
              <a:buNone/>
            </a:pPr>
            <a:r>
              <a:rPr lang="en-US" sz="3600" b="1" dirty="0">
                <a:solidFill>
                  <a:srgbClr val="0070C0"/>
                </a:solidFill>
                <a:latin typeface="Arial" panose="020B0604020202020204" pitchFamily="34" charset="0"/>
                <a:cs typeface="Arial" panose="020B0604020202020204" pitchFamily="34" charset="0"/>
              </a:rPr>
              <a:t>ONLY BLACK/BLUE PEN IN LAB NOTEBOOK.</a:t>
            </a:r>
          </a:p>
          <a:p>
            <a:pPr lvl="1"/>
            <a:r>
              <a:rPr lang="en-US" sz="3200" dirty="0">
                <a:latin typeface="Arial" panose="020B0604020202020204" pitchFamily="34" charset="0"/>
                <a:cs typeface="Arial" panose="020B0604020202020204" pitchFamily="34" charset="0"/>
              </a:rPr>
              <a:t>NO PENCIL or ERASABLE PEN! </a:t>
            </a:r>
          </a:p>
          <a:p>
            <a:pPr lvl="1"/>
            <a:endParaRPr lang="en-US" sz="2000" dirty="0">
              <a:latin typeface="Arial" panose="020B0604020202020204" pitchFamily="34" charset="0"/>
              <a:cs typeface="Arial" panose="020B0604020202020204" pitchFamily="34" charset="0"/>
            </a:endParaRPr>
          </a:p>
          <a:p>
            <a:pPr marL="0" indent="0">
              <a:buNone/>
            </a:pPr>
            <a:r>
              <a:rPr lang="en-US" sz="3600" b="1" dirty="0">
                <a:solidFill>
                  <a:srgbClr val="0070C0"/>
                </a:solidFill>
                <a:latin typeface="Arial" panose="020B0604020202020204" pitchFamily="34" charset="0"/>
                <a:cs typeface="Arial" panose="020B0604020202020204" pitchFamily="34" charset="0"/>
              </a:rPr>
              <a:t>Can use color to annotate</a:t>
            </a:r>
          </a:p>
          <a:p>
            <a:pPr lvl="1"/>
            <a:r>
              <a:rPr lang="en-US" sz="3200" dirty="0">
                <a:latin typeface="Arial" panose="020B0604020202020204" pitchFamily="34" charset="0"/>
                <a:cs typeface="Arial" panose="020B0604020202020204" pitchFamily="34" charset="0"/>
              </a:rPr>
              <a:t>Majority of the writing needs to be in black or blue pen. </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3600" b="1" dirty="0">
                <a:solidFill>
                  <a:srgbClr val="0070C0"/>
                </a:solidFill>
                <a:latin typeface="Arial" panose="020B0604020202020204" pitchFamily="34" charset="0"/>
                <a:cs typeface="Arial" panose="020B0604020202020204" pitchFamily="34" charset="0"/>
              </a:rPr>
              <a:t>Make a mistake? </a:t>
            </a:r>
          </a:p>
          <a:p>
            <a:pPr lvl="1"/>
            <a:r>
              <a:rPr lang="en-US" sz="3200" dirty="0">
                <a:latin typeface="Arial" panose="020B0604020202020204" pitchFamily="34" charset="0"/>
                <a:cs typeface="Arial" panose="020B0604020202020204" pitchFamily="34" charset="0"/>
              </a:rPr>
              <a:t>Cross out with a SINGLE line. </a:t>
            </a:r>
          </a:p>
          <a:p>
            <a:pPr lvl="1"/>
            <a:r>
              <a:rPr lang="en-US" sz="3200" dirty="0">
                <a:latin typeface="Arial" panose="020B0604020202020204" pitchFamily="34" charset="0"/>
                <a:cs typeface="Arial" panose="020B0604020202020204" pitchFamily="34" charset="0"/>
              </a:rPr>
              <a:t>NO WHITE OUT – EVER! </a:t>
            </a:r>
            <a:endParaRPr lang="en-US" sz="48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67D1D9C-DFA9-57FC-63BE-B20FD1B09450}"/>
                  </a:ext>
                </a:extLst>
              </p14:cNvPr>
              <p14:cNvContentPartPr/>
              <p14:nvPr/>
            </p14:nvContentPartPr>
            <p14:xfrm>
              <a:off x="614102" y="474191"/>
              <a:ext cx="6350394" cy="583425"/>
            </p14:xfrm>
          </p:contentPart>
        </mc:Choice>
        <mc:Fallback xmlns="">
          <p:pic>
            <p:nvPicPr>
              <p:cNvPr id="5" name="Ink 4">
                <a:extLst>
                  <a:ext uri="{FF2B5EF4-FFF2-40B4-BE49-F238E27FC236}">
                    <a16:creationId xmlns:a16="http://schemas.microsoft.com/office/drawing/2014/main" id="{A67D1D9C-DFA9-57FC-63BE-B20FD1B09450}"/>
                  </a:ext>
                </a:extLst>
              </p:cNvPr>
              <p:cNvPicPr/>
              <p:nvPr/>
            </p:nvPicPr>
            <p:blipFill>
              <a:blip r:embed="rId4"/>
              <a:stretch>
                <a:fillRect/>
              </a:stretch>
            </p:blipFill>
            <p:spPr>
              <a:xfrm>
                <a:off x="524107" y="294122"/>
                <a:ext cx="6530024" cy="9432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D5EFDEB-8B80-331D-67D0-E602226DD012}"/>
                  </a:ext>
                </a:extLst>
              </p14:cNvPr>
              <p14:cNvContentPartPr/>
              <p14:nvPr/>
            </p14:nvContentPartPr>
            <p14:xfrm>
              <a:off x="601546" y="970537"/>
              <a:ext cx="2024353" cy="48955"/>
            </p14:xfrm>
          </p:contentPart>
        </mc:Choice>
        <mc:Fallback xmlns="">
          <p:pic>
            <p:nvPicPr>
              <p:cNvPr id="6" name="Ink 5">
                <a:extLst>
                  <a:ext uri="{FF2B5EF4-FFF2-40B4-BE49-F238E27FC236}">
                    <a16:creationId xmlns:a16="http://schemas.microsoft.com/office/drawing/2014/main" id="{AD5EFDEB-8B80-331D-67D0-E602226DD012}"/>
                  </a:ext>
                </a:extLst>
              </p:cNvPr>
              <p:cNvPicPr/>
              <p:nvPr/>
            </p:nvPicPr>
            <p:blipFill>
              <a:blip r:embed="rId6"/>
              <a:stretch>
                <a:fillRect/>
              </a:stretch>
            </p:blipFill>
            <p:spPr>
              <a:xfrm>
                <a:off x="511559" y="790555"/>
                <a:ext cx="2203968" cy="40855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3F9A7F5-0EBA-E9D0-85BB-54953D3DBC35}"/>
                  </a:ext>
                </a:extLst>
              </p14:cNvPr>
              <p14:cNvContentPartPr/>
              <p14:nvPr/>
            </p14:nvContentPartPr>
            <p14:xfrm>
              <a:off x="595060" y="686887"/>
              <a:ext cx="6369436" cy="1009"/>
            </p14:xfrm>
          </p:contentPart>
        </mc:Choice>
        <mc:Fallback xmlns="">
          <p:pic>
            <p:nvPicPr>
              <p:cNvPr id="8" name="Ink 7">
                <a:extLst>
                  <a:ext uri="{FF2B5EF4-FFF2-40B4-BE49-F238E27FC236}">
                    <a16:creationId xmlns:a16="http://schemas.microsoft.com/office/drawing/2014/main" id="{83F9A7F5-0EBA-E9D0-85BB-54953D3DBC35}"/>
                  </a:ext>
                </a:extLst>
              </p:cNvPr>
              <p:cNvPicPr/>
              <p:nvPr/>
            </p:nvPicPr>
            <p:blipFill>
              <a:blip r:embed="rId8"/>
              <a:stretch>
                <a:fillRect/>
              </a:stretch>
            </p:blipFill>
            <p:spPr>
              <a:xfrm>
                <a:off x="505061" y="182387"/>
                <a:ext cx="6549075"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ED0C5E90-E6A7-D3A2-3898-6EC9973DCBDF}"/>
                  </a:ext>
                </a:extLst>
              </p14:cNvPr>
              <p14:cNvContentPartPr/>
              <p14:nvPr/>
            </p14:nvContentPartPr>
            <p14:xfrm>
              <a:off x="747460" y="552849"/>
              <a:ext cx="6369436" cy="1009"/>
            </p14:xfrm>
          </p:contentPart>
        </mc:Choice>
        <mc:Fallback xmlns="">
          <p:pic>
            <p:nvPicPr>
              <p:cNvPr id="7" name="Ink 6">
                <a:extLst>
                  <a:ext uri="{FF2B5EF4-FFF2-40B4-BE49-F238E27FC236}">
                    <a16:creationId xmlns:a16="http://schemas.microsoft.com/office/drawing/2014/main" id="{ED0C5E90-E6A7-D3A2-3898-6EC9973DCBDF}"/>
                  </a:ext>
                </a:extLst>
              </p:cNvPr>
              <p:cNvPicPr/>
              <p:nvPr/>
            </p:nvPicPr>
            <p:blipFill>
              <a:blip r:embed="rId8"/>
              <a:stretch>
                <a:fillRect/>
              </a:stretch>
            </p:blipFill>
            <p:spPr>
              <a:xfrm>
                <a:off x="657461" y="48349"/>
                <a:ext cx="6549075" cy="1009000"/>
              </a:xfrm>
              <a:prstGeom prst="rect">
                <a:avLst/>
              </a:prstGeom>
            </p:spPr>
          </p:pic>
        </mc:Fallback>
      </mc:AlternateContent>
    </p:spTree>
    <p:extLst>
      <p:ext uri="{BB962C8B-B14F-4D97-AF65-F5344CB8AC3E}">
        <p14:creationId xmlns:p14="http://schemas.microsoft.com/office/powerpoint/2010/main" val="40316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C3F070D0-6B81-8ACE-2B16-0B2AFB8E01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6E332-21C5-7C3D-6535-F7C069F19D30}"/>
              </a:ext>
            </a:extLst>
          </p:cNvPr>
          <p:cNvSpPr>
            <a:spLocks noGrp="1"/>
          </p:cNvSpPr>
          <p:nvPr>
            <p:ph sz="half" idx="1"/>
          </p:nvPr>
        </p:nvSpPr>
        <p:spPr>
          <a:xfrm>
            <a:off x="694979" y="1479082"/>
            <a:ext cx="10872730" cy="4894222"/>
          </a:xfrm>
          <a:solidFill>
            <a:schemeClr val="bg1"/>
          </a:solidFill>
          <a:ln w="38100">
            <a:solidFill>
              <a:srgbClr val="002060"/>
            </a:solidFill>
          </a:ln>
        </p:spPr>
        <p:txBody>
          <a:bodyPr anchor="ctr">
            <a:normAutofit/>
          </a:bodyPr>
          <a:lstStyle/>
          <a:p>
            <a:pPr lvl="0">
              <a:lnSpc>
                <a:spcPct val="110000"/>
              </a:lnSpc>
            </a:pPr>
            <a:r>
              <a:rPr lang="en-US" sz="3200" b="1" dirty="0">
                <a:latin typeface="Arial" panose="020B0604020202020204" pitchFamily="34" charset="0"/>
                <a:cs typeface="Arial" panose="020B0604020202020204" pitchFamily="34" charset="0"/>
              </a:rPr>
              <a:t>Done in your Lab Notebook. Will physically turn in Lab Notebook and/or submit photos digitally. </a:t>
            </a:r>
            <a:endParaRPr lang="en-US" sz="3200" dirty="0">
              <a:latin typeface="Arial" panose="020B0604020202020204" pitchFamily="34" charset="0"/>
              <a:cs typeface="Arial" panose="020B0604020202020204" pitchFamily="34" charset="0"/>
            </a:endParaRPr>
          </a:p>
          <a:p>
            <a:pPr lvl="0">
              <a:lnSpc>
                <a:spcPct val="110000"/>
              </a:lnSpc>
            </a:pPr>
            <a:r>
              <a:rPr lang="en-US" sz="3200" dirty="0">
                <a:latin typeface="Arial" panose="020B0604020202020204" pitchFamily="34" charset="0"/>
                <a:cs typeface="Arial" panose="020B0604020202020204" pitchFamily="34" charset="0"/>
              </a:rPr>
              <a:t>Prelab due prior to the beginning of lab (data tables must be created as part of the prelab, will be filled out later).</a:t>
            </a:r>
          </a:p>
          <a:p>
            <a:pPr lvl="0">
              <a:lnSpc>
                <a:spcPct val="110000"/>
              </a:lnSpc>
            </a:pPr>
            <a:r>
              <a:rPr lang="en-US" sz="3200" dirty="0">
                <a:latin typeface="Arial" panose="020B0604020202020204" pitchFamily="34" charset="0"/>
                <a:cs typeface="Arial" panose="020B0604020202020204" pitchFamily="34" charset="0"/>
              </a:rPr>
              <a:t>You may not participate in a lab without having it completed.</a:t>
            </a:r>
          </a:p>
          <a:p>
            <a:pPr lvl="0">
              <a:lnSpc>
                <a:spcPct val="110000"/>
              </a:lnSpc>
            </a:pPr>
            <a:r>
              <a:rPr lang="en-US" sz="3200" dirty="0">
                <a:latin typeface="Arial" panose="020B0604020202020204" pitchFamily="34" charset="0"/>
                <a:cs typeface="Arial" panose="020B0604020202020204" pitchFamily="34" charset="0"/>
              </a:rPr>
              <a:t>The top of your lab handout will tell you which sections need to be completed each time. </a:t>
            </a:r>
          </a:p>
        </p:txBody>
      </p:sp>
      <p:sp>
        <p:nvSpPr>
          <p:cNvPr id="15" name="Rectangle 14">
            <a:extLst>
              <a:ext uri="{FF2B5EF4-FFF2-40B4-BE49-F238E27FC236}">
                <a16:creationId xmlns:a16="http://schemas.microsoft.com/office/drawing/2014/main" id="{9B08D109-9E53-88D9-9747-B6C3809E1FF6}"/>
              </a:ext>
            </a:extLst>
          </p:cNvPr>
          <p:cNvSpPr/>
          <p:nvPr/>
        </p:nvSpPr>
        <p:spPr>
          <a:xfrm>
            <a:off x="2104222" y="1697757"/>
            <a:ext cx="4318611"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5A5381-50E3-5180-8DB9-510E5D7BAF21}"/>
              </a:ext>
            </a:extLst>
          </p:cNvPr>
          <p:cNvSpPr/>
          <p:nvPr/>
        </p:nvSpPr>
        <p:spPr>
          <a:xfrm>
            <a:off x="7403335" y="1719788"/>
            <a:ext cx="3272009"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371E05-260C-B4A4-BCB0-077DAE37D8D1}"/>
              </a:ext>
            </a:extLst>
          </p:cNvPr>
          <p:cNvSpPr/>
          <p:nvPr/>
        </p:nvSpPr>
        <p:spPr>
          <a:xfrm>
            <a:off x="3778788" y="2257951"/>
            <a:ext cx="4192162"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2F0BD8F-C370-608D-7142-E190612A085A}"/>
              </a:ext>
            </a:extLst>
          </p:cNvPr>
          <p:cNvSpPr/>
          <p:nvPr/>
        </p:nvSpPr>
        <p:spPr>
          <a:xfrm>
            <a:off x="2241688" y="2863912"/>
            <a:ext cx="16459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233F0A-25CC-526E-80E5-E98DB58B3F6A}"/>
              </a:ext>
            </a:extLst>
          </p:cNvPr>
          <p:cNvSpPr/>
          <p:nvPr/>
        </p:nvSpPr>
        <p:spPr>
          <a:xfrm>
            <a:off x="8216379" y="2920726"/>
            <a:ext cx="30175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7E0ED1-9887-1828-D90E-FB8CE74D4F5D}"/>
              </a:ext>
            </a:extLst>
          </p:cNvPr>
          <p:cNvSpPr/>
          <p:nvPr/>
        </p:nvSpPr>
        <p:spPr>
          <a:xfrm>
            <a:off x="976461" y="3428073"/>
            <a:ext cx="566928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A14827-9A67-7602-2E2E-E77AAD14AC5F}"/>
              </a:ext>
            </a:extLst>
          </p:cNvPr>
          <p:cNvSpPr/>
          <p:nvPr/>
        </p:nvSpPr>
        <p:spPr>
          <a:xfrm>
            <a:off x="987477" y="4085152"/>
            <a:ext cx="4297680" cy="365760"/>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3C2917-93D9-0FCA-6FA8-98D0831CB036}"/>
              </a:ext>
            </a:extLst>
          </p:cNvPr>
          <p:cNvSpPr/>
          <p:nvPr/>
        </p:nvSpPr>
        <p:spPr>
          <a:xfrm>
            <a:off x="1781367" y="5273296"/>
            <a:ext cx="420624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9E27AFE-A9F0-C92E-2756-F7ED49E6E019}"/>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89E27AFE-A9F0-C92E-2756-F7ED49E6E019}"/>
                  </a:ext>
                </a:extLst>
              </p:cNvPr>
              <p:cNvPicPr/>
              <p:nvPr/>
            </p:nvPicPr>
            <p:blipFill>
              <a:blip r:embed="rId4"/>
              <a:stretch>
                <a:fillRect/>
              </a:stretch>
            </p:blipFill>
            <p:spPr>
              <a:xfrm>
                <a:off x="454503" y="363756"/>
                <a:ext cx="104500" cy="50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06D7D32-E1E3-BC27-AA8F-D75DEAE0D146}"/>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306D7D32-E1E3-BC27-AA8F-D75DEAE0D146}"/>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71C88BC-D1F7-5F3F-302A-213298F77AE7}"/>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E71C88BC-D1F7-5F3F-302A-213298F77AE7}"/>
                  </a:ext>
                </a:extLst>
              </p:cNvPr>
              <p:cNvPicPr/>
              <p:nvPr/>
            </p:nvPicPr>
            <p:blipFill>
              <a:blip r:embed="rId8"/>
              <a:stretch>
                <a:fillRect/>
              </a:stretch>
            </p:blipFill>
            <p:spPr>
              <a:xfrm>
                <a:off x="511551" y="724266"/>
                <a:ext cx="2802110" cy="423401"/>
              </a:xfrm>
              <a:prstGeom prst="rect">
                <a:avLst/>
              </a:prstGeom>
            </p:spPr>
          </p:pic>
        </mc:Fallback>
      </mc:AlternateContent>
      <p:sp>
        <p:nvSpPr>
          <p:cNvPr id="2" name="Title 1">
            <a:extLst>
              <a:ext uri="{FF2B5EF4-FFF2-40B4-BE49-F238E27FC236}">
                <a16:creationId xmlns:a16="http://schemas.microsoft.com/office/drawing/2014/main" id="{E625B886-AC0D-4C41-CF4C-3DEE8E3BE2DC}"/>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General Guidelines</a:t>
            </a:r>
          </a:p>
        </p:txBody>
      </p:sp>
    </p:spTree>
    <p:extLst>
      <p:ext uri="{BB962C8B-B14F-4D97-AF65-F5344CB8AC3E}">
        <p14:creationId xmlns:p14="http://schemas.microsoft.com/office/powerpoint/2010/main" val="12315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4" grpId="0" animBg="1"/>
      <p:bldP spid="5" grpId="0" animBg="1"/>
      <p:bldP spid="7"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7F2159D5-D59A-7EF0-292B-2232446C2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A92D8-8BAF-DC1C-685A-DCD58EF526E2}"/>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General Guidelines</a:t>
            </a:r>
          </a:p>
        </p:txBody>
      </p:sp>
      <p:sp>
        <p:nvSpPr>
          <p:cNvPr id="3" name="Content Placeholder 2">
            <a:extLst>
              <a:ext uri="{FF2B5EF4-FFF2-40B4-BE49-F238E27FC236}">
                <a16:creationId xmlns:a16="http://schemas.microsoft.com/office/drawing/2014/main" id="{B159EC24-3DE0-4DFB-93DE-DFC3E626EF1F}"/>
              </a:ext>
            </a:extLst>
          </p:cNvPr>
          <p:cNvSpPr>
            <a:spLocks noGrp="1"/>
          </p:cNvSpPr>
          <p:nvPr>
            <p:ph sz="half" idx="1"/>
          </p:nvPr>
        </p:nvSpPr>
        <p:spPr>
          <a:xfrm>
            <a:off x="694979" y="1479081"/>
            <a:ext cx="10872730" cy="4976803"/>
          </a:xfrm>
          <a:solidFill>
            <a:schemeClr val="bg1"/>
          </a:solidFill>
          <a:ln w="38100">
            <a:solidFill>
              <a:srgbClr val="002060"/>
            </a:solidFill>
          </a:ln>
        </p:spPr>
        <p:txBody>
          <a:bodyPr anchor="ctr">
            <a:normAutofit lnSpcReduction="10000"/>
          </a:bodyPr>
          <a:lstStyle/>
          <a:p>
            <a:pPr lvl="0">
              <a:lnSpc>
                <a:spcPct val="110000"/>
              </a:lnSpc>
            </a:pPr>
            <a:r>
              <a:rPr lang="en-US" sz="3200" dirty="0">
                <a:latin typeface="Arial" panose="020B0604020202020204" pitchFamily="34" charset="0"/>
                <a:cs typeface="Arial" panose="020B0604020202020204" pitchFamily="34" charset="0"/>
              </a:rPr>
              <a:t>Do NOT do extra sections than what is asked for at the top of your lab handout. </a:t>
            </a:r>
          </a:p>
          <a:p>
            <a:pPr lvl="0">
              <a:lnSpc>
                <a:spcPct val="110000"/>
              </a:lnSpc>
            </a:pPr>
            <a:r>
              <a:rPr lang="en-US" sz="3200" dirty="0">
                <a:latin typeface="Arial" panose="020B0604020202020204" pitchFamily="34" charset="0"/>
                <a:cs typeface="Arial" panose="020B0604020202020204" pitchFamily="34" charset="0"/>
              </a:rPr>
              <a:t>Sections must be done in the order listed here unless the lab handout says otherwise.</a:t>
            </a:r>
          </a:p>
          <a:p>
            <a:pPr lvl="0">
              <a:lnSpc>
                <a:spcPct val="110000"/>
              </a:lnSpc>
            </a:pPr>
            <a:r>
              <a:rPr lang="en-US" sz="3200" dirty="0">
                <a:latin typeface="Arial" panose="020B0604020202020204" pitchFamily="34" charset="0"/>
                <a:cs typeface="Arial" panose="020B0604020202020204" pitchFamily="34" charset="0"/>
              </a:rPr>
              <a:t>Sections must be clearly labeled.</a:t>
            </a:r>
          </a:p>
          <a:p>
            <a:pPr>
              <a:lnSpc>
                <a:spcPct val="110000"/>
              </a:lnSpc>
            </a:pPr>
            <a:r>
              <a:rPr lang="en-US" sz="3200" dirty="0">
                <a:latin typeface="Arial" panose="020B0604020202020204" pitchFamily="34" charset="0"/>
                <a:cs typeface="Arial" panose="020B0604020202020204" pitchFamily="34" charset="0"/>
              </a:rPr>
              <a:t>Headers must be filled out at the top of each lab, and you must initial and circle your initials in the bottom right-hand corner of </a:t>
            </a:r>
            <a:r>
              <a:rPr lang="en-US" sz="3200" u="sng" dirty="0">
                <a:latin typeface="Arial" panose="020B0604020202020204" pitchFamily="34" charset="0"/>
                <a:cs typeface="Arial" panose="020B0604020202020204" pitchFamily="34" charset="0"/>
              </a:rPr>
              <a:t>every</a:t>
            </a:r>
            <a:r>
              <a:rPr lang="en-US" sz="3200" dirty="0">
                <a:latin typeface="Arial" panose="020B0604020202020204" pitchFamily="34" charset="0"/>
                <a:cs typeface="Arial" panose="020B0604020202020204" pitchFamily="34" charset="0"/>
              </a:rPr>
              <a:t> page. The sticker in the front of your lab notebook shows you how to set up the headers.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BC046EB-A87A-EF4B-63BE-61CB91B6025B}"/>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4BC046EB-A87A-EF4B-63BE-61CB91B6025B}"/>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4DA3AF9-04CF-0855-50CD-C68E75E513DD}"/>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64DA3AF9-04CF-0855-50CD-C68E75E513DD}"/>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D32BBC5E-F5BF-BB89-965F-33728DA795C0}"/>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D32BBC5E-F5BF-BB89-965F-33728DA795C0}"/>
                  </a:ext>
                </a:extLst>
              </p:cNvPr>
              <p:cNvPicPr/>
              <p:nvPr/>
            </p:nvPicPr>
            <p:blipFill>
              <a:blip r:embed="rId8"/>
              <a:stretch>
                <a:fillRect/>
              </a:stretch>
            </p:blipFill>
            <p:spPr>
              <a:xfrm>
                <a:off x="454503" y="363756"/>
                <a:ext cx="104500" cy="505000"/>
              </a:xfrm>
              <a:prstGeom prst="rect">
                <a:avLst/>
              </a:prstGeom>
            </p:spPr>
          </p:pic>
        </mc:Fallback>
      </mc:AlternateContent>
      <p:sp>
        <p:nvSpPr>
          <p:cNvPr id="20" name="Rectangle 19">
            <a:extLst>
              <a:ext uri="{FF2B5EF4-FFF2-40B4-BE49-F238E27FC236}">
                <a16:creationId xmlns:a16="http://schemas.microsoft.com/office/drawing/2014/main" id="{07C1BCD8-DB02-91FA-0FC2-D9FC8CA11549}"/>
              </a:ext>
            </a:extLst>
          </p:cNvPr>
          <p:cNvSpPr/>
          <p:nvPr/>
        </p:nvSpPr>
        <p:spPr>
          <a:xfrm>
            <a:off x="922051" y="4467289"/>
            <a:ext cx="48463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687867-CCBE-6577-FBA4-168C0E9266B1}"/>
              </a:ext>
            </a:extLst>
          </p:cNvPr>
          <p:cNvSpPr/>
          <p:nvPr/>
        </p:nvSpPr>
        <p:spPr>
          <a:xfrm>
            <a:off x="2012722" y="4991125"/>
            <a:ext cx="493776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CD8263F-E185-21AB-528B-F330DE9B6EDA}"/>
              </a:ext>
            </a:extLst>
          </p:cNvPr>
          <p:cNvSpPr/>
          <p:nvPr/>
        </p:nvSpPr>
        <p:spPr>
          <a:xfrm>
            <a:off x="922051" y="1661878"/>
            <a:ext cx="4762653"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C03BE5-3B93-4DAE-8E61-875D250D7917}"/>
              </a:ext>
            </a:extLst>
          </p:cNvPr>
          <p:cNvSpPr/>
          <p:nvPr/>
        </p:nvSpPr>
        <p:spPr>
          <a:xfrm>
            <a:off x="5172726" y="2790305"/>
            <a:ext cx="3233144"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A099425-02FF-6E8B-ED9E-2DA56AF95844}"/>
              </a:ext>
            </a:extLst>
          </p:cNvPr>
          <p:cNvSpPr/>
          <p:nvPr/>
        </p:nvSpPr>
        <p:spPr>
          <a:xfrm>
            <a:off x="5437132" y="3859057"/>
            <a:ext cx="151335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44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064F70C0-D2F5-D114-0F36-8961E68D1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FEBD7-8E98-1979-4161-C8DE767F7EE2}"/>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General Guidelines</a:t>
            </a:r>
          </a:p>
        </p:txBody>
      </p:sp>
      <p:sp>
        <p:nvSpPr>
          <p:cNvPr id="3" name="Content Placeholder 2">
            <a:extLst>
              <a:ext uri="{FF2B5EF4-FFF2-40B4-BE49-F238E27FC236}">
                <a16:creationId xmlns:a16="http://schemas.microsoft.com/office/drawing/2014/main" id="{955294F0-1B8E-003A-A5EF-57219EF8A428}"/>
              </a:ext>
            </a:extLst>
          </p:cNvPr>
          <p:cNvSpPr>
            <a:spLocks noGrp="1"/>
          </p:cNvSpPr>
          <p:nvPr>
            <p:ph sz="half" idx="1"/>
          </p:nvPr>
        </p:nvSpPr>
        <p:spPr>
          <a:xfrm>
            <a:off x="694979" y="1479082"/>
            <a:ext cx="10872730" cy="4894222"/>
          </a:xfrm>
          <a:solidFill>
            <a:schemeClr val="bg1"/>
          </a:solidFill>
          <a:ln w="38100">
            <a:solidFill>
              <a:srgbClr val="002060"/>
            </a:solidFill>
          </a:ln>
        </p:spPr>
        <p:txBody>
          <a:bodyPr anchor="ctr">
            <a:normAutofit/>
          </a:bodyPr>
          <a:lstStyle/>
          <a:p>
            <a:pPr lvl="0">
              <a:lnSpc>
                <a:spcPct val="120000"/>
              </a:lnSpc>
            </a:pPr>
            <a:r>
              <a:rPr lang="en-US" sz="3200" dirty="0">
                <a:latin typeface="Arial" panose="020B0604020202020204" pitchFamily="34" charset="0"/>
                <a:cs typeface="Arial" panose="020B0604020202020204" pitchFamily="34" charset="0"/>
              </a:rPr>
              <a:t>Will sometimes be graded for completion and/or accuracy. Not all completed sections will necessarily be graded every time, one section might be chosen, or all might be chosen for grading. </a:t>
            </a:r>
          </a:p>
          <a:p>
            <a:pPr lvl="0">
              <a:lnSpc>
                <a:spcPct val="120000"/>
              </a:lnSpc>
            </a:pPr>
            <a:r>
              <a:rPr lang="en-US" sz="3200" dirty="0">
                <a:latin typeface="Arial" panose="020B0604020202020204" pitchFamily="34" charset="0"/>
                <a:cs typeface="Arial" panose="020B0604020202020204" pitchFamily="34" charset="0"/>
              </a:rPr>
              <a:t>Professionalism matters – If I can’t read it, if it looks like you did it last minute walking to class, if it looks like you put no thought, effort, care, detail into your work, that will be reflected in your score.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823BD2A-2B42-0273-142C-1C567E95735A}"/>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B823BD2A-2B42-0273-142C-1C567E95735A}"/>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5AA0DA7-B7CC-1B2E-E040-D49B303EBE1D}"/>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05AA0DA7-B7CC-1B2E-E040-D49B303EBE1D}"/>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F1F448F-995F-A276-F5E5-5BB7FBAAC4DF}"/>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8F1F448F-995F-A276-F5E5-5BB7FBAAC4DF}"/>
                  </a:ext>
                </a:extLst>
              </p:cNvPr>
              <p:cNvPicPr/>
              <p:nvPr/>
            </p:nvPicPr>
            <p:blipFill>
              <a:blip r:embed="rId8"/>
              <a:stretch>
                <a:fillRect/>
              </a:stretch>
            </p:blipFill>
            <p:spPr>
              <a:xfrm>
                <a:off x="454503" y="363756"/>
                <a:ext cx="104500" cy="505000"/>
              </a:xfrm>
              <a:prstGeom prst="rect">
                <a:avLst/>
              </a:prstGeom>
            </p:spPr>
          </p:pic>
        </mc:Fallback>
      </mc:AlternateContent>
      <p:sp>
        <p:nvSpPr>
          <p:cNvPr id="4" name="Rectangle 3">
            <a:extLst>
              <a:ext uri="{FF2B5EF4-FFF2-40B4-BE49-F238E27FC236}">
                <a16:creationId xmlns:a16="http://schemas.microsoft.com/office/drawing/2014/main" id="{4D7000DE-68E1-274C-7C82-FBDE99662C73}"/>
              </a:ext>
            </a:extLst>
          </p:cNvPr>
          <p:cNvSpPr/>
          <p:nvPr/>
        </p:nvSpPr>
        <p:spPr>
          <a:xfrm>
            <a:off x="4370331" y="1708097"/>
            <a:ext cx="7043144"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CF7FB5-8B2F-EF15-F36A-52E0FA2E53FE}"/>
              </a:ext>
            </a:extLst>
          </p:cNvPr>
          <p:cNvSpPr/>
          <p:nvPr/>
        </p:nvSpPr>
        <p:spPr>
          <a:xfrm>
            <a:off x="933069" y="2258804"/>
            <a:ext cx="484632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1F8177-5AA6-FC7B-5D6F-90E3AFC5A940}"/>
              </a:ext>
            </a:extLst>
          </p:cNvPr>
          <p:cNvSpPr/>
          <p:nvPr/>
        </p:nvSpPr>
        <p:spPr>
          <a:xfrm>
            <a:off x="933069" y="4133174"/>
            <a:ext cx="4480560" cy="365760"/>
          </a:xfrm>
          <a:prstGeom prst="rect">
            <a:avLst/>
          </a:prstGeom>
          <a:solidFill>
            <a:srgbClr val="FF00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9965AC5E-81A8-C6CD-3E2B-B1AD1908A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6711A-99BB-985C-2CB6-648D05C34583}"/>
              </a:ext>
            </a:extLst>
          </p:cNvPr>
          <p:cNvSpPr>
            <a:spLocks noGrp="1"/>
          </p:cNvSpPr>
          <p:nvPr>
            <p:ph type="title"/>
          </p:nvPr>
        </p:nvSpPr>
        <p:spPr>
          <a:xfrm>
            <a:off x="451668" y="177285"/>
            <a:ext cx="10245710" cy="1221304"/>
          </a:xfrm>
        </p:spPr>
        <p:txBody>
          <a:bodyPr>
            <a:noAutofit/>
          </a:bodyPr>
          <a:lstStyle/>
          <a:p>
            <a:r>
              <a:rPr lang="en-US" sz="6000" b="1" dirty="0">
                <a:latin typeface="Ink Free" panose="03080402000500000000" pitchFamily="66" charset="0"/>
              </a:rPr>
              <a:t>Pre-labs – General Guidelines</a:t>
            </a:r>
          </a:p>
        </p:txBody>
      </p:sp>
      <p:sp>
        <p:nvSpPr>
          <p:cNvPr id="3" name="Content Placeholder 2">
            <a:extLst>
              <a:ext uri="{FF2B5EF4-FFF2-40B4-BE49-F238E27FC236}">
                <a16:creationId xmlns:a16="http://schemas.microsoft.com/office/drawing/2014/main" id="{3B3635B2-D23B-A66B-5DE4-80A73EB56981}"/>
              </a:ext>
            </a:extLst>
          </p:cNvPr>
          <p:cNvSpPr>
            <a:spLocks noGrp="1"/>
          </p:cNvSpPr>
          <p:nvPr>
            <p:ph sz="half" idx="1"/>
          </p:nvPr>
        </p:nvSpPr>
        <p:spPr>
          <a:xfrm>
            <a:off x="694979" y="1479082"/>
            <a:ext cx="10872730" cy="3687829"/>
          </a:xfrm>
          <a:solidFill>
            <a:schemeClr val="bg1"/>
          </a:solidFill>
          <a:ln w="38100">
            <a:solidFill>
              <a:srgbClr val="002060"/>
            </a:solidFill>
          </a:ln>
        </p:spPr>
        <p:txBody>
          <a:bodyPr anchor="ctr">
            <a:normAutofit/>
          </a:bodyPr>
          <a:lstStyle/>
          <a:p>
            <a:pPr lvl="0">
              <a:lnSpc>
                <a:spcPct val="120000"/>
              </a:lnSpc>
            </a:pPr>
            <a:r>
              <a:rPr lang="en-US" sz="3200" dirty="0">
                <a:latin typeface="Arial" panose="020B0604020202020204" pitchFamily="34" charset="0"/>
                <a:cs typeface="Arial" panose="020B0604020202020204" pitchFamily="34" charset="0"/>
              </a:rPr>
              <a:t>Must use adequate spacing between sections to keep your work clear and understandable. Do NOT try to save space. You have plenty of pages in your lab notebook. Clearly communicating your work matters more than saving a few pages in your lab notebook. Worst case, I get you a second lab notebook if you run out of space!</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F75C010-04A3-B454-B854-E56A8086F800}"/>
                  </a:ext>
                </a:extLst>
              </p14:cNvPr>
              <p14:cNvContentPartPr/>
              <p14:nvPr/>
            </p14:nvContentPartPr>
            <p14:xfrm>
              <a:off x="601547" y="904436"/>
              <a:ext cx="2622478" cy="63420"/>
            </p14:xfrm>
          </p:contentPart>
        </mc:Choice>
        <mc:Fallback xmlns="">
          <p:pic>
            <p:nvPicPr>
              <p:cNvPr id="6" name="Ink 5">
                <a:extLst>
                  <a:ext uri="{FF2B5EF4-FFF2-40B4-BE49-F238E27FC236}">
                    <a16:creationId xmlns:a16="http://schemas.microsoft.com/office/drawing/2014/main" id="{0F75C010-04A3-B454-B854-E56A8086F800}"/>
                  </a:ext>
                </a:extLst>
              </p:cNvPr>
              <p:cNvPicPr/>
              <p:nvPr/>
            </p:nvPicPr>
            <p:blipFill>
              <a:blip r:embed="rId4"/>
              <a:stretch>
                <a:fillRect/>
              </a:stretch>
            </p:blipFill>
            <p:spPr>
              <a:xfrm>
                <a:off x="511551" y="724266"/>
                <a:ext cx="2802110" cy="4234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F2A81CEC-C65A-48EB-CDC9-A8379FBE5886}"/>
                  </a:ext>
                </a:extLst>
              </p14:cNvPr>
              <p14:cNvContentPartPr/>
              <p14:nvPr/>
            </p14:nvContentPartPr>
            <p14:xfrm>
              <a:off x="595060" y="554683"/>
              <a:ext cx="2522713" cy="1009"/>
            </p14:xfrm>
          </p:contentPart>
        </mc:Choice>
        <mc:Fallback xmlns="">
          <p:pic>
            <p:nvPicPr>
              <p:cNvPr id="8" name="Ink 7">
                <a:extLst>
                  <a:ext uri="{FF2B5EF4-FFF2-40B4-BE49-F238E27FC236}">
                    <a16:creationId xmlns:a16="http://schemas.microsoft.com/office/drawing/2014/main" id="{F2A81CEC-C65A-48EB-CDC9-A8379FBE5886}"/>
                  </a:ext>
                </a:extLst>
              </p:cNvPr>
              <p:cNvPicPr/>
              <p:nvPr/>
            </p:nvPicPr>
            <p:blipFill>
              <a:blip r:embed="rId6"/>
              <a:stretch>
                <a:fillRect/>
              </a:stretch>
            </p:blipFill>
            <p:spPr>
              <a:xfrm>
                <a:off x="505066" y="50183"/>
                <a:ext cx="2702341" cy="100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84C19F0-9DF5-8C60-0C44-D06312FC26C4}"/>
                  </a:ext>
                </a:extLst>
              </p14:cNvPr>
              <p14:cNvContentPartPr/>
              <p14:nvPr/>
            </p14:nvContentPartPr>
            <p14:xfrm>
              <a:off x="506753" y="616256"/>
              <a:ext cx="209" cy="505"/>
            </p14:xfrm>
          </p:contentPart>
        </mc:Choice>
        <mc:Fallback xmlns="">
          <p:pic>
            <p:nvPicPr>
              <p:cNvPr id="9" name="Ink 8">
                <a:extLst>
                  <a:ext uri="{FF2B5EF4-FFF2-40B4-BE49-F238E27FC236}">
                    <a16:creationId xmlns:a16="http://schemas.microsoft.com/office/drawing/2014/main" id="{C84C19F0-9DF5-8C60-0C44-D06312FC26C4}"/>
                  </a:ext>
                </a:extLst>
              </p:cNvPr>
              <p:cNvPicPr/>
              <p:nvPr/>
            </p:nvPicPr>
            <p:blipFill>
              <a:blip r:embed="rId8"/>
              <a:stretch>
                <a:fillRect/>
              </a:stretch>
            </p:blipFill>
            <p:spPr>
              <a:xfrm>
                <a:off x="454503" y="363756"/>
                <a:ext cx="104500" cy="505000"/>
              </a:xfrm>
              <a:prstGeom prst="rect">
                <a:avLst/>
              </a:prstGeom>
            </p:spPr>
          </p:pic>
        </mc:Fallback>
      </mc:AlternateContent>
      <p:sp>
        <p:nvSpPr>
          <p:cNvPr id="4" name="Rectangle 3">
            <a:extLst>
              <a:ext uri="{FF2B5EF4-FFF2-40B4-BE49-F238E27FC236}">
                <a16:creationId xmlns:a16="http://schemas.microsoft.com/office/drawing/2014/main" id="{FA1CA569-D454-3858-E15C-CF38E1FDF6B8}"/>
              </a:ext>
            </a:extLst>
          </p:cNvPr>
          <p:cNvSpPr/>
          <p:nvPr/>
        </p:nvSpPr>
        <p:spPr>
          <a:xfrm>
            <a:off x="1934820" y="1753953"/>
            <a:ext cx="4114800" cy="365760"/>
          </a:xfrm>
          <a:prstGeom prst="rect">
            <a:avLst/>
          </a:prstGeom>
          <a:solidFill>
            <a:srgbClr val="FFFF00">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5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TotalTime>
  <Words>3740</Words>
  <Application>Microsoft Office PowerPoint</Application>
  <PresentationFormat>Widescreen</PresentationFormat>
  <Paragraphs>232</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Aptos Display</vt:lpstr>
      <vt:lpstr>Arial</vt:lpstr>
      <vt:lpstr>Courier New</vt:lpstr>
      <vt:lpstr>Ink Free</vt:lpstr>
      <vt:lpstr>Symbol</vt:lpstr>
      <vt:lpstr>Office Theme</vt:lpstr>
      <vt:lpstr>Video Link to Presentation</vt:lpstr>
      <vt:lpstr>Pre-Labs, Post-Labs &amp; Post-Lab Two Pagers</vt:lpstr>
      <vt:lpstr>Table of Contents - hyperlinks</vt:lpstr>
      <vt:lpstr>Parts of Lab Work</vt:lpstr>
      <vt:lpstr>Lab Notebook Rules</vt:lpstr>
      <vt:lpstr>Pre-labs – General Guidelines</vt:lpstr>
      <vt:lpstr>Pre-labs – General Guidelines</vt:lpstr>
      <vt:lpstr>Pre-labs – General Guidelines</vt:lpstr>
      <vt:lpstr>Pre-labs – General Guidelines</vt:lpstr>
      <vt:lpstr>Pre-labs – Section Guidelines</vt:lpstr>
      <vt:lpstr>Pre-labs – Section Guidelines</vt:lpstr>
      <vt:lpstr>Pre-labs – Section Guidelines</vt:lpstr>
      <vt:lpstr>Pre-labs – Section Guidelines</vt:lpstr>
      <vt:lpstr>Pre-labs – Section Guidelines</vt:lpstr>
      <vt:lpstr>Pre-labs – Section Guidelines</vt:lpstr>
      <vt:lpstr>Pre-labs – Section Guidelines</vt:lpstr>
      <vt:lpstr>Pre-labs – Section Guidelines</vt:lpstr>
      <vt:lpstr>Pre-labs – Section Guidelines</vt:lpstr>
      <vt:lpstr>Pre-labs – Section Guidelines</vt:lpstr>
      <vt:lpstr>Pre-labs – Section Guidelines</vt:lpstr>
      <vt:lpstr>Post-labs – Section Guidelines </vt:lpstr>
      <vt:lpstr>Post-labs – Section Guidelines </vt:lpstr>
      <vt:lpstr>Post-labs – Section Guidelines </vt:lpstr>
      <vt:lpstr>Post-labs – Section Guidelines </vt:lpstr>
      <vt:lpstr>Post-Lab Two Pager – Layout</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lpstr>Two Pager – Section Guidelines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Farmer, Stephanie [DH]</dc:creator>
  <cp:lastModifiedBy>Farmer, Stephanie [DH]</cp:lastModifiedBy>
  <cp:revision>22</cp:revision>
  <dcterms:created xsi:type="dcterms:W3CDTF">2025-07-19T19:13:28Z</dcterms:created>
  <dcterms:modified xsi:type="dcterms:W3CDTF">2025-07-20T23:47:08Z</dcterms:modified>
</cp:coreProperties>
</file>