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8" r:id="rId3"/>
    <p:sldId id="304" r:id="rId4"/>
    <p:sldId id="319" r:id="rId5"/>
    <p:sldId id="334" r:id="rId6"/>
    <p:sldId id="366" r:id="rId7"/>
    <p:sldId id="384" r:id="rId8"/>
    <p:sldId id="394" r:id="rId9"/>
    <p:sldId id="379" r:id="rId10"/>
    <p:sldId id="373" r:id="rId11"/>
    <p:sldId id="363" r:id="rId12"/>
    <p:sldId id="364" r:id="rId13"/>
    <p:sldId id="335" r:id="rId14"/>
    <p:sldId id="336" r:id="rId15"/>
    <p:sldId id="337" r:id="rId16"/>
    <p:sldId id="383" r:id="rId17"/>
    <p:sldId id="338" r:id="rId18"/>
    <p:sldId id="395" r:id="rId19"/>
    <p:sldId id="397" r:id="rId20"/>
    <p:sldId id="399" r:id="rId21"/>
    <p:sldId id="401" r:id="rId22"/>
    <p:sldId id="402" r:id="rId23"/>
    <p:sldId id="321" r:id="rId24"/>
    <p:sldId id="339" r:id="rId25"/>
    <p:sldId id="369" r:id="rId26"/>
    <p:sldId id="372" r:id="rId27"/>
    <p:sldId id="374" r:id="rId28"/>
    <p:sldId id="368" r:id="rId29"/>
    <p:sldId id="340" r:id="rId30"/>
    <p:sldId id="377" r:id="rId31"/>
    <p:sldId id="342" r:id="rId32"/>
    <p:sldId id="343" r:id="rId33"/>
    <p:sldId id="344" r:id="rId34"/>
    <p:sldId id="375" r:id="rId35"/>
    <p:sldId id="431" r:id="rId36"/>
    <p:sldId id="386" r:id="rId37"/>
    <p:sldId id="376" r:id="rId38"/>
    <p:sldId id="385" r:id="rId39"/>
    <p:sldId id="430" r:id="rId40"/>
    <p:sldId id="380" r:id="rId41"/>
    <p:sldId id="346" r:id="rId42"/>
    <p:sldId id="357" r:id="rId43"/>
    <p:sldId id="358" r:id="rId44"/>
    <p:sldId id="382" r:id="rId45"/>
    <p:sldId id="349" r:id="rId46"/>
    <p:sldId id="350" r:id="rId47"/>
    <p:sldId id="403" r:id="rId48"/>
    <p:sldId id="404" r:id="rId49"/>
    <p:sldId id="405" r:id="rId50"/>
    <p:sldId id="406" r:id="rId51"/>
    <p:sldId id="407" r:id="rId52"/>
    <p:sldId id="351" r:id="rId53"/>
    <p:sldId id="352" r:id="rId54"/>
    <p:sldId id="353" r:id="rId55"/>
    <p:sldId id="354" r:id="rId56"/>
    <p:sldId id="387" r:id="rId57"/>
    <p:sldId id="356" r:id="rId58"/>
    <p:sldId id="347" r:id="rId59"/>
    <p:sldId id="348" r:id="rId60"/>
    <p:sldId id="432" r:id="rId61"/>
    <p:sldId id="359" r:id="rId62"/>
    <p:sldId id="360" r:id="rId63"/>
    <p:sldId id="361" r:id="rId64"/>
    <p:sldId id="362" r:id="rId65"/>
    <p:sldId id="388" r:id="rId66"/>
    <p:sldId id="409" r:id="rId67"/>
    <p:sldId id="410" r:id="rId68"/>
    <p:sldId id="411" r:id="rId69"/>
    <p:sldId id="412" r:id="rId70"/>
    <p:sldId id="413" r:id="rId71"/>
    <p:sldId id="414" r:id="rId72"/>
    <p:sldId id="415" r:id="rId73"/>
    <p:sldId id="389" r:id="rId74"/>
    <p:sldId id="416" r:id="rId75"/>
    <p:sldId id="417" r:id="rId76"/>
    <p:sldId id="418" r:id="rId77"/>
    <p:sldId id="390" r:id="rId78"/>
    <p:sldId id="391" r:id="rId79"/>
    <p:sldId id="393" r:id="rId80"/>
    <p:sldId id="419" r:id="rId81"/>
    <p:sldId id="420" r:id="rId82"/>
    <p:sldId id="421" r:id="rId83"/>
    <p:sldId id="422" r:id="rId84"/>
    <p:sldId id="423" r:id="rId85"/>
    <p:sldId id="424" r:id="rId86"/>
    <p:sldId id="425" r:id="rId87"/>
    <p:sldId id="426" r:id="rId88"/>
    <p:sldId id="427" r:id="rId89"/>
    <p:sldId id="428" r:id="rId90"/>
    <p:sldId id="429" r:id="rId9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ECD9FF"/>
    <a:srgbClr val="E0C1FF"/>
    <a:srgbClr val="CC99FF"/>
    <a:srgbClr val="9966FF"/>
    <a:srgbClr val="FFCCFF"/>
    <a:srgbClr val="FF0000"/>
    <a:srgbClr val="FF9933"/>
    <a:srgbClr val="FF66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30" d="100"/>
        <a:sy n="130" d="100"/>
      </p:scale>
      <p:origin x="0" y="-261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15E5ED-9238-470E-BE22-FBCFCA89F5D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428260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5E5ED-9238-470E-BE22-FBCFCA89F5D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30806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5E5ED-9238-470E-BE22-FBCFCA89F5D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221442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5E5ED-9238-470E-BE22-FBCFCA89F5D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237451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15E5ED-9238-470E-BE22-FBCFCA89F5D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122635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15E5ED-9238-470E-BE22-FBCFCA89F5D3}"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362336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15E5ED-9238-470E-BE22-FBCFCA89F5D3}"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9025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15E5ED-9238-470E-BE22-FBCFCA89F5D3}"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188198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5E5ED-9238-470E-BE22-FBCFCA89F5D3}"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143107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15E5ED-9238-470E-BE22-FBCFCA89F5D3}"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55991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15E5ED-9238-470E-BE22-FBCFCA89F5D3}"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75624-D07A-476F-B89A-7E1F781A90BE}" type="slidenum">
              <a:rPr lang="en-US" smtClean="0"/>
              <a:t>‹#›</a:t>
            </a:fld>
            <a:endParaRPr lang="en-US"/>
          </a:p>
        </p:txBody>
      </p:sp>
    </p:spTree>
    <p:extLst>
      <p:ext uri="{BB962C8B-B14F-4D97-AF65-F5344CB8AC3E}">
        <p14:creationId xmlns:p14="http://schemas.microsoft.com/office/powerpoint/2010/main" val="13562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E5ED-9238-470E-BE22-FBCFCA89F5D3}" type="datetimeFigureOut">
              <a:rPr lang="en-US" smtClean="0"/>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75624-D07A-476F-B89A-7E1F781A90BE}" type="slidenum">
              <a:rPr lang="en-US" smtClean="0"/>
              <a:t>‹#›</a:t>
            </a:fld>
            <a:endParaRPr lang="en-US"/>
          </a:p>
        </p:txBody>
      </p:sp>
    </p:spTree>
    <p:extLst>
      <p:ext uri="{BB962C8B-B14F-4D97-AF65-F5344CB8AC3E}">
        <p14:creationId xmlns:p14="http://schemas.microsoft.com/office/powerpoint/2010/main" val="1861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nyurl.com/2p894e4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nyurl.com/2p894e4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nyurl.com/2p894e4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inyurl.com/2p894e48" TargetMode="External"/><Relationship Id="rId2" Type="http://schemas.openxmlformats.org/officeDocument/2006/relationships/hyperlink" Target="http://mychemistryclass.net/Files/AP%20CHEM%20-%20For%20Website/1%20Reference%20Sheets%20Section%20o" TargetMode="Externa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hyperlink" Target="https://tinyurl.com/2p894e48" TargetMode="External"/><Relationship Id="rId2" Type="http://schemas.openxmlformats.org/officeDocument/2006/relationships/hyperlink" Target="http://mychemistryclass.net/Files/AP%20CHEM%20-%20For%20Website/1%20Reference%20Sheets%20Section%20o" TargetMode="Externa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nyurl.com/2p894e4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vernier.com/files/manuals/ph-bta/ph-bta.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vernier.com/files/manuals/ph-bta/ph-bta.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vernier.com/files/manuals/ph-bta/ph-bta.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vernier.com/files/manuals/ph-bta/ph-bta.pdf"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ww.vernier.com/files/manuals/ph-bta/ph-bta.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rgbClr val="CC99FF"/>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524000" y="1122363"/>
            <a:ext cx="9144000" cy="3899580"/>
          </a:xfrm>
        </p:spPr>
        <p:txBody>
          <a:bodyPr>
            <a:noAutofit/>
          </a:bodyPr>
          <a:lstStyle/>
          <a:p>
            <a:r>
              <a:rPr lang="en-US" sz="11500" dirty="0">
                <a:latin typeface="Impact" panose="020B0806030902050204" pitchFamily="34" charset="0"/>
              </a:rPr>
              <a:t>Things for AP </a:t>
            </a:r>
            <a:br>
              <a:rPr lang="en-US" sz="11500" dirty="0">
                <a:latin typeface="Impact" panose="020B0806030902050204" pitchFamily="34" charset="0"/>
              </a:rPr>
            </a:br>
            <a:r>
              <a:rPr lang="en-US" sz="11500" dirty="0">
                <a:latin typeface="Impact" panose="020B0806030902050204" pitchFamily="34" charset="0"/>
              </a:rPr>
              <a:t>Lab Set Ups</a:t>
            </a:r>
          </a:p>
        </p:txBody>
      </p:sp>
    </p:spTree>
    <p:extLst>
      <p:ext uri="{BB962C8B-B14F-4D97-AF65-F5344CB8AC3E}">
        <p14:creationId xmlns:p14="http://schemas.microsoft.com/office/powerpoint/2010/main" val="105785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71" y="1690688"/>
            <a:ext cx="11132458" cy="4682816"/>
          </a:xfrm>
        </p:spPr>
        <p:txBody>
          <a:bodyPr>
            <a:normAutofit/>
          </a:bodyPr>
          <a:lstStyle/>
          <a:p>
            <a:pPr marL="0" indent="0">
              <a:buNone/>
            </a:pPr>
            <a:r>
              <a:rPr lang="en-US" sz="3200" b="1" u="sng" dirty="0"/>
              <a:t>DON’T FORGET</a:t>
            </a:r>
          </a:p>
          <a:p>
            <a:r>
              <a:rPr lang="en-US" sz="3200" dirty="0"/>
              <a:t>USE THE SAME SCALE YOU USED YESTERDAY!</a:t>
            </a:r>
            <a:endParaRPr lang="en-US" sz="3200" dirty="0">
              <a:sym typeface="Wingdings" panose="05000000000000000000" pitchFamily="2" charset="2"/>
            </a:endParaRPr>
          </a:p>
          <a:p>
            <a:pPr marL="0" indent="0">
              <a:buNone/>
            </a:pPr>
            <a:endParaRPr lang="en-US" sz="3200" dirty="0">
              <a:sym typeface="Wingdings" panose="05000000000000000000" pitchFamily="2" charset="2"/>
            </a:endParaRPr>
          </a:p>
          <a:p>
            <a:pPr marL="0" indent="0">
              <a:buNone/>
            </a:pPr>
            <a:r>
              <a:rPr lang="en-US" sz="3200" b="1" dirty="0">
                <a:solidFill>
                  <a:srgbClr val="FF0000"/>
                </a:solidFill>
                <a:sym typeface="Wingdings" panose="05000000000000000000" pitchFamily="2" charset="2"/>
              </a:rPr>
              <a:t>Cleanup</a:t>
            </a:r>
          </a:p>
          <a:p>
            <a:r>
              <a:rPr lang="en-US" sz="3200" dirty="0">
                <a:sym typeface="Wingdings" panose="05000000000000000000" pitchFamily="2" charset="2"/>
              </a:rPr>
              <a:t>Dry precipitate and filter paper  in trash </a:t>
            </a:r>
            <a:r>
              <a:rPr lang="en-US" sz="3200" b="1" u="sng" dirty="0">
                <a:solidFill>
                  <a:srgbClr val="FF0000"/>
                </a:solidFill>
                <a:sym typeface="Wingdings" panose="05000000000000000000" pitchFamily="2" charset="2"/>
              </a:rPr>
              <a:t>after</a:t>
            </a:r>
            <a:r>
              <a:rPr lang="en-US" sz="3200" dirty="0">
                <a:sym typeface="Wingdings" panose="05000000000000000000" pitchFamily="2" charset="2"/>
              </a:rPr>
              <a:t> Day 2</a:t>
            </a:r>
            <a:endParaRPr lang="en-US" dirty="0"/>
          </a:p>
          <a:p>
            <a:endParaRPr lang="en-US" sz="3200" b="1" dirty="0"/>
          </a:p>
          <a:p>
            <a:endParaRPr lang="en-US" sz="3200" dirty="0"/>
          </a:p>
        </p:txBody>
      </p:sp>
      <p:sp>
        <p:nvSpPr>
          <p:cNvPr id="9" name="Title 8"/>
          <p:cNvSpPr>
            <a:spLocks noGrp="1"/>
          </p:cNvSpPr>
          <p:nvPr>
            <p:ph type="title"/>
          </p:nvPr>
        </p:nvSpPr>
        <p:spPr>
          <a:xfrm>
            <a:off x="377371" y="182563"/>
            <a:ext cx="10366828" cy="1325563"/>
          </a:xfrm>
        </p:spPr>
        <p:txBody>
          <a:bodyPr/>
          <a:lstStyle/>
          <a:p>
            <a:r>
              <a:rPr lang="en-US" b="1" u="sng" dirty="0">
                <a:latin typeface="Arial" panose="020B0604020202020204" pitchFamily="34" charset="0"/>
                <a:cs typeface="Arial" panose="020B0604020202020204" pitchFamily="34" charset="0"/>
              </a:rPr>
              <a:t>Gravimetric Analysis of a Mixture – </a:t>
            </a:r>
            <a:r>
              <a:rPr lang="en-US" b="1" u="sng" dirty="0">
                <a:solidFill>
                  <a:srgbClr val="00B050"/>
                </a:solidFill>
                <a:latin typeface="Arial" panose="020B0604020202020204" pitchFamily="34" charset="0"/>
                <a:cs typeface="Arial" panose="020B0604020202020204" pitchFamily="34" charset="0"/>
              </a:rPr>
              <a:t>DAY 2</a:t>
            </a:r>
          </a:p>
        </p:txBody>
      </p:sp>
      <p:sp>
        <p:nvSpPr>
          <p:cNvPr id="5" name="Frame 4"/>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723F11E-E857-5525-FED2-C9C435EC15B2}"/>
              </a:ext>
            </a:extLst>
          </p:cNvPr>
          <p:cNvSpPr txBox="1"/>
          <p:nvPr/>
        </p:nvSpPr>
        <p:spPr>
          <a:xfrm>
            <a:off x="377371" y="4945621"/>
            <a:ext cx="6705600" cy="86793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Report data on shared spreadsheet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hlinkClick r:id="rId2"/>
              </a:rPr>
              <a:t>https://tinyurl.com/2p894e48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8" name="Picture 7">
            <a:extLst>
              <a:ext uri="{FF2B5EF4-FFF2-40B4-BE49-F238E27FC236}">
                <a16:creationId xmlns:a16="http://schemas.microsoft.com/office/drawing/2014/main" id="{FBB4DD73-FBEC-6304-234E-1B8812AE0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051" y="4915007"/>
            <a:ext cx="1356183" cy="1356183"/>
          </a:xfrm>
          <a:prstGeom prst="rect">
            <a:avLst/>
          </a:prstGeom>
        </p:spPr>
      </p:pic>
    </p:spTree>
    <p:extLst>
      <p:ext uri="{BB962C8B-B14F-4D97-AF65-F5344CB8AC3E}">
        <p14:creationId xmlns:p14="http://schemas.microsoft.com/office/powerpoint/2010/main" val="158790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 Comp Ag-Cu </a:t>
            </a:r>
            <a:br>
              <a:rPr lang="en-US" sz="11500" b="1" dirty="0"/>
            </a:br>
            <a:r>
              <a:rPr lang="en-US" sz="11500" b="1" dirty="0"/>
              <a:t>Alloy Bead</a:t>
            </a:r>
          </a:p>
        </p:txBody>
      </p:sp>
    </p:spTree>
    <p:extLst>
      <p:ext uri="{BB962C8B-B14F-4D97-AF65-F5344CB8AC3E}">
        <p14:creationId xmlns:p14="http://schemas.microsoft.com/office/powerpoint/2010/main" val="25205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 Comp Ag-Cu Alloy Bead</a:t>
            </a:r>
          </a:p>
        </p:txBody>
      </p:sp>
      <p:sp>
        <p:nvSpPr>
          <p:cNvPr id="3" name="Content Placeholder 2"/>
          <p:cNvSpPr>
            <a:spLocks noGrp="1"/>
          </p:cNvSpPr>
          <p:nvPr>
            <p:ph idx="1"/>
          </p:nvPr>
        </p:nvSpPr>
        <p:spPr>
          <a:xfrm>
            <a:off x="228600" y="1690688"/>
            <a:ext cx="3806371" cy="4351338"/>
          </a:xfrm>
        </p:spPr>
        <p:txBody>
          <a:bodyPr>
            <a:normAutofit lnSpcReduction="10000"/>
          </a:bodyPr>
          <a:lstStyle/>
          <a:p>
            <a:pPr marL="0" indent="0">
              <a:buNone/>
            </a:pPr>
            <a:r>
              <a:rPr lang="en-US" sz="3200" b="1" u="sng" dirty="0"/>
              <a:t>DAY 1</a:t>
            </a:r>
          </a:p>
          <a:p>
            <a:r>
              <a:rPr lang="en-US" sz="3200" dirty="0"/>
              <a:t>100 mL beaker labeled</a:t>
            </a:r>
          </a:p>
          <a:p>
            <a:r>
              <a:rPr lang="en-US" sz="3200" dirty="0"/>
              <a:t>Watch Glass</a:t>
            </a:r>
          </a:p>
          <a:p>
            <a:r>
              <a:rPr lang="en-US" sz="3200" dirty="0"/>
              <a:t>Weigh Boat labeled</a:t>
            </a:r>
          </a:p>
          <a:p>
            <a:r>
              <a:rPr lang="en-US" sz="3200" dirty="0"/>
              <a:t>6 M Nitric Acid – in hood</a:t>
            </a:r>
          </a:p>
          <a:p>
            <a:r>
              <a:rPr lang="en-US" sz="3200" dirty="0"/>
              <a:t>Graduated Cylinder – in hood</a:t>
            </a:r>
          </a:p>
          <a:p>
            <a:endParaRPr lang="en-US" sz="3200" dirty="0"/>
          </a:p>
        </p:txBody>
      </p:sp>
      <p:sp>
        <p:nvSpPr>
          <p:cNvPr id="4" name="Content Placeholder 2"/>
          <p:cNvSpPr txBox="1">
            <a:spLocks/>
          </p:cNvSpPr>
          <p:nvPr/>
        </p:nvSpPr>
        <p:spPr>
          <a:xfrm>
            <a:off x="4192814" y="1690687"/>
            <a:ext cx="3806371" cy="494234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u="sng" dirty="0"/>
              <a:t>DAY 2</a:t>
            </a:r>
          </a:p>
          <a:p>
            <a:r>
              <a:rPr lang="en-US" sz="3200" dirty="0"/>
              <a:t>100 mL beaker</a:t>
            </a:r>
          </a:p>
          <a:p>
            <a:r>
              <a:rPr lang="en-US" sz="3200" dirty="0"/>
              <a:t>DI water</a:t>
            </a:r>
          </a:p>
          <a:p>
            <a:r>
              <a:rPr lang="en-US" sz="3200" dirty="0"/>
              <a:t>Weigh Boat Labeled</a:t>
            </a:r>
          </a:p>
          <a:p>
            <a:r>
              <a:rPr lang="en-US" sz="3200" dirty="0"/>
              <a:t>Scoop</a:t>
            </a:r>
          </a:p>
          <a:p>
            <a:r>
              <a:rPr lang="en-US" sz="3200" dirty="0"/>
              <a:t>Stir rod</a:t>
            </a:r>
          </a:p>
          <a:p>
            <a:r>
              <a:rPr lang="en-US" sz="3200" dirty="0"/>
              <a:t>Buchner funnel w/ collar</a:t>
            </a:r>
          </a:p>
          <a:p>
            <a:r>
              <a:rPr lang="en-US" sz="3200" dirty="0"/>
              <a:t>Filter flask</a:t>
            </a:r>
          </a:p>
          <a:p>
            <a:r>
              <a:rPr lang="en-US" sz="3200" dirty="0"/>
              <a:t>Hose/aspirator/beaker in sink</a:t>
            </a:r>
          </a:p>
          <a:p>
            <a:r>
              <a:rPr lang="en-US" sz="3200" dirty="0"/>
              <a:t>Filter paper + mesh disk</a:t>
            </a:r>
          </a:p>
          <a:p>
            <a:r>
              <a:rPr lang="en-US" sz="3200" dirty="0"/>
              <a:t>Hot plate</a:t>
            </a:r>
          </a:p>
          <a:p>
            <a:endParaRPr lang="en-US" sz="3200" dirty="0"/>
          </a:p>
        </p:txBody>
      </p:sp>
      <p:sp>
        <p:nvSpPr>
          <p:cNvPr id="5" name="Content Placeholder 2"/>
          <p:cNvSpPr txBox="1">
            <a:spLocks/>
          </p:cNvSpPr>
          <p:nvPr/>
        </p:nvSpPr>
        <p:spPr>
          <a:xfrm>
            <a:off x="7999185" y="1088231"/>
            <a:ext cx="3806371" cy="49423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25mL graduated cylinder</a:t>
            </a:r>
          </a:p>
          <a:p>
            <a:r>
              <a:rPr lang="en-US" sz="3200" dirty="0" err="1"/>
              <a:t>NaCl</a:t>
            </a:r>
            <a:r>
              <a:rPr lang="en-US" sz="3200" dirty="0"/>
              <a:t> – up front</a:t>
            </a:r>
          </a:p>
          <a:p>
            <a:r>
              <a:rPr lang="en-US" sz="3200" dirty="0"/>
              <a:t>Scale – up front</a:t>
            </a:r>
          </a:p>
          <a:p>
            <a:r>
              <a:rPr lang="en-US" sz="3200" dirty="0"/>
              <a:t>70% alcohol – up front</a:t>
            </a:r>
          </a:p>
          <a:p>
            <a:r>
              <a:rPr lang="en-US" sz="3200" dirty="0"/>
              <a:t>Plastic grad cylinder up front</a:t>
            </a:r>
          </a:p>
          <a:p>
            <a:pPr marL="0" indent="0">
              <a:buNone/>
            </a:pPr>
            <a:r>
              <a:rPr lang="en-US" sz="3200" b="1" u="sng" dirty="0"/>
              <a:t>Day 3</a:t>
            </a:r>
          </a:p>
          <a:p>
            <a:r>
              <a:rPr lang="en-US" sz="3200" dirty="0"/>
              <a:t>Scale</a:t>
            </a:r>
          </a:p>
          <a:p>
            <a:endParaRPr lang="en-US" sz="3200" dirty="0"/>
          </a:p>
          <a:p>
            <a:pPr marL="0" indent="0">
              <a:buNone/>
            </a:pPr>
            <a:endParaRPr lang="en-US" sz="3200" dirty="0"/>
          </a:p>
        </p:txBody>
      </p:sp>
    </p:spTree>
    <p:extLst>
      <p:ext uri="{BB962C8B-B14F-4D97-AF65-F5344CB8AC3E}">
        <p14:creationId xmlns:p14="http://schemas.microsoft.com/office/powerpoint/2010/main" val="366237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DAY 1</a:t>
            </a:r>
          </a:p>
        </p:txBody>
      </p:sp>
      <p:sp>
        <p:nvSpPr>
          <p:cNvPr id="3" name="Content Placeholder 2"/>
          <p:cNvSpPr>
            <a:spLocks noGrp="1"/>
          </p:cNvSpPr>
          <p:nvPr>
            <p:ph idx="1"/>
          </p:nvPr>
        </p:nvSpPr>
        <p:spPr/>
        <p:txBody>
          <a:bodyPr>
            <a:normAutofit lnSpcReduction="10000"/>
          </a:bodyPr>
          <a:lstStyle/>
          <a:p>
            <a:r>
              <a:rPr lang="en-US" dirty="0"/>
              <a:t>Put weigh boat on scale</a:t>
            </a:r>
          </a:p>
          <a:p>
            <a:r>
              <a:rPr lang="en-US" dirty="0"/>
              <a:t>Tare the scale</a:t>
            </a:r>
          </a:p>
          <a:p>
            <a:r>
              <a:rPr lang="en-US" dirty="0"/>
              <a:t>Weigh the bead</a:t>
            </a:r>
          </a:p>
          <a:p>
            <a:r>
              <a:rPr lang="en-US" dirty="0"/>
              <a:t>Put bead in beaker</a:t>
            </a:r>
          </a:p>
          <a:p>
            <a:r>
              <a:rPr lang="en-US" dirty="0"/>
              <a:t>Bring to hood</a:t>
            </a:r>
          </a:p>
          <a:p>
            <a:r>
              <a:rPr lang="en-US" dirty="0"/>
              <a:t>Add 10mL nitric acid</a:t>
            </a:r>
          </a:p>
          <a:p>
            <a:r>
              <a:rPr lang="en-US" dirty="0"/>
              <a:t>Watch Glass</a:t>
            </a:r>
          </a:p>
          <a:p>
            <a:r>
              <a:rPr lang="en-US" dirty="0"/>
              <a:t>Sit in hood over night</a:t>
            </a:r>
          </a:p>
          <a:p>
            <a:r>
              <a:rPr lang="en-US" dirty="0"/>
              <a:t>Calculate </a:t>
            </a:r>
            <a:r>
              <a:rPr lang="en-US" dirty="0" err="1"/>
              <a:t>NaCl</a:t>
            </a:r>
            <a:r>
              <a:rPr lang="en-US" dirty="0"/>
              <a:t> needed to </a:t>
            </a:r>
            <a:r>
              <a:rPr lang="en-US" dirty="0" err="1"/>
              <a:t>ppt</a:t>
            </a:r>
            <a:r>
              <a:rPr lang="en-US" dirty="0"/>
              <a:t> 100% Ag bead</a:t>
            </a:r>
          </a:p>
        </p:txBody>
      </p:sp>
    </p:spTree>
    <p:extLst>
      <p:ext uri="{BB962C8B-B14F-4D97-AF65-F5344CB8AC3E}">
        <p14:creationId xmlns:p14="http://schemas.microsoft.com/office/powerpoint/2010/main" val="355469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DAY 2</a:t>
            </a:r>
          </a:p>
        </p:txBody>
      </p:sp>
      <p:sp>
        <p:nvSpPr>
          <p:cNvPr id="3" name="Content Placeholder 2"/>
          <p:cNvSpPr>
            <a:spLocks noGrp="1"/>
          </p:cNvSpPr>
          <p:nvPr>
            <p:ph idx="1"/>
          </p:nvPr>
        </p:nvSpPr>
        <p:spPr/>
        <p:txBody>
          <a:bodyPr>
            <a:normAutofit fontScale="92500" lnSpcReduction="20000"/>
          </a:bodyPr>
          <a:lstStyle/>
          <a:p>
            <a:r>
              <a:rPr lang="en-US" dirty="0"/>
              <a:t>Weigh </a:t>
            </a:r>
            <a:r>
              <a:rPr lang="en-US" dirty="0" err="1"/>
              <a:t>weighboat</a:t>
            </a:r>
            <a:r>
              <a:rPr lang="en-US" dirty="0"/>
              <a:t> + dry filter paper</a:t>
            </a:r>
          </a:p>
          <a:p>
            <a:r>
              <a:rPr lang="en-US" dirty="0"/>
              <a:t>Set up Buchner funnel</a:t>
            </a:r>
          </a:p>
          <a:p>
            <a:r>
              <a:rPr lang="en-US" dirty="0"/>
              <a:t>Weigh 2x </a:t>
            </a:r>
            <a:r>
              <a:rPr lang="en-US" dirty="0" err="1"/>
              <a:t>NaCl</a:t>
            </a:r>
            <a:r>
              <a:rPr lang="en-US" dirty="0"/>
              <a:t> calculated on Day 1 into beaker – up front</a:t>
            </a:r>
          </a:p>
          <a:p>
            <a:r>
              <a:rPr lang="en-US" dirty="0"/>
              <a:t>Add 25 mL H2O to make salt solution</a:t>
            </a:r>
          </a:p>
          <a:p>
            <a:r>
              <a:rPr lang="en-US" dirty="0"/>
              <a:t>Add </a:t>
            </a:r>
            <a:r>
              <a:rPr lang="en-US" dirty="0" err="1"/>
              <a:t>NaCl</a:t>
            </a:r>
            <a:r>
              <a:rPr lang="en-US" dirty="0"/>
              <a:t> </a:t>
            </a:r>
            <a:r>
              <a:rPr lang="en-US" dirty="0" err="1"/>
              <a:t>sol’n</a:t>
            </a:r>
            <a:r>
              <a:rPr lang="en-US" dirty="0"/>
              <a:t> to dissolved bead</a:t>
            </a:r>
          </a:p>
          <a:p>
            <a:r>
              <a:rPr lang="en-US" dirty="0"/>
              <a:t>Filter</a:t>
            </a:r>
          </a:p>
          <a:p>
            <a:r>
              <a:rPr lang="en-US" dirty="0"/>
              <a:t>Rinse with nitric acid wash – share the bottle</a:t>
            </a:r>
          </a:p>
          <a:p>
            <a:r>
              <a:rPr lang="en-US" dirty="0"/>
              <a:t>Rinse with 10mL alcohol – up front</a:t>
            </a:r>
          </a:p>
          <a:p>
            <a:r>
              <a:rPr lang="en-US" dirty="0"/>
              <a:t>Collect on weigh boat</a:t>
            </a:r>
          </a:p>
          <a:p>
            <a:r>
              <a:rPr lang="en-US" dirty="0"/>
              <a:t>Dry overnight</a:t>
            </a:r>
          </a:p>
        </p:txBody>
      </p:sp>
    </p:spTree>
    <p:extLst>
      <p:ext uri="{BB962C8B-B14F-4D97-AF65-F5344CB8AC3E}">
        <p14:creationId xmlns:p14="http://schemas.microsoft.com/office/powerpoint/2010/main" val="110811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DAY 3</a:t>
            </a:r>
          </a:p>
        </p:txBody>
      </p:sp>
      <p:sp>
        <p:nvSpPr>
          <p:cNvPr id="3" name="Content Placeholder 2"/>
          <p:cNvSpPr>
            <a:spLocks noGrp="1"/>
          </p:cNvSpPr>
          <p:nvPr>
            <p:ph idx="1"/>
          </p:nvPr>
        </p:nvSpPr>
        <p:spPr/>
        <p:txBody>
          <a:bodyPr>
            <a:normAutofit/>
          </a:bodyPr>
          <a:lstStyle/>
          <a:p>
            <a:r>
              <a:rPr lang="en-US" dirty="0"/>
              <a:t>Weigh </a:t>
            </a:r>
            <a:r>
              <a:rPr lang="en-US" dirty="0" err="1"/>
              <a:t>weighboat</a:t>
            </a:r>
            <a:r>
              <a:rPr lang="en-US" dirty="0"/>
              <a:t> + filter paper + product</a:t>
            </a:r>
          </a:p>
          <a:p>
            <a:r>
              <a:rPr lang="en-US"/>
              <a:t>Do calculations</a:t>
            </a:r>
            <a:endParaRPr lang="en-US" dirty="0"/>
          </a:p>
        </p:txBody>
      </p:sp>
    </p:spTree>
    <p:extLst>
      <p:ext uri="{BB962C8B-B14F-4D97-AF65-F5344CB8AC3E}">
        <p14:creationId xmlns:p14="http://schemas.microsoft.com/office/powerpoint/2010/main" val="41207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Bead = 92% Ag</a:t>
            </a:r>
            <a:endParaRPr lang="en-US" b="1" u="sng"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66719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2"/>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1 – Thermochemistry</a:t>
            </a:r>
          </a:p>
        </p:txBody>
      </p:sp>
    </p:spTree>
    <p:extLst>
      <p:ext uri="{BB962C8B-B14F-4D97-AF65-F5344CB8AC3E}">
        <p14:creationId xmlns:p14="http://schemas.microsoft.com/office/powerpoint/2010/main" val="844228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8800" b="1" dirty="0"/>
              <a:t>Determining the Enthalpy of a Reaction w/microscale calorimetry</a:t>
            </a:r>
          </a:p>
        </p:txBody>
      </p:sp>
    </p:spTree>
    <p:extLst>
      <p:ext uri="{BB962C8B-B14F-4D97-AF65-F5344CB8AC3E}">
        <p14:creationId xmlns:p14="http://schemas.microsoft.com/office/powerpoint/2010/main" val="406310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34"/>
            <a:ext cx="11125200" cy="1325563"/>
          </a:xfrm>
        </p:spPr>
        <p:txBody>
          <a:bodyPr>
            <a:normAutofit/>
          </a:bodyPr>
          <a:lstStyle/>
          <a:p>
            <a:r>
              <a:rPr lang="en-US" sz="4000" b="1" u="sng" dirty="0">
                <a:latin typeface="Arial" panose="020B0604020202020204" pitchFamily="34" charset="0"/>
                <a:cs typeface="Arial" panose="020B0604020202020204" pitchFamily="34" charset="0"/>
              </a:rPr>
              <a:t>Enthalpy of a </a:t>
            </a:r>
            <a:r>
              <a:rPr lang="en-US" sz="4000" b="1" u="sng" dirty="0" err="1">
                <a:latin typeface="Arial" panose="020B0604020202020204" pitchFamily="34" charset="0"/>
                <a:cs typeface="Arial" panose="020B0604020202020204" pitchFamily="34" charset="0"/>
              </a:rPr>
              <a:t>Rxn</a:t>
            </a:r>
            <a:r>
              <a:rPr lang="en-US" sz="4000" b="1" u="sng" dirty="0">
                <a:latin typeface="Arial" panose="020B0604020202020204" pitchFamily="34" charset="0"/>
                <a:cs typeface="Arial" panose="020B0604020202020204" pitchFamily="34" charset="0"/>
              </a:rPr>
              <a:t> – 2 trials</a:t>
            </a:r>
          </a:p>
        </p:txBody>
      </p:sp>
      <p:sp>
        <p:nvSpPr>
          <p:cNvPr id="3" name="Content Placeholder 2"/>
          <p:cNvSpPr>
            <a:spLocks noGrp="1"/>
          </p:cNvSpPr>
          <p:nvPr>
            <p:ph idx="1"/>
          </p:nvPr>
        </p:nvSpPr>
        <p:spPr>
          <a:xfrm>
            <a:off x="228600" y="1690688"/>
            <a:ext cx="6362700" cy="4697412"/>
          </a:xfrm>
        </p:spPr>
        <p:txBody>
          <a:bodyPr>
            <a:normAutofit/>
          </a:bodyPr>
          <a:lstStyle/>
          <a:p>
            <a:pPr marL="0" indent="0">
              <a:buNone/>
            </a:pPr>
            <a:r>
              <a:rPr lang="en-US" sz="3200" b="1" u="sng" dirty="0"/>
              <a:t>Chemicals</a:t>
            </a:r>
          </a:p>
          <a:p>
            <a:r>
              <a:rPr lang="en-US" sz="3200" b="1" dirty="0"/>
              <a:t>1.0 M </a:t>
            </a:r>
            <a:r>
              <a:rPr lang="en-US" sz="3200" b="1" dirty="0">
                <a:solidFill>
                  <a:srgbClr val="FF0000"/>
                </a:solidFill>
              </a:rPr>
              <a:t>HCl</a:t>
            </a:r>
            <a:r>
              <a:rPr lang="en-US" sz="3200" dirty="0"/>
              <a:t> x 500mL per period</a:t>
            </a:r>
          </a:p>
          <a:p>
            <a:r>
              <a:rPr lang="en-US" sz="3200" b="1" dirty="0"/>
              <a:t> </a:t>
            </a:r>
            <a:r>
              <a:rPr lang="en-US" sz="3200" b="1" dirty="0">
                <a:solidFill>
                  <a:srgbClr val="0070C0"/>
                </a:solidFill>
              </a:rPr>
              <a:t>MgO</a:t>
            </a:r>
            <a:r>
              <a:rPr lang="en-US" sz="3200" b="1" dirty="0"/>
              <a:t> </a:t>
            </a:r>
            <a:r>
              <a:rPr lang="en-US" sz="3200" dirty="0"/>
              <a:t>x 2g per period</a:t>
            </a:r>
          </a:p>
          <a:p>
            <a:r>
              <a:rPr lang="en-US" sz="3200" b="1" dirty="0">
                <a:solidFill>
                  <a:srgbClr val="CC00CC"/>
                </a:solidFill>
              </a:rPr>
              <a:t>Mg ribbon </a:t>
            </a:r>
            <a:r>
              <a:rPr lang="en-US" sz="3200" dirty="0"/>
              <a:t>x 60cm per period</a:t>
            </a:r>
          </a:p>
          <a:p>
            <a:endParaRPr lang="en-US" sz="3200" dirty="0"/>
          </a:p>
          <a:p>
            <a:r>
              <a:rPr lang="en-US" b="1" dirty="0"/>
              <a:t>Shared Lab Data:</a:t>
            </a:r>
            <a:br>
              <a:rPr lang="en-US" b="1" dirty="0"/>
            </a:br>
            <a:r>
              <a:rPr lang="en-US" b="1" u="sng" dirty="0">
                <a:hlinkClick r:id="rId2"/>
              </a:rPr>
              <a:t>https://tinyurl.com/2p894e48</a:t>
            </a:r>
            <a:r>
              <a:rPr lang="en-US" dirty="0"/>
              <a:t> </a:t>
            </a:r>
            <a:endParaRPr lang="en-US" sz="3200" dirty="0"/>
          </a:p>
        </p:txBody>
      </p:sp>
      <p:sp>
        <p:nvSpPr>
          <p:cNvPr id="5" name="Content Placeholder 2"/>
          <p:cNvSpPr txBox="1">
            <a:spLocks/>
          </p:cNvSpPr>
          <p:nvPr/>
        </p:nvSpPr>
        <p:spPr>
          <a:xfrm>
            <a:off x="7048500" y="365125"/>
            <a:ext cx="4914900" cy="60229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Vernier computer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Temp probe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Microcalorimeter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Forceps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Weigh boat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25mL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Stir plate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Scoopula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Stir bar and pink labeled stir bar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 H</a:t>
            </a:r>
            <a:r>
              <a:rPr kumimoji="0" lang="en-US" sz="32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 bottle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D981551-FB48-3581-CE81-57473575D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886" y="5414776"/>
            <a:ext cx="1356183" cy="1356183"/>
          </a:xfrm>
          <a:prstGeom prst="rect">
            <a:avLst/>
          </a:prstGeom>
        </p:spPr>
      </p:pic>
    </p:spTree>
    <p:extLst>
      <p:ext uri="{BB962C8B-B14F-4D97-AF65-F5344CB8AC3E}">
        <p14:creationId xmlns:p14="http://schemas.microsoft.com/office/powerpoint/2010/main" val="340641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E4C7-3386-5BE0-4A2B-A21E1D728303}"/>
              </a:ext>
            </a:extLst>
          </p:cNvPr>
          <p:cNvSpPr>
            <a:spLocks noGrp="1"/>
          </p:cNvSpPr>
          <p:nvPr>
            <p:ph type="title"/>
          </p:nvPr>
        </p:nvSpPr>
        <p:spPr/>
        <p:txBody>
          <a:bodyPr/>
          <a:lstStyle/>
          <a:p>
            <a:r>
              <a:rPr lang="en-US" dirty="0"/>
              <a:t>Chromatography – 0.1 </a:t>
            </a:r>
            <a:r>
              <a:rPr lang="en-US" dirty="0" err="1"/>
              <a:t>KCl</a:t>
            </a:r>
            <a:r>
              <a:rPr lang="en-US" dirty="0"/>
              <a:t> </a:t>
            </a:r>
            <a:r>
              <a:rPr lang="en-US"/>
              <a:t>works best</a:t>
            </a:r>
          </a:p>
        </p:txBody>
      </p:sp>
      <p:sp>
        <p:nvSpPr>
          <p:cNvPr id="3" name="Content Placeholder 2">
            <a:extLst>
              <a:ext uri="{FF2B5EF4-FFF2-40B4-BE49-F238E27FC236}">
                <a16:creationId xmlns:a16="http://schemas.microsoft.com/office/drawing/2014/main" id="{C23284C3-86DA-E57B-D6DA-DF7C21EAA2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3029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4241550592"/>
              </p:ext>
            </p:extLst>
          </p:nvPr>
        </p:nvGraphicFramePr>
        <p:xfrm>
          <a:off x="259623" y="285991"/>
          <a:ext cx="8674539" cy="1849120"/>
        </p:xfrm>
        <a:graphic>
          <a:graphicData uri="http://schemas.openxmlformats.org/drawingml/2006/table">
            <a:tbl>
              <a:tblPr firstRow="1" bandRow="1">
                <a:tableStyleId>{5940675A-B579-460E-94D1-54222C63F5DA}</a:tableStyleId>
              </a:tblPr>
              <a:tblGrid>
                <a:gridCol w="1564005">
                  <a:extLst>
                    <a:ext uri="{9D8B030D-6E8A-4147-A177-3AD203B41FA5}">
                      <a16:colId xmlns:a16="http://schemas.microsoft.com/office/drawing/2014/main" val="1367485678"/>
                    </a:ext>
                  </a:extLst>
                </a:gridCol>
                <a:gridCol w="1517954">
                  <a:extLst>
                    <a:ext uri="{9D8B030D-6E8A-4147-A177-3AD203B41FA5}">
                      <a16:colId xmlns:a16="http://schemas.microsoft.com/office/drawing/2014/main" val="195437276"/>
                    </a:ext>
                  </a:extLst>
                </a:gridCol>
                <a:gridCol w="1680393">
                  <a:extLst>
                    <a:ext uri="{9D8B030D-6E8A-4147-A177-3AD203B41FA5}">
                      <a16:colId xmlns:a16="http://schemas.microsoft.com/office/drawing/2014/main" val="3521659202"/>
                    </a:ext>
                  </a:extLst>
                </a:gridCol>
                <a:gridCol w="1567768">
                  <a:extLst>
                    <a:ext uri="{9D8B030D-6E8A-4147-A177-3AD203B41FA5}">
                      <a16:colId xmlns:a16="http://schemas.microsoft.com/office/drawing/2014/main" val="341417239"/>
                    </a:ext>
                  </a:extLst>
                </a:gridCol>
                <a:gridCol w="2344419">
                  <a:extLst>
                    <a:ext uri="{9D8B030D-6E8A-4147-A177-3AD203B41FA5}">
                      <a16:colId xmlns:a16="http://schemas.microsoft.com/office/drawing/2014/main" val="2800807587"/>
                    </a:ext>
                  </a:extLst>
                </a:gridCol>
              </a:tblGrid>
              <a:tr h="287215">
                <a:tc gridSpan="5">
                  <a:txBody>
                    <a:bodyPr/>
                    <a:lstStyle/>
                    <a:p>
                      <a:r>
                        <a:rPr lang="en-US" b="1" dirty="0"/>
                        <a:t>TWO</a:t>
                      </a:r>
                      <a:r>
                        <a:rPr lang="en-US" b="1" baseline="0" dirty="0"/>
                        <a:t> TRIALS</a:t>
                      </a:r>
                      <a:endParaRPr lang="en-US" b="1" dirty="0"/>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solidFill>
                      <a:schemeClr val="accent1">
                        <a:lumMod val="40000"/>
                        <a:lumOff val="60000"/>
                      </a:schemeClr>
                    </a:solidFill>
                  </a:tcPr>
                </a:tc>
                <a:tc>
                  <a:txBody>
                    <a:bodyPr/>
                    <a:lstStyle/>
                    <a:p>
                      <a:r>
                        <a:rPr lang="en-US" b="1" baseline="0" dirty="0"/>
                        <a:t> per period</a:t>
                      </a:r>
                      <a:endParaRPr lang="en-US" b="1" dirty="0"/>
                    </a:p>
                  </a:txBody>
                  <a:tcPr>
                    <a:solidFill>
                      <a:schemeClr val="accent1">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dirty="0"/>
                        <a:t>HCl, 1.0 M</a:t>
                      </a:r>
                      <a:endParaRPr lang="en-US" baseline="-25000" dirty="0"/>
                    </a:p>
                  </a:txBody>
                  <a:tcPr/>
                </a:tc>
                <a:tc>
                  <a:txBody>
                    <a:bodyPr/>
                    <a:lstStyle/>
                    <a:p>
                      <a:r>
                        <a:rPr lang="en-US" b="0" baseline="0" dirty="0"/>
                        <a:t>480 mL</a:t>
                      </a:r>
                    </a:p>
                  </a:txBody>
                  <a:tcPr/>
                </a:tc>
                <a:tc>
                  <a:txBody>
                    <a:bodyPr/>
                    <a:lstStyle/>
                    <a:p>
                      <a:r>
                        <a:rPr lang="en-US" dirty="0"/>
                        <a:t>x 4</a:t>
                      </a:r>
                      <a:endParaRPr lang="en-US" baseline="-25000" dirty="0"/>
                    </a:p>
                  </a:txBody>
                  <a:tcPr/>
                </a:tc>
                <a:tc>
                  <a:txBody>
                    <a:bodyPr/>
                    <a:lstStyle/>
                    <a:p>
                      <a:r>
                        <a:rPr lang="en-US" b="0" baseline="0" dirty="0"/>
                        <a:t>1920 mL</a:t>
                      </a:r>
                    </a:p>
                  </a:txBody>
                  <a:tcPr/>
                </a:tc>
                <a:tc>
                  <a:txBody>
                    <a:bodyPr/>
                    <a:lstStyle/>
                    <a:p>
                      <a:r>
                        <a:rPr lang="en-US" b="0" baseline="0" dirty="0"/>
                        <a:t>3 L</a:t>
                      </a:r>
                    </a:p>
                  </a:txBody>
                  <a:tcPr/>
                </a:tc>
                <a:extLst>
                  <a:ext uri="{0D108BD9-81ED-4DB2-BD59-A6C34878D82A}">
                    <a16:rowId xmlns:a16="http://schemas.microsoft.com/office/drawing/2014/main" val="38617547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MgO</a:t>
                      </a:r>
                      <a:endParaRPr lang="en-US" baseline="-25000" dirty="0"/>
                    </a:p>
                  </a:txBody>
                  <a:tcPr/>
                </a:tc>
                <a:tc>
                  <a:txBody>
                    <a:bodyPr/>
                    <a:lstStyle/>
                    <a:p>
                      <a:r>
                        <a:rPr lang="en-US" b="0" baseline="0" dirty="0"/>
                        <a:t>1.6 g</a:t>
                      </a:r>
                    </a:p>
                  </a:txBody>
                  <a:tcPr/>
                </a:tc>
                <a:tc>
                  <a:txBody>
                    <a:bodyPr/>
                    <a:lstStyle/>
                    <a:p>
                      <a:r>
                        <a:rPr lang="en-US" dirty="0"/>
                        <a:t>x 4</a:t>
                      </a:r>
                      <a:endParaRPr lang="en-US"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6.4 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10 g</a:t>
                      </a:r>
                    </a:p>
                  </a:txBody>
                  <a:tcPr/>
                </a:tc>
                <a:extLst>
                  <a:ext uri="{0D108BD9-81ED-4DB2-BD59-A6C34878D82A}">
                    <a16:rowId xmlns:a16="http://schemas.microsoft.com/office/drawing/2014/main" val="493216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Mg ribbon</a:t>
                      </a:r>
                      <a:endParaRPr lang="en-US" baseline="-25000" dirty="0"/>
                    </a:p>
                  </a:txBody>
                  <a:tcPr/>
                </a:tc>
                <a:tc>
                  <a:txBody>
                    <a:bodyPr/>
                    <a:lstStyle/>
                    <a:p>
                      <a:r>
                        <a:rPr lang="en-US" b="0" baseline="0" dirty="0"/>
                        <a:t>56 cm</a:t>
                      </a:r>
                    </a:p>
                  </a:txBody>
                  <a:tcPr/>
                </a:tc>
                <a:tc>
                  <a:txBody>
                    <a:bodyPr/>
                    <a:lstStyle/>
                    <a:p>
                      <a:r>
                        <a:rPr lang="en-US" dirty="0"/>
                        <a:t>x 4</a:t>
                      </a:r>
                      <a:endParaRPr lang="en-US" baseline="-25000" dirty="0"/>
                    </a:p>
                  </a:txBody>
                  <a:tcPr/>
                </a:tc>
                <a:tc>
                  <a:txBody>
                    <a:bodyPr/>
                    <a:lstStyle/>
                    <a:p>
                      <a:r>
                        <a:rPr lang="en-US" b="0" baseline="0" dirty="0"/>
                        <a:t>224 cm</a:t>
                      </a:r>
                    </a:p>
                  </a:txBody>
                  <a:tcPr/>
                </a:tc>
                <a:tc>
                  <a:txBody>
                    <a:bodyPr/>
                    <a:lstStyle/>
                    <a:p>
                      <a:r>
                        <a:rPr lang="en-US" b="0" baseline="0" dirty="0"/>
                        <a:t>250 cm</a:t>
                      </a:r>
                    </a:p>
                  </a:txBody>
                  <a:tcPr/>
                </a:tc>
                <a:extLst>
                  <a:ext uri="{0D108BD9-81ED-4DB2-BD59-A6C34878D82A}">
                    <a16:rowId xmlns:a16="http://schemas.microsoft.com/office/drawing/2014/main" val="248549504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49112497"/>
              </p:ext>
            </p:extLst>
          </p:nvPr>
        </p:nvGraphicFramePr>
        <p:xfrm>
          <a:off x="314212" y="2738120"/>
          <a:ext cx="5325665" cy="1381760"/>
        </p:xfrm>
        <a:graphic>
          <a:graphicData uri="http://schemas.openxmlformats.org/drawingml/2006/table">
            <a:tbl>
              <a:tblPr firstRow="1" bandRow="1">
                <a:tableStyleId>{5940675A-B579-460E-94D1-54222C63F5DA}</a:tableStyleId>
              </a:tblPr>
              <a:tblGrid>
                <a:gridCol w="900748">
                  <a:extLst>
                    <a:ext uri="{9D8B030D-6E8A-4147-A177-3AD203B41FA5}">
                      <a16:colId xmlns:a16="http://schemas.microsoft.com/office/drawing/2014/main" val="4179059980"/>
                    </a:ext>
                  </a:extLst>
                </a:gridCol>
                <a:gridCol w="900748">
                  <a:extLst>
                    <a:ext uri="{9D8B030D-6E8A-4147-A177-3AD203B41FA5}">
                      <a16:colId xmlns:a16="http://schemas.microsoft.com/office/drawing/2014/main" val="783972902"/>
                    </a:ext>
                  </a:extLst>
                </a:gridCol>
                <a:gridCol w="900748">
                  <a:extLst>
                    <a:ext uri="{9D8B030D-6E8A-4147-A177-3AD203B41FA5}">
                      <a16:colId xmlns:a16="http://schemas.microsoft.com/office/drawing/2014/main" val="2266815564"/>
                    </a:ext>
                  </a:extLst>
                </a:gridCol>
                <a:gridCol w="2623421">
                  <a:extLst>
                    <a:ext uri="{9D8B030D-6E8A-4147-A177-3AD203B41FA5}">
                      <a16:colId xmlns:a16="http://schemas.microsoft.com/office/drawing/2014/main" val="3315043716"/>
                    </a:ext>
                  </a:extLst>
                </a:gridCol>
              </a:tblGrid>
              <a:tr h="370840">
                <a:tc gridSpan="3">
                  <a:txBody>
                    <a:bodyPr/>
                    <a:lstStyle/>
                    <a:p>
                      <a:r>
                        <a:rPr lang="en-US" dirty="0"/>
                        <a:t>M</a:t>
                      </a:r>
                      <a:r>
                        <a:rPr lang="en-US" baseline="-25000" dirty="0"/>
                        <a:t>1</a:t>
                      </a:r>
                      <a:r>
                        <a:rPr lang="en-US" dirty="0"/>
                        <a:t>V</a:t>
                      </a:r>
                      <a:r>
                        <a:rPr lang="en-US" baseline="-25000" dirty="0"/>
                        <a:t>1</a:t>
                      </a:r>
                      <a:r>
                        <a:rPr lang="en-US" dirty="0"/>
                        <a:t> = M</a:t>
                      </a:r>
                      <a:r>
                        <a:rPr lang="en-US" baseline="-25000" dirty="0"/>
                        <a:t>2</a:t>
                      </a:r>
                      <a:r>
                        <a:rPr lang="en-US" dirty="0"/>
                        <a:t>V</a:t>
                      </a:r>
                      <a:r>
                        <a:rPr lang="en-US" baseline="-25000" dirty="0"/>
                        <a:t>2  </a:t>
                      </a:r>
                      <a:r>
                        <a:rPr lang="en-US" baseline="0" dirty="0"/>
                        <a:t> </a:t>
                      </a:r>
                      <a:r>
                        <a:rPr lang="en-US" baseline="0" dirty="0">
                          <a:sym typeface="Wingdings" panose="05000000000000000000" pitchFamily="2" charset="2"/>
                        </a:rPr>
                        <a:t> </a:t>
                      </a:r>
                      <a:r>
                        <a:rPr lang="en-US" b="1" baseline="0" dirty="0">
                          <a:solidFill>
                            <a:srgbClr val="FF0000"/>
                          </a:solidFill>
                        </a:rPr>
                        <a:t>V</a:t>
                      </a:r>
                      <a:r>
                        <a:rPr lang="en-US" b="1" baseline="-25000" dirty="0">
                          <a:solidFill>
                            <a:srgbClr val="FF0000"/>
                          </a:solidFill>
                        </a:rPr>
                        <a:t>1 </a:t>
                      </a:r>
                      <a:r>
                        <a:rPr lang="en-US" b="1" baseline="0" dirty="0">
                          <a:solidFill>
                            <a:srgbClr val="FF0000"/>
                          </a:solidFill>
                        </a:rPr>
                        <a:t>= </a:t>
                      </a:r>
                      <a:r>
                        <a:rPr lang="en-US" b="1" u="sng" baseline="0" dirty="0">
                          <a:solidFill>
                            <a:srgbClr val="FF0000"/>
                          </a:solidFill>
                        </a:rPr>
                        <a:t>M</a:t>
                      </a:r>
                      <a:r>
                        <a:rPr lang="en-US" b="1" u="sng" baseline="-25000" dirty="0">
                          <a:solidFill>
                            <a:srgbClr val="FF0000"/>
                          </a:solidFill>
                        </a:rPr>
                        <a:t>2</a:t>
                      </a:r>
                      <a:r>
                        <a:rPr lang="en-US" b="1" u="sng" baseline="0" dirty="0">
                          <a:solidFill>
                            <a:srgbClr val="FF0000"/>
                          </a:solidFill>
                        </a:rPr>
                        <a:t>V</a:t>
                      </a:r>
                      <a:r>
                        <a:rPr lang="en-US" b="1" u="sng" baseline="-25000" dirty="0">
                          <a:solidFill>
                            <a:srgbClr val="FF0000"/>
                          </a:solidFill>
                        </a:rPr>
                        <a:t>2</a:t>
                      </a:r>
                    </a:p>
                    <a:p>
                      <a:r>
                        <a:rPr lang="en-US" b="1" baseline="0" dirty="0">
                          <a:solidFill>
                            <a:srgbClr val="FF0000"/>
                          </a:solidFill>
                        </a:rPr>
                        <a:t>                                        M</a:t>
                      </a:r>
                      <a:r>
                        <a:rPr lang="en-US" b="1" baseline="-25000" dirty="0">
                          <a:solidFill>
                            <a:srgbClr val="FF0000"/>
                          </a:solidFill>
                        </a:rPr>
                        <a:t>1</a:t>
                      </a:r>
                    </a:p>
                  </a:txBody>
                  <a:tcPr/>
                </a:tc>
                <a:tc hMerge="1">
                  <a:txBody>
                    <a:bodyPr/>
                    <a:lstStyle/>
                    <a:p>
                      <a:endParaRPr lang="en-US" dirty="0"/>
                    </a:p>
                  </a:txBody>
                  <a:tcPr/>
                </a:tc>
                <a:tc hMerge="1">
                  <a:txBody>
                    <a:bodyPr/>
                    <a:lstStyle/>
                    <a:p>
                      <a:endParaRPr lang="en-US" dirty="0"/>
                    </a:p>
                  </a:txBody>
                  <a:tcPr/>
                </a:tc>
                <a:tc>
                  <a:txBody>
                    <a:bodyPr/>
                    <a:lstStyle/>
                    <a:p>
                      <a:r>
                        <a:rPr lang="en-US" b="1" dirty="0"/>
                        <a:t>To make 1 L </a:t>
                      </a:r>
                      <a:r>
                        <a:rPr lang="en-US" b="1" dirty="0" err="1"/>
                        <a:t>HCl</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pPr algn="ctr"/>
                      <a:r>
                        <a:rPr lang="en-US" b="1" dirty="0"/>
                        <a:t>M</a:t>
                      </a:r>
                      <a:r>
                        <a:rPr lang="en-US" b="1" baseline="-25000" dirty="0"/>
                        <a:t>2</a:t>
                      </a:r>
                    </a:p>
                  </a:txBody>
                  <a:tcPr/>
                </a:tc>
                <a:tc>
                  <a:txBody>
                    <a:bodyPr/>
                    <a:lstStyle/>
                    <a:p>
                      <a:pPr algn="ctr"/>
                      <a:r>
                        <a:rPr lang="en-US" b="1" dirty="0"/>
                        <a:t>V</a:t>
                      </a:r>
                      <a:r>
                        <a:rPr lang="en-US" b="1" baseline="-25000" dirty="0"/>
                        <a:t>2</a:t>
                      </a:r>
                    </a:p>
                  </a:txBody>
                  <a:tcPr/>
                </a:tc>
                <a:tc>
                  <a:txBody>
                    <a:bodyPr/>
                    <a:lstStyle/>
                    <a:p>
                      <a:pPr algn="ctr"/>
                      <a:r>
                        <a:rPr lang="en-US" b="1" dirty="0"/>
                        <a:t>M</a:t>
                      </a:r>
                      <a:r>
                        <a:rPr lang="en-US" b="1" baseline="-25000" dirty="0"/>
                        <a:t>1</a:t>
                      </a:r>
                    </a:p>
                  </a:txBody>
                  <a:tcPr>
                    <a:solidFill>
                      <a:schemeClr val="accent4">
                        <a:lumMod val="40000"/>
                        <a:lumOff val="60000"/>
                      </a:schemeClr>
                    </a:solidFill>
                  </a:tcPr>
                </a:tc>
                <a:tc>
                  <a:txBody>
                    <a:bodyPr/>
                    <a:lstStyle/>
                    <a:p>
                      <a:r>
                        <a:rPr lang="en-US" b="1" dirty="0"/>
                        <a:t>V</a:t>
                      </a:r>
                      <a:r>
                        <a:rPr lang="en-US" b="1" baseline="-25000" dirty="0"/>
                        <a:t>1</a:t>
                      </a:r>
                      <a:r>
                        <a:rPr lang="en-US" b="1" dirty="0"/>
                        <a:t> = 0.333 L</a:t>
                      </a:r>
                      <a:endParaRPr lang="en-US" b="1" baseline="-25000" dirty="0"/>
                    </a:p>
                  </a:txBody>
                  <a:tcPr/>
                </a:tc>
                <a:extLst>
                  <a:ext uri="{0D108BD9-81ED-4DB2-BD59-A6C34878D82A}">
                    <a16:rowId xmlns:a16="http://schemas.microsoft.com/office/drawing/2014/main" val="596451104"/>
                  </a:ext>
                </a:extLst>
              </a:tr>
              <a:tr h="370840">
                <a:tc>
                  <a:txBody>
                    <a:bodyPr/>
                    <a:lstStyle/>
                    <a:p>
                      <a:pPr algn="ctr"/>
                      <a:r>
                        <a:rPr lang="en-US" dirty="0"/>
                        <a:t>1</a:t>
                      </a:r>
                    </a:p>
                  </a:txBody>
                  <a:tcPr/>
                </a:tc>
                <a:tc>
                  <a:txBody>
                    <a:bodyPr/>
                    <a:lstStyle/>
                    <a:p>
                      <a:pPr algn="ctr"/>
                      <a:r>
                        <a:rPr lang="en-US" dirty="0"/>
                        <a:t>1 L</a:t>
                      </a:r>
                    </a:p>
                  </a:txBody>
                  <a:tcPr/>
                </a:tc>
                <a:tc>
                  <a:txBody>
                    <a:bodyPr/>
                    <a:lstStyle/>
                    <a:p>
                      <a:pPr algn="ctr"/>
                      <a:r>
                        <a:rPr lang="en-US" baseline="0" dirty="0"/>
                        <a:t>6 M</a:t>
                      </a:r>
                    </a:p>
                  </a:txBody>
                  <a:tcPr/>
                </a:tc>
                <a:tc>
                  <a:txBody>
                    <a:bodyPr/>
                    <a:lstStyle/>
                    <a:p>
                      <a:r>
                        <a:rPr lang="en-US" dirty="0"/>
                        <a:t>      </a:t>
                      </a:r>
                      <a:r>
                        <a:rPr lang="en-US" b="1" dirty="0"/>
                        <a:t>= 167 mL</a:t>
                      </a:r>
                    </a:p>
                  </a:txBody>
                  <a:tcPr/>
                </a:tc>
                <a:extLst>
                  <a:ext uri="{0D108BD9-81ED-4DB2-BD59-A6C34878D82A}">
                    <a16:rowId xmlns:a16="http://schemas.microsoft.com/office/drawing/2014/main" val="396581367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80113003"/>
              </p:ext>
            </p:extLst>
          </p:nvPr>
        </p:nvGraphicFramePr>
        <p:xfrm>
          <a:off x="6374926" y="2752065"/>
          <a:ext cx="5325665" cy="1381760"/>
        </p:xfrm>
        <a:graphic>
          <a:graphicData uri="http://schemas.openxmlformats.org/drawingml/2006/table">
            <a:tbl>
              <a:tblPr firstRow="1" bandRow="1">
                <a:tableStyleId>{5940675A-B579-460E-94D1-54222C63F5DA}</a:tableStyleId>
              </a:tblPr>
              <a:tblGrid>
                <a:gridCol w="900748">
                  <a:extLst>
                    <a:ext uri="{9D8B030D-6E8A-4147-A177-3AD203B41FA5}">
                      <a16:colId xmlns:a16="http://schemas.microsoft.com/office/drawing/2014/main" val="4179059980"/>
                    </a:ext>
                  </a:extLst>
                </a:gridCol>
                <a:gridCol w="900748">
                  <a:extLst>
                    <a:ext uri="{9D8B030D-6E8A-4147-A177-3AD203B41FA5}">
                      <a16:colId xmlns:a16="http://schemas.microsoft.com/office/drawing/2014/main" val="783972902"/>
                    </a:ext>
                  </a:extLst>
                </a:gridCol>
                <a:gridCol w="900748">
                  <a:extLst>
                    <a:ext uri="{9D8B030D-6E8A-4147-A177-3AD203B41FA5}">
                      <a16:colId xmlns:a16="http://schemas.microsoft.com/office/drawing/2014/main" val="2266815564"/>
                    </a:ext>
                  </a:extLst>
                </a:gridCol>
                <a:gridCol w="2623421">
                  <a:extLst>
                    <a:ext uri="{9D8B030D-6E8A-4147-A177-3AD203B41FA5}">
                      <a16:colId xmlns:a16="http://schemas.microsoft.com/office/drawing/2014/main" val="3315043716"/>
                    </a:ext>
                  </a:extLst>
                </a:gridCol>
              </a:tblGrid>
              <a:tr h="370840">
                <a:tc gridSpan="3">
                  <a:txBody>
                    <a:bodyPr/>
                    <a:lstStyle/>
                    <a:p>
                      <a:r>
                        <a:rPr lang="en-US" dirty="0"/>
                        <a:t>M</a:t>
                      </a:r>
                      <a:r>
                        <a:rPr lang="en-US" baseline="-25000" dirty="0"/>
                        <a:t>1</a:t>
                      </a:r>
                      <a:r>
                        <a:rPr lang="en-US" dirty="0"/>
                        <a:t>V</a:t>
                      </a:r>
                      <a:r>
                        <a:rPr lang="en-US" baseline="-25000" dirty="0"/>
                        <a:t>1</a:t>
                      </a:r>
                      <a:r>
                        <a:rPr lang="en-US" dirty="0"/>
                        <a:t> = M</a:t>
                      </a:r>
                      <a:r>
                        <a:rPr lang="en-US" baseline="-25000" dirty="0"/>
                        <a:t>2</a:t>
                      </a:r>
                      <a:r>
                        <a:rPr lang="en-US" dirty="0"/>
                        <a:t>V</a:t>
                      </a:r>
                      <a:r>
                        <a:rPr lang="en-US" baseline="-25000" dirty="0"/>
                        <a:t>2  </a:t>
                      </a:r>
                      <a:r>
                        <a:rPr lang="en-US" baseline="0" dirty="0"/>
                        <a:t> </a:t>
                      </a:r>
                      <a:r>
                        <a:rPr lang="en-US" baseline="0" dirty="0">
                          <a:sym typeface="Wingdings" panose="05000000000000000000" pitchFamily="2" charset="2"/>
                        </a:rPr>
                        <a:t> </a:t>
                      </a:r>
                      <a:r>
                        <a:rPr lang="en-US" b="1" baseline="0" dirty="0">
                          <a:solidFill>
                            <a:srgbClr val="FF0000"/>
                          </a:solidFill>
                        </a:rPr>
                        <a:t>V</a:t>
                      </a:r>
                      <a:r>
                        <a:rPr lang="en-US" b="1" baseline="-25000" dirty="0">
                          <a:solidFill>
                            <a:srgbClr val="FF0000"/>
                          </a:solidFill>
                        </a:rPr>
                        <a:t>1 </a:t>
                      </a:r>
                      <a:r>
                        <a:rPr lang="en-US" b="1" baseline="0" dirty="0">
                          <a:solidFill>
                            <a:srgbClr val="FF0000"/>
                          </a:solidFill>
                        </a:rPr>
                        <a:t>= </a:t>
                      </a:r>
                      <a:r>
                        <a:rPr lang="en-US" b="1" u="sng" baseline="0" dirty="0">
                          <a:solidFill>
                            <a:srgbClr val="FF0000"/>
                          </a:solidFill>
                        </a:rPr>
                        <a:t>M</a:t>
                      </a:r>
                      <a:r>
                        <a:rPr lang="en-US" b="1" u="sng" baseline="-25000" dirty="0">
                          <a:solidFill>
                            <a:srgbClr val="FF0000"/>
                          </a:solidFill>
                        </a:rPr>
                        <a:t>2</a:t>
                      </a:r>
                      <a:r>
                        <a:rPr lang="en-US" b="1" u="sng" baseline="0" dirty="0">
                          <a:solidFill>
                            <a:srgbClr val="FF0000"/>
                          </a:solidFill>
                        </a:rPr>
                        <a:t>V</a:t>
                      </a:r>
                      <a:r>
                        <a:rPr lang="en-US" b="1" u="sng" baseline="-25000" dirty="0">
                          <a:solidFill>
                            <a:srgbClr val="FF0000"/>
                          </a:solidFill>
                        </a:rPr>
                        <a:t>2</a:t>
                      </a:r>
                    </a:p>
                    <a:p>
                      <a:r>
                        <a:rPr lang="en-US" b="1" baseline="0" dirty="0">
                          <a:solidFill>
                            <a:srgbClr val="FF0000"/>
                          </a:solidFill>
                        </a:rPr>
                        <a:t>                                        M</a:t>
                      </a:r>
                      <a:r>
                        <a:rPr lang="en-US" b="1" baseline="-25000" dirty="0">
                          <a:solidFill>
                            <a:srgbClr val="FF0000"/>
                          </a:solidFill>
                        </a:rPr>
                        <a:t>1</a:t>
                      </a:r>
                    </a:p>
                  </a:txBody>
                  <a:tcPr/>
                </a:tc>
                <a:tc hMerge="1">
                  <a:txBody>
                    <a:bodyPr/>
                    <a:lstStyle/>
                    <a:p>
                      <a:endParaRPr lang="en-US" dirty="0"/>
                    </a:p>
                  </a:txBody>
                  <a:tcPr/>
                </a:tc>
                <a:tc hMerge="1">
                  <a:txBody>
                    <a:bodyPr/>
                    <a:lstStyle/>
                    <a:p>
                      <a:endParaRPr lang="en-US" dirty="0"/>
                    </a:p>
                  </a:txBody>
                  <a:tcPr/>
                </a:tc>
                <a:tc>
                  <a:txBody>
                    <a:bodyPr/>
                    <a:lstStyle/>
                    <a:p>
                      <a:r>
                        <a:rPr lang="en-US" b="1" dirty="0"/>
                        <a:t>To make 1 L HCl</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pPr algn="ctr"/>
                      <a:r>
                        <a:rPr lang="en-US" b="1" dirty="0"/>
                        <a:t>M</a:t>
                      </a:r>
                      <a:r>
                        <a:rPr lang="en-US" b="1" baseline="-25000" dirty="0"/>
                        <a:t>2</a:t>
                      </a:r>
                    </a:p>
                  </a:txBody>
                  <a:tcPr/>
                </a:tc>
                <a:tc>
                  <a:txBody>
                    <a:bodyPr/>
                    <a:lstStyle/>
                    <a:p>
                      <a:pPr algn="ctr"/>
                      <a:r>
                        <a:rPr lang="en-US" b="1" dirty="0"/>
                        <a:t>V</a:t>
                      </a:r>
                      <a:r>
                        <a:rPr lang="en-US" b="1" baseline="-25000" dirty="0"/>
                        <a:t>2</a:t>
                      </a:r>
                    </a:p>
                  </a:txBody>
                  <a:tcPr/>
                </a:tc>
                <a:tc>
                  <a:txBody>
                    <a:bodyPr/>
                    <a:lstStyle/>
                    <a:p>
                      <a:pPr algn="ctr"/>
                      <a:r>
                        <a:rPr lang="en-US" b="1" dirty="0"/>
                        <a:t>M</a:t>
                      </a:r>
                      <a:r>
                        <a:rPr lang="en-US" b="1" baseline="-25000" dirty="0"/>
                        <a:t>1</a:t>
                      </a:r>
                    </a:p>
                  </a:txBody>
                  <a:tcPr>
                    <a:solidFill>
                      <a:schemeClr val="accent4">
                        <a:lumMod val="40000"/>
                        <a:lumOff val="60000"/>
                      </a:schemeClr>
                    </a:solidFill>
                  </a:tcPr>
                </a:tc>
                <a:tc>
                  <a:txBody>
                    <a:bodyPr/>
                    <a:lstStyle/>
                    <a:p>
                      <a:r>
                        <a:rPr lang="en-US" b="1" dirty="0"/>
                        <a:t>V</a:t>
                      </a:r>
                      <a:r>
                        <a:rPr lang="en-US" b="1" baseline="-25000" dirty="0"/>
                        <a:t>1</a:t>
                      </a:r>
                      <a:r>
                        <a:rPr lang="en-US" b="1" dirty="0"/>
                        <a:t> = 0.333 L</a:t>
                      </a:r>
                      <a:endParaRPr lang="en-US" b="1" baseline="-25000" dirty="0"/>
                    </a:p>
                  </a:txBody>
                  <a:tcPr/>
                </a:tc>
                <a:extLst>
                  <a:ext uri="{0D108BD9-81ED-4DB2-BD59-A6C34878D82A}">
                    <a16:rowId xmlns:a16="http://schemas.microsoft.com/office/drawing/2014/main" val="596451104"/>
                  </a:ext>
                </a:extLst>
              </a:tr>
              <a:tr h="370840">
                <a:tc>
                  <a:txBody>
                    <a:bodyPr/>
                    <a:lstStyle/>
                    <a:p>
                      <a:pPr algn="ctr"/>
                      <a:r>
                        <a:rPr lang="en-US" dirty="0"/>
                        <a:t>1</a:t>
                      </a:r>
                    </a:p>
                  </a:txBody>
                  <a:tcPr/>
                </a:tc>
                <a:tc>
                  <a:txBody>
                    <a:bodyPr/>
                    <a:lstStyle/>
                    <a:p>
                      <a:pPr algn="ctr"/>
                      <a:r>
                        <a:rPr lang="en-US" dirty="0"/>
                        <a:t>1 L</a:t>
                      </a:r>
                    </a:p>
                  </a:txBody>
                  <a:tcPr/>
                </a:tc>
                <a:tc>
                  <a:txBody>
                    <a:bodyPr/>
                    <a:lstStyle/>
                    <a:p>
                      <a:pPr algn="ctr"/>
                      <a:r>
                        <a:rPr lang="en-US" baseline="0" dirty="0"/>
                        <a:t>3 M</a:t>
                      </a:r>
                    </a:p>
                  </a:txBody>
                  <a:tcPr/>
                </a:tc>
                <a:tc>
                  <a:txBody>
                    <a:bodyPr/>
                    <a:lstStyle/>
                    <a:p>
                      <a:r>
                        <a:rPr lang="en-US" dirty="0"/>
                        <a:t>      </a:t>
                      </a:r>
                      <a:r>
                        <a:rPr lang="en-US" b="1" dirty="0"/>
                        <a:t>= 333 mL</a:t>
                      </a:r>
                    </a:p>
                  </a:txBody>
                  <a:tcPr/>
                </a:tc>
                <a:extLst>
                  <a:ext uri="{0D108BD9-81ED-4DB2-BD59-A6C34878D82A}">
                    <a16:rowId xmlns:a16="http://schemas.microsoft.com/office/drawing/2014/main" val="3965813674"/>
                  </a:ext>
                </a:extLst>
              </a:tr>
            </a:tbl>
          </a:graphicData>
        </a:graphic>
      </p:graphicFrame>
      <p:sp>
        <p:nvSpPr>
          <p:cNvPr id="10" name="Rectangle 9"/>
          <p:cNvSpPr/>
          <p:nvPr/>
        </p:nvSpPr>
        <p:spPr>
          <a:xfrm>
            <a:off x="9171612" y="285991"/>
            <a:ext cx="2660998"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FF0000"/>
                </a:solidFill>
                <a:effectLst/>
                <a:uLnTx/>
                <a:uFillTx/>
                <a:latin typeface="Calibri" panose="020F0502020204030204"/>
                <a:ea typeface="+mn-ea"/>
                <a:cs typeface="+mn-cs"/>
              </a:rPr>
              <a:t>Accepted Value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Calibri" panose="020F0502020204030204"/>
              </a:rPr>
              <a:t>MgO Heat of formation = -601.6 kJ/mol</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6750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199" y="419100"/>
            <a:ext cx="11488761" cy="6159500"/>
          </a:xfrm>
        </p:spPr>
        <p:txBody>
          <a:bodyPr>
            <a:normAutofit/>
          </a:bodyPr>
          <a:lstStyle/>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Report data on shared spreadsheet  </a:t>
            </a:r>
            <a:r>
              <a:rPr lang="en-US" b="1" dirty="0">
                <a:solidFill>
                  <a:srgbClr val="FF0000"/>
                </a:solidFill>
                <a:sym typeface="Wingdings" panose="05000000000000000000" pitchFamily="2" charset="2"/>
              </a:rPr>
              <a:t>                      </a:t>
            </a:r>
            <a:r>
              <a:rPr lang="en-US" b="1" u="sng" dirty="0">
                <a:hlinkClick r:id="rId2"/>
              </a:rPr>
              <a:t>https://tinyurl.com/2p894e48</a:t>
            </a:r>
            <a:r>
              <a:rPr lang="en-US" dirty="0"/>
              <a:t> </a:t>
            </a:r>
          </a:p>
        </p:txBody>
      </p:sp>
      <p:sp>
        <p:nvSpPr>
          <p:cNvPr id="5" name="Content Placeholder 2"/>
          <p:cNvSpPr txBox="1">
            <a:spLocks/>
          </p:cNvSpPr>
          <p:nvPr/>
        </p:nvSpPr>
        <p:spPr>
          <a:xfrm>
            <a:off x="444500" y="437187"/>
            <a:ext cx="5156201" cy="1926185"/>
          </a:xfrm>
          <a:prstGeom prst="rect">
            <a:avLst/>
          </a:prstGeom>
          <a:ln w="38100">
            <a:solidFill>
              <a:schemeClr val="tx1"/>
            </a:solidFill>
            <a:prstDash val="sysDo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One graph with two trial 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Write down which color line is which trial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422" y="5205735"/>
            <a:ext cx="1356183" cy="1356183"/>
          </a:xfrm>
          <a:prstGeom prst="rect">
            <a:avLst/>
          </a:prstGeom>
        </p:spPr>
      </p:pic>
      <p:sp>
        <p:nvSpPr>
          <p:cNvPr id="4" name="Frame 3"/>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5930900" y="504094"/>
            <a:ext cx="5816600" cy="2308324"/>
          </a:xfrm>
          <a:prstGeom prst="rect">
            <a:avLst/>
          </a:prstGeom>
          <a:ln w="7620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Cleanup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Goggles in UV Cabinet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nicely</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Reset trays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for next period!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Used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chemicals can go down the drain  FLUSH DRAIN WITH WATER!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MgO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Beakers UP FRONT!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p:txBody>
      </p:sp>
      <p:sp>
        <p:nvSpPr>
          <p:cNvPr id="8" name="TextBox 7">
            <a:extLst>
              <a:ext uri="{FF2B5EF4-FFF2-40B4-BE49-F238E27FC236}">
                <a16:creationId xmlns:a16="http://schemas.microsoft.com/office/drawing/2014/main" id="{FD75CE83-03AD-96C2-EB58-35E6ED1D3394}"/>
              </a:ext>
            </a:extLst>
          </p:cNvPr>
          <p:cNvSpPr txBox="1"/>
          <p:nvPr/>
        </p:nvSpPr>
        <p:spPr>
          <a:xfrm>
            <a:off x="723021" y="3399252"/>
            <a:ext cx="104157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WIPE DOWN BENCHES WITH WATER and TOWELS</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7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59307"/>
            <a:ext cx="4624754" cy="6387153"/>
          </a:xfrm>
        </p:spPr>
        <p:txBody>
          <a:bodyPr>
            <a:normAutofit fontScale="77500" lnSpcReduction="20000"/>
          </a:bodyPr>
          <a:lstStyle/>
          <a:p>
            <a:pPr marL="0" indent="0">
              <a:buNone/>
            </a:pPr>
            <a:r>
              <a:rPr lang="en-US" sz="4400" b="1" dirty="0">
                <a:solidFill>
                  <a:srgbClr val="FF0000"/>
                </a:solidFill>
              </a:rPr>
              <a:t>Cleanup </a:t>
            </a:r>
          </a:p>
          <a:p>
            <a:pPr marL="0" indent="0">
              <a:buNone/>
            </a:pPr>
            <a:r>
              <a:rPr lang="en-US" sz="3500" b="1" dirty="0"/>
              <a:t>Goggles in UV Cabinet nicely!</a:t>
            </a:r>
          </a:p>
          <a:p>
            <a:pPr marL="0" indent="0">
              <a:buNone/>
            </a:pPr>
            <a:endParaRPr lang="en-US" sz="1000" dirty="0">
              <a:solidFill>
                <a:srgbClr val="FF0000"/>
              </a:solidFill>
            </a:endParaRPr>
          </a:p>
          <a:p>
            <a:pPr marL="0" indent="0">
              <a:buNone/>
            </a:pPr>
            <a:r>
              <a:rPr lang="en-US" sz="3200" b="1" u="sng" dirty="0">
                <a:solidFill>
                  <a:srgbClr val="00B050"/>
                </a:solidFill>
              </a:rPr>
              <a:t>Stay on table:</a:t>
            </a:r>
            <a:endParaRPr lang="en-US" sz="3200" b="1" dirty="0">
              <a:solidFill>
                <a:srgbClr val="00B050"/>
              </a:solidFill>
            </a:endParaRPr>
          </a:p>
          <a:p>
            <a:r>
              <a:rPr lang="en-US" sz="3200" b="1" dirty="0"/>
              <a:t>Nothing!</a:t>
            </a:r>
          </a:p>
          <a:p>
            <a:pPr marL="0" indent="0">
              <a:buNone/>
            </a:pPr>
            <a:endParaRPr lang="en-US" sz="3200" b="1" dirty="0"/>
          </a:p>
          <a:p>
            <a:pPr marL="0" indent="0">
              <a:buNone/>
            </a:pPr>
            <a:r>
              <a:rPr lang="en-US" sz="3200" b="1" u="sng" dirty="0">
                <a:solidFill>
                  <a:srgbClr val="00B050"/>
                </a:solidFill>
              </a:rPr>
              <a:t>Table 8</a:t>
            </a:r>
          </a:p>
          <a:p>
            <a:r>
              <a:rPr lang="en-US" sz="3200" dirty="0"/>
              <a:t>Stir plate and cord</a:t>
            </a:r>
          </a:p>
          <a:p>
            <a:r>
              <a:rPr lang="en-US" sz="3200" dirty="0"/>
              <a:t>Stir bar inside pink beaker</a:t>
            </a:r>
          </a:p>
          <a:p>
            <a:r>
              <a:rPr lang="en-US" sz="3200" dirty="0"/>
              <a:t>Stir bar retriever</a:t>
            </a:r>
          </a:p>
          <a:p>
            <a:r>
              <a:rPr lang="en-US" sz="3200" dirty="0"/>
              <a:t>Vernier computer interface back in the box NICELY</a:t>
            </a:r>
          </a:p>
          <a:p>
            <a:r>
              <a:rPr lang="en-US" sz="3200" dirty="0"/>
              <a:t>Temp probe dry and in plastic bag NICELY</a:t>
            </a:r>
          </a:p>
          <a:p>
            <a:r>
              <a:rPr lang="en-US" sz="3200" dirty="0"/>
              <a:t>Calorimeter DRIED</a:t>
            </a:r>
          </a:p>
          <a:p>
            <a:r>
              <a:rPr lang="en-US" sz="3200" dirty="0"/>
              <a:t>Weigh boats DRIED</a:t>
            </a:r>
          </a:p>
        </p:txBody>
      </p:sp>
      <p:sp>
        <p:nvSpPr>
          <p:cNvPr id="7" name="Rectangle 6"/>
          <p:cNvSpPr/>
          <p:nvPr/>
        </p:nvSpPr>
        <p:spPr>
          <a:xfrm>
            <a:off x="4853356" y="494497"/>
            <a:ext cx="7338646" cy="66325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schemeClr val="accent1"/>
                </a:solidFill>
                <a:effectLst/>
                <a:uLnTx/>
                <a:uFillTx/>
                <a:latin typeface="Calibri" panose="020F0502020204030204"/>
                <a:ea typeface="+mn-ea"/>
                <a:cs typeface="+mn-cs"/>
              </a:rPr>
              <a:t>Put away in cabinets/drawers: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Graduated cylinders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DI water bottles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endParaRPr kumimoji="0" lang="en-US" sz="25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Forceps</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in drawer on table 3</a:t>
            </a:r>
          </a:p>
          <a:p>
            <a:pPr marL="342900" indent="-342900">
              <a:buFont typeface="Arial" panose="020B0604020202020204" pitchFamily="34" charset="0"/>
              <a:buChar char="•"/>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Scoopula</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in drawer under DI water jug near table 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Trays </a:t>
            </a:r>
          </a:p>
          <a:p>
            <a:pPr marL="1257300" marR="0" lvl="2" indent="-342900" algn="l" defTabSz="914400" rtl="0" eaLnBrk="1" fontAlgn="auto" latinLnBrk="0" hangingPunct="1">
              <a:lnSpc>
                <a:spcPct val="100000"/>
              </a:lnSpc>
              <a:spcBef>
                <a:spcPts val="0"/>
              </a:spcBef>
              <a:spcAft>
                <a:spcPts val="0"/>
              </a:spcAft>
              <a:buClrTx/>
              <a:buSzTx/>
              <a:buFontTx/>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stacked nicely by table 5</a:t>
            </a:r>
          </a:p>
          <a:p>
            <a:pPr marL="1257300" marR="0" lvl="2" indent="-342900" algn="l" defTabSz="914400" rtl="0" eaLnBrk="1" fontAlgn="auto" latinLnBrk="0" hangingPunct="1">
              <a:lnSpc>
                <a:spcPct val="100000"/>
              </a:lnSpc>
              <a:spcBef>
                <a:spcPts val="0"/>
              </a:spcBef>
              <a:spcAft>
                <a:spcPts val="0"/>
              </a:spcAft>
              <a:buClrTx/>
              <a:buSzTx/>
              <a:buFontTx/>
              <a:buChar char="-"/>
              <a:tabLst/>
              <a:defRPr/>
            </a:pP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srgbClr val="CC00FF"/>
                </a:solidFill>
                <a:effectLst/>
                <a:uLnTx/>
                <a:uFillTx/>
                <a:latin typeface="Calibri" panose="020F0502020204030204"/>
                <a:ea typeface="+mn-ea"/>
                <a:cs typeface="+mn-cs"/>
              </a:rPr>
              <a:t>Trash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Paper towels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Calibri" panose="020F0502020204030204"/>
                <a:ea typeface="+mn-ea"/>
                <a:cs typeface="+mn-cs"/>
              </a:rPr>
              <a:t>WIPE DOWN BENCHES WITH WATER and TOWELS</a:t>
            </a:r>
            <a:endParaRPr kumimoji="0" lang="en-US" sz="25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ame 3"/>
          <p:cNvSpPr/>
          <p:nvPr/>
        </p:nvSpPr>
        <p:spPr>
          <a:xfrm>
            <a:off x="0" y="0"/>
            <a:ext cx="12192000" cy="6858000"/>
          </a:xfrm>
          <a:prstGeom prst="frame">
            <a:avLst>
              <a:gd name="adj1" fmla="val 234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338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Determining the Enthalpy of a Reaction</a:t>
            </a:r>
          </a:p>
        </p:txBody>
      </p:sp>
    </p:spTree>
    <p:extLst>
      <p:ext uri="{BB962C8B-B14F-4D97-AF65-F5344CB8AC3E}">
        <p14:creationId xmlns:p14="http://schemas.microsoft.com/office/powerpoint/2010/main" val="2765783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11125200" cy="1325563"/>
          </a:xfrm>
        </p:spPr>
        <p:txBody>
          <a:bodyPr/>
          <a:lstStyle/>
          <a:p>
            <a:r>
              <a:rPr lang="en-US" b="1" u="sng" dirty="0"/>
              <a:t>Enthalpy of a </a:t>
            </a:r>
            <a:r>
              <a:rPr lang="en-US" b="1" u="sng" dirty="0" err="1"/>
              <a:t>Rxn</a:t>
            </a:r>
            <a:r>
              <a:rPr lang="en-US" b="1" u="sng" dirty="0"/>
              <a:t> – 3 trials</a:t>
            </a:r>
          </a:p>
        </p:txBody>
      </p:sp>
      <p:sp>
        <p:nvSpPr>
          <p:cNvPr id="3" name="Content Placeholder 2"/>
          <p:cNvSpPr>
            <a:spLocks noGrp="1"/>
          </p:cNvSpPr>
          <p:nvPr>
            <p:ph idx="1"/>
          </p:nvPr>
        </p:nvSpPr>
        <p:spPr>
          <a:xfrm>
            <a:off x="228600" y="1690688"/>
            <a:ext cx="6362700" cy="4351338"/>
          </a:xfrm>
        </p:spPr>
        <p:txBody>
          <a:bodyPr>
            <a:normAutofit lnSpcReduction="10000"/>
          </a:bodyPr>
          <a:lstStyle/>
          <a:p>
            <a:pPr marL="0" indent="0">
              <a:buNone/>
            </a:pPr>
            <a:r>
              <a:rPr lang="en-US" sz="3200" b="1" u="sng" dirty="0"/>
              <a:t>Chemicals</a:t>
            </a:r>
          </a:p>
          <a:p>
            <a:r>
              <a:rPr lang="en-US" sz="3200" b="1" dirty="0"/>
              <a:t>2.0 M </a:t>
            </a:r>
            <a:r>
              <a:rPr lang="en-US" sz="3200" b="1" dirty="0" err="1">
                <a:solidFill>
                  <a:srgbClr val="FF0000"/>
                </a:solidFill>
              </a:rPr>
              <a:t>HCl</a:t>
            </a:r>
            <a:r>
              <a:rPr lang="en-US" sz="3200" dirty="0"/>
              <a:t> x 750mL per period</a:t>
            </a:r>
          </a:p>
          <a:p>
            <a:r>
              <a:rPr lang="en-US" sz="3200" b="1" dirty="0"/>
              <a:t>2.0 M </a:t>
            </a:r>
            <a:r>
              <a:rPr lang="en-US" sz="3200" b="1" dirty="0" err="1">
                <a:solidFill>
                  <a:srgbClr val="0070C0"/>
                </a:solidFill>
              </a:rPr>
              <a:t>NaOH</a:t>
            </a:r>
            <a:r>
              <a:rPr lang="en-US" sz="3200" b="1" dirty="0"/>
              <a:t> </a:t>
            </a:r>
            <a:r>
              <a:rPr lang="en-US" sz="3200" dirty="0"/>
              <a:t>x 750mL per period</a:t>
            </a:r>
          </a:p>
          <a:p>
            <a:r>
              <a:rPr lang="en-US" sz="3200" b="1" dirty="0"/>
              <a:t>2.0 M </a:t>
            </a:r>
            <a:r>
              <a:rPr lang="en-US" sz="3200" b="1" dirty="0">
                <a:solidFill>
                  <a:srgbClr val="CC00CC"/>
                </a:solidFill>
              </a:rPr>
              <a:t>NH</a:t>
            </a:r>
            <a:r>
              <a:rPr lang="en-US" sz="3200" b="1" baseline="-25000" dirty="0">
                <a:solidFill>
                  <a:srgbClr val="CC00CC"/>
                </a:solidFill>
              </a:rPr>
              <a:t>4</a:t>
            </a:r>
            <a:r>
              <a:rPr lang="en-US" sz="3200" b="1" dirty="0">
                <a:solidFill>
                  <a:srgbClr val="CC00CC"/>
                </a:solidFill>
              </a:rPr>
              <a:t>Cl </a:t>
            </a:r>
            <a:r>
              <a:rPr lang="en-US" sz="3200" dirty="0"/>
              <a:t>x 450mL per period</a:t>
            </a:r>
          </a:p>
          <a:p>
            <a:r>
              <a:rPr lang="en-US" sz="3200" b="1" dirty="0"/>
              <a:t>2.0 M </a:t>
            </a:r>
            <a:r>
              <a:rPr lang="en-US" sz="3200" b="1" dirty="0">
                <a:solidFill>
                  <a:srgbClr val="00B050"/>
                </a:solidFill>
              </a:rPr>
              <a:t>NH</a:t>
            </a:r>
            <a:r>
              <a:rPr lang="en-US" sz="3200" b="1" baseline="-25000" dirty="0">
                <a:solidFill>
                  <a:srgbClr val="00B050"/>
                </a:solidFill>
              </a:rPr>
              <a:t>4</a:t>
            </a:r>
            <a:r>
              <a:rPr lang="en-US" sz="3200" b="1" dirty="0">
                <a:solidFill>
                  <a:srgbClr val="00B050"/>
                </a:solidFill>
              </a:rPr>
              <a:t>OH</a:t>
            </a:r>
            <a:r>
              <a:rPr lang="en-US" sz="3200" b="1" dirty="0"/>
              <a:t> </a:t>
            </a:r>
            <a:r>
              <a:rPr lang="en-US" sz="3200" dirty="0"/>
              <a:t>x 450mL per period</a:t>
            </a:r>
          </a:p>
          <a:p>
            <a:endParaRPr lang="en-US" sz="3200" dirty="0"/>
          </a:p>
          <a:p>
            <a:r>
              <a:rPr lang="en-US" b="1" dirty="0" err="1">
                <a:hlinkClick r:id="rId2"/>
              </a:rPr>
              <a:t>Thermo</a:t>
            </a:r>
            <a:r>
              <a:rPr lang="en-US" b="1" dirty="0">
                <a:hlinkClick r:id="rId2"/>
              </a:rPr>
              <a:t> data</a:t>
            </a:r>
            <a:endParaRPr lang="en-US" b="1" dirty="0"/>
          </a:p>
          <a:p>
            <a:r>
              <a:rPr lang="en-US" b="1" dirty="0"/>
              <a:t>Shared Lab Data:</a:t>
            </a:r>
            <a:br>
              <a:rPr lang="en-US" b="1" dirty="0"/>
            </a:br>
            <a:r>
              <a:rPr lang="en-US" b="1" u="sng" dirty="0">
                <a:hlinkClick r:id="rId3"/>
              </a:rPr>
              <a:t>https://tinyurl.com/2p894e48</a:t>
            </a:r>
            <a:r>
              <a:rPr lang="en-US" dirty="0"/>
              <a:t> </a:t>
            </a:r>
            <a:endParaRPr lang="en-US" sz="3200" dirty="0"/>
          </a:p>
          <a:p>
            <a:endParaRPr lang="en-US" sz="3200" dirty="0"/>
          </a:p>
        </p:txBody>
      </p:sp>
      <p:sp>
        <p:nvSpPr>
          <p:cNvPr id="5" name="Content Placeholder 2"/>
          <p:cNvSpPr txBox="1">
            <a:spLocks/>
          </p:cNvSpPr>
          <p:nvPr/>
        </p:nvSpPr>
        <p:spPr>
          <a:xfrm>
            <a:off x="7048500" y="365125"/>
            <a:ext cx="4914900" cy="60229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dirty="0"/>
              <a:t>Equipment</a:t>
            </a:r>
          </a:p>
          <a:p>
            <a:r>
              <a:rPr lang="en-US" sz="3200" dirty="0"/>
              <a:t>Vernier computer interface</a:t>
            </a:r>
          </a:p>
          <a:p>
            <a:r>
              <a:rPr lang="en-US" sz="3200" dirty="0"/>
              <a:t>Temp probe</a:t>
            </a:r>
          </a:p>
          <a:p>
            <a:r>
              <a:rPr lang="en-US" sz="3200" dirty="0"/>
              <a:t>Styrofoam cup</a:t>
            </a:r>
          </a:p>
          <a:p>
            <a:r>
              <a:rPr lang="en-US" sz="3200" dirty="0"/>
              <a:t>600mL beaker</a:t>
            </a:r>
          </a:p>
          <a:p>
            <a:r>
              <a:rPr lang="en-US" sz="3200" dirty="0"/>
              <a:t>2 x 250mL beaker </a:t>
            </a:r>
            <a:br>
              <a:rPr lang="en-US" sz="3200" dirty="0"/>
            </a:br>
            <a:r>
              <a:rPr lang="en-US" sz="3200" dirty="0"/>
              <a:t>(to come get chemicals)</a:t>
            </a:r>
          </a:p>
          <a:p>
            <a:r>
              <a:rPr lang="en-US" sz="3200" dirty="0"/>
              <a:t>50mL graduated cylinder</a:t>
            </a:r>
          </a:p>
          <a:p>
            <a:r>
              <a:rPr lang="en-US" sz="3200" dirty="0"/>
              <a:t>Stir bar</a:t>
            </a:r>
          </a:p>
          <a:p>
            <a:r>
              <a:rPr lang="en-US" sz="3200" dirty="0"/>
              <a:t>Stir plate</a:t>
            </a:r>
          </a:p>
          <a:p>
            <a:r>
              <a:rPr lang="en-US" sz="3200" dirty="0"/>
              <a:t>Ring stand</a:t>
            </a:r>
          </a:p>
          <a:p>
            <a:r>
              <a:rPr lang="en-US" sz="3200" dirty="0"/>
              <a:t>Utility clamp</a:t>
            </a:r>
          </a:p>
          <a:p>
            <a:r>
              <a:rPr lang="en-US" sz="3200" dirty="0"/>
              <a:t>DI H</a:t>
            </a:r>
            <a:r>
              <a:rPr lang="en-US" sz="3200" baseline="-25000" dirty="0"/>
              <a:t>2</a:t>
            </a:r>
            <a:r>
              <a:rPr lang="en-US" sz="3200" dirty="0"/>
              <a:t>O bottle</a:t>
            </a:r>
          </a:p>
          <a:p>
            <a:pPr marL="0" indent="0">
              <a:buNone/>
            </a:pPr>
            <a:endParaRPr lang="en-US" sz="3200" dirty="0"/>
          </a:p>
          <a:p>
            <a:endParaRPr lang="en-US" sz="3200" dirty="0"/>
          </a:p>
          <a:p>
            <a:endParaRPr lang="en-US" sz="3200" dirty="0"/>
          </a:p>
          <a:p>
            <a:pPr marL="0" indent="0">
              <a:buNone/>
            </a:pPr>
            <a:endParaRPr lang="en-US" sz="3200" dirty="0"/>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0" y="3591061"/>
            <a:ext cx="1974215" cy="2797039"/>
          </a:xfrm>
          <a:prstGeom prst="rect">
            <a:avLst/>
          </a:prstGeom>
          <a:noFill/>
          <a:ln>
            <a:noFill/>
          </a:ln>
        </p:spPr>
      </p:pic>
    </p:spTree>
    <p:extLst>
      <p:ext uri="{BB962C8B-B14F-4D97-AF65-F5344CB8AC3E}">
        <p14:creationId xmlns:p14="http://schemas.microsoft.com/office/powerpoint/2010/main" val="120145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34"/>
            <a:ext cx="11125200" cy="1325563"/>
          </a:xfrm>
        </p:spPr>
        <p:txBody>
          <a:bodyPr>
            <a:normAutofit/>
          </a:bodyPr>
          <a:lstStyle/>
          <a:p>
            <a:r>
              <a:rPr lang="en-US" sz="4000" b="1" u="sng" dirty="0">
                <a:latin typeface="Arial" panose="020B0604020202020204" pitchFamily="34" charset="0"/>
                <a:cs typeface="Arial" panose="020B0604020202020204" pitchFamily="34" charset="0"/>
              </a:rPr>
              <a:t>Enthalpy of a </a:t>
            </a:r>
            <a:r>
              <a:rPr lang="en-US" sz="4000" b="1" u="sng" dirty="0" err="1">
                <a:latin typeface="Arial" panose="020B0604020202020204" pitchFamily="34" charset="0"/>
                <a:cs typeface="Arial" panose="020B0604020202020204" pitchFamily="34" charset="0"/>
              </a:rPr>
              <a:t>Rxn</a:t>
            </a:r>
            <a:r>
              <a:rPr lang="en-US" sz="4000" b="1" u="sng" dirty="0">
                <a:latin typeface="Arial" panose="020B0604020202020204" pitchFamily="34" charset="0"/>
                <a:cs typeface="Arial" panose="020B0604020202020204" pitchFamily="34" charset="0"/>
              </a:rPr>
              <a:t> – 2 trials</a:t>
            </a:r>
          </a:p>
        </p:txBody>
      </p:sp>
      <p:sp>
        <p:nvSpPr>
          <p:cNvPr id="3" name="Content Placeholder 2"/>
          <p:cNvSpPr>
            <a:spLocks noGrp="1"/>
          </p:cNvSpPr>
          <p:nvPr>
            <p:ph idx="1"/>
          </p:nvPr>
        </p:nvSpPr>
        <p:spPr>
          <a:xfrm>
            <a:off x="228600" y="1690688"/>
            <a:ext cx="6362700" cy="4697412"/>
          </a:xfrm>
        </p:spPr>
        <p:txBody>
          <a:bodyPr>
            <a:normAutofit lnSpcReduction="10000"/>
          </a:bodyPr>
          <a:lstStyle/>
          <a:p>
            <a:pPr marL="0" indent="0">
              <a:buNone/>
            </a:pPr>
            <a:r>
              <a:rPr lang="en-US" sz="3200" b="1" u="sng" dirty="0"/>
              <a:t>Chemicals</a:t>
            </a:r>
          </a:p>
          <a:p>
            <a:r>
              <a:rPr lang="en-US" sz="3200" b="1" dirty="0"/>
              <a:t>2.0 M </a:t>
            </a:r>
            <a:r>
              <a:rPr lang="en-US" sz="3200" b="1" dirty="0" err="1">
                <a:solidFill>
                  <a:srgbClr val="FF0000"/>
                </a:solidFill>
              </a:rPr>
              <a:t>HCl</a:t>
            </a:r>
            <a:r>
              <a:rPr lang="en-US" sz="3200" dirty="0"/>
              <a:t> x 500mL per period</a:t>
            </a:r>
          </a:p>
          <a:p>
            <a:r>
              <a:rPr lang="en-US" sz="3200" b="1" dirty="0"/>
              <a:t>2.0 M </a:t>
            </a:r>
            <a:r>
              <a:rPr lang="en-US" sz="3200" b="1" dirty="0" err="1">
                <a:solidFill>
                  <a:srgbClr val="0070C0"/>
                </a:solidFill>
              </a:rPr>
              <a:t>NaOH</a:t>
            </a:r>
            <a:r>
              <a:rPr lang="en-US" sz="3200" b="1" dirty="0"/>
              <a:t> </a:t>
            </a:r>
            <a:r>
              <a:rPr lang="en-US" sz="3200" dirty="0"/>
              <a:t>x 500mL per period</a:t>
            </a:r>
          </a:p>
          <a:p>
            <a:r>
              <a:rPr lang="en-US" sz="3200" b="1" dirty="0"/>
              <a:t>2.0 M </a:t>
            </a:r>
            <a:r>
              <a:rPr lang="en-US" sz="3200" b="1" dirty="0">
                <a:solidFill>
                  <a:srgbClr val="CC00CC"/>
                </a:solidFill>
              </a:rPr>
              <a:t>NH</a:t>
            </a:r>
            <a:r>
              <a:rPr lang="en-US" sz="3200" b="1" baseline="-25000" dirty="0">
                <a:solidFill>
                  <a:srgbClr val="CC00CC"/>
                </a:solidFill>
              </a:rPr>
              <a:t>4</a:t>
            </a:r>
            <a:r>
              <a:rPr lang="en-US" sz="3200" b="1" dirty="0">
                <a:solidFill>
                  <a:srgbClr val="CC00CC"/>
                </a:solidFill>
              </a:rPr>
              <a:t>Cl </a:t>
            </a:r>
            <a:r>
              <a:rPr lang="en-US" sz="3200" dirty="0"/>
              <a:t>x 300mL per period</a:t>
            </a:r>
          </a:p>
          <a:p>
            <a:r>
              <a:rPr lang="en-US" sz="3200" b="1" dirty="0"/>
              <a:t>2.0 M </a:t>
            </a:r>
            <a:r>
              <a:rPr lang="en-US" sz="3200" b="1" dirty="0">
                <a:solidFill>
                  <a:srgbClr val="00B050"/>
                </a:solidFill>
              </a:rPr>
              <a:t>NH</a:t>
            </a:r>
            <a:r>
              <a:rPr lang="en-US" sz="3200" b="1" baseline="-25000" dirty="0">
                <a:solidFill>
                  <a:srgbClr val="00B050"/>
                </a:solidFill>
              </a:rPr>
              <a:t>4</a:t>
            </a:r>
            <a:r>
              <a:rPr lang="en-US" sz="3200" b="1" dirty="0">
                <a:solidFill>
                  <a:srgbClr val="00B050"/>
                </a:solidFill>
              </a:rPr>
              <a:t>OH</a:t>
            </a:r>
            <a:r>
              <a:rPr lang="en-US" sz="3200" b="1" dirty="0"/>
              <a:t> </a:t>
            </a:r>
            <a:r>
              <a:rPr lang="en-US" sz="3200" dirty="0"/>
              <a:t>x 300mL per period</a:t>
            </a:r>
          </a:p>
          <a:p>
            <a:endParaRPr lang="en-US" sz="3200" dirty="0"/>
          </a:p>
          <a:p>
            <a:r>
              <a:rPr lang="en-US" b="1" dirty="0" err="1">
                <a:hlinkClick r:id="rId2"/>
              </a:rPr>
              <a:t>Thermo</a:t>
            </a:r>
            <a:r>
              <a:rPr lang="en-US" b="1" dirty="0">
                <a:hlinkClick r:id="rId2"/>
              </a:rPr>
              <a:t> data</a:t>
            </a:r>
            <a:endParaRPr lang="en-US" b="1" dirty="0"/>
          </a:p>
          <a:p>
            <a:r>
              <a:rPr lang="en-US" b="1" dirty="0"/>
              <a:t>Shared Lab Data:</a:t>
            </a:r>
            <a:br>
              <a:rPr lang="en-US" b="1" dirty="0"/>
            </a:br>
            <a:r>
              <a:rPr lang="en-US" b="1" u="sng" dirty="0">
                <a:hlinkClick r:id="rId3"/>
              </a:rPr>
              <a:t>https://tinyurl.com/2p894e48</a:t>
            </a:r>
            <a:r>
              <a:rPr lang="en-US" dirty="0"/>
              <a:t> </a:t>
            </a:r>
            <a:endParaRPr lang="en-US" sz="3200" dirty="0"/>
          </a:p>
        </p:txBody>
      </p:sp>
      <p:sp>
        <p:nvSpPr>
          <p:cNvPr id="5" name="Content Placeholder 2"/>
          <p:cNvSpPr txBox="1">
            <a:spLocks/>
          </p:cNvSpPr>
          <p:nvPr/>
        </p:nvSpPr>
        <p:spPr>
          <a:xfrm>
            <a:off x="7048500" y="365125"/>
            <a:ext cx="4914900" cy="60229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u="sng" dirty="0"/>
              <a:t>Equipment</a:t>
            </a:r>
          </a:p>
          <a:p>
            <a:r>
              <a:rPr lang="en-US" sz="3200" dirty="0"/>
              <a:t>Vernier computer interface</a:t>
            </a:r>
          </a:p>
          <a:p>
            <a:r>
              <a:rPr lang="en-US" sz="3200" dirty="0"/>
              <a:t>Temp probe</a:t>
            </a:r>
          </a:p>
          <a:p>
            <a:r>
              <a:rPr lang="en-US" sz="3200" dirty="0"/>
              <a:t>Styrofoam cup</a:t>
            </a:r>
          </a:p>
          <a:p>
            <a:r>
              <a:rPr lang="en-US" sz="3200" dirty="0"/>
              <a:t>600mL beaker</a:t>
            </a:r>
          </a:p>
          <a:p>
            <a:r>
              <a:rPr lang="en-US" sz="3200" dirty="0"/>
              <a:t>2 x 250mL beaker </a:t>
            </a:r>
            <a:br>
              <a:rPr lang="en-US" sz="3200" dirty="0"/>
            </a:br>
            <a:r>
              <a:rPr lang="en-US" sz="3200" dirty="0"/>
              <a:t>(to come get chemicals)</a:t>
            </a:r>
          </a:p>
          <a:p>
            <a:r>
              <a:rPr lang="en-US" sz="3200" dirty="0"/>
              <a:t>50mL graduated cylinder</a:t>
            </a:r>
          </a:p>
          <a:p>
            <a:r>
              <a:rPr lang="en-US" sz="3200" dirty="0"/>
              <a:t>Stir bar</a:t>
            </a:r>
          </a:p>
          <a:p>
            <a:r>
              <a:rPr lang="en-US" sz="3200" dirty="0"/>
              <a:t>Stir plate</a:t>
            </a:r>
          </a:p>
          <a:p>
            <a:r>
              <a:rPr lang="en-US" sz="3200" dirty="0"/>
              <a:t>Ring stand</a:t>
            </a:r>
          </a:p>
          <a:p>
            <a:r>
              <a:rPr lang="en-US" sz="3200" dirty="0"/>
              <a:t>Utility clamp</a:t>
            </a:r>
          </a:p>
          <a:p>
            <a:r>
              <a:rPr lang="en-US" sz="3200" dirty="0"/>
              <a:t>DI H</a:t>
            </a:r>
            <a:r>
              <a:rPr lang="en-US" sz="3200" baseline="-25000" dirty="0"/>
              <a:t>2</a:t>
            </a:r>
            <a:r>
              <a:rPr lang="en-US" sz="3200" dirty="0"/>
              <a:t>O bottle</a:t>
            </a:r>
          </a:p>
          <a:p>
            <a:pPr marL="0" indent="0">
              <a:buNone/>
            </a:pPr>
            <a:endParaRPr lang="en-US" sz="3200" dirty="0"/>
          </a:p>
          <a:p>
            <a:endParaRPr lang="en-US" sz="3200" dirty="0"/>
          </a:p>
          <a:p>
            <a:endParaRPr lang="en-US" sz="3200" dirty="0"/>
          </a:p>
          <a:p>
            <a:pPr marL="0" indent="0">
              <a:buNone/>
            </a:pPr>
            <a:endParaRPr lang="en-US" sz="3200" dirty="0"/>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0" y="3591061"/>
            <a:ext cx="1974215" cy="2797039"/>
          </a:xfrm>
          <a:prstGeom prst="rect">
            <a:avLst/>
          </a:prstGeom>
          <a:noFill/>
          <a:ln>
            <a:noFill/>
          </a:ln>
        </p:spPr>
      </p:pic>
    </p:spTree>
    <p:extLst>
      <p:ext uri="{BB962C8B-B14F-4D97-AF65-F5344CB8AC3E}">
        <p14:creationId xmlns:p14="http://schemas.microsoft.com/office/powerpoint/2010/main" val="2393190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43455907"/>
              </p:ext>
            </p:extLst>
          </p:nvPr>
        </p:nvGraphicFramePr>
        <p:xfrm>
          <a:off x="259623" y="285991"/>
          <a:ext cx="8674539" cy="2219960"/>
        </p:xfrm>
        <a:graphic>
          <a:graphicData uri="http://schemas.openxmlformats.org/drawingml/2006/table">
            <a:tbl>
              <a:tblPr firstRow="1" bandRow="1">
                <a:tableStyleId>{5940675A-B579-460E-94D1-54222C63F5DA}</a:tableStyleId>
              </a:tblPr>
              <a:tblGrid>
                <a:gridCol w="1564005">
                  <a:extLst>
                    <a:ext uri="{9D8B030D-6E8A-4147-A177-3AD203B41FA5}">
                      <a16:colId xmlns:a16="http://schemas.microsoft.com/office/drawing/2014/main" val="1367485678"/>
                    </a:ext>
                  </a:extLst>
                </a:gridCol>
                <a:gridCol w="1517954">
                  <a:extLst>
                    <a:ext uri="{9D8B030D-6E8A-4147-A177-3AD203B41FA5}">
                      <a16:colId xmlns:a16="http://schemas.microsoft.com/office/drawing/2014/main" val="195437276"/>
                    </a:ext>
                  </a:extLst>
                </a:gridCol>
                <a:gridCol w="1680393">
                  <a:extLst>
                    <a:ext uri="{9D8B030D-6E8A-4147-A177-3AD203B41FA5}">
                      <a16:colId xmlns:a16="http://schemas.microsoft.com/office/drawing/2014/main" val="3521659202"/>
                    </a:ext>
                  </a:extLst>
                </a:gridCol>
                <a:gridCol w="1567768">
                  <a:extLst>
                    <a:ext uri="{9D8B030D-6E8A-4147-A177-3AD203B41FA5}">
                      <a16:colId xmlns:a16="http://schemas.microsoft.com/office/drawing/2014/main" val="341417239"/>
                    </a:ext>
                  </a:extLst>
                </a:gridCol>
                <a:gridCol w="2344419">
                  <a:extLst>
                    <a:ext uri="{9D8B030D-6E8A-4147-A177-3AD203B41FA5}">
                      <a16:colId xmlns:a16="http://schemas.microsoft.com/office/drawing/2014/main" val="2800807587"/>
                    </a:ext>
                  </a:extLst>
                </a:gridCol>
              </a:tblGrid>
              <a:tr h="287215">
                <a:tc gridSpan="5">
                  <a:txBody>
                    <a:bodyPr/>
                    <a:lstStyle/>
                    <a:p>
                      <a:r>
                        <a:rPr lang="en-US" b="1" dirty="0"/>
                        <a:t>THREE</a:t>
                      </a:r>
                      <a:r>
                        <a:rPr lang="en-US" b="1" baseline="0" dirty="0"/>
                        <a:t> TRIALS</a:t>
                      </a:r>
                      <a:endParaRPr lang="en-US" b="1" dirty="0"/>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period</a:t>
                      </a:r>
                      <a:endParaRPr lang="en-US" b="1" dirty="0"/>
                    </a:p>
                  </a:txBody>
                  <a:tcPr>
                    <a:no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dirty="0" err="1"/>
                        <a:t>HCl</a:t>
                      </a:r>
                      <a:r>
                        <a:rPr lang="en-US" dirty="0"/>
                        <a:t>, 2.0 M</a:t>
                      </a:r>
                      <a:endParaRPr lang="en-US" baseline="-25000" dirty="0"/>
                    </a:p>
                  </a:txBody>
                  <a:tcPr/>
                </a:tc>
                <a:tc>
                  <a:txBody>
                    <a:bodyPr/>
                    <a:lstStyle/>
                    <a:p>
                      <a:r>
                        <a:rPr lang="en-US" b="0" baseline="0" dirty="0"/>
                        <a:t>750</a:t>
                      </a:r>
                    </a:p>
                  </a:txBody>
                  <a:tcPr/>
                </a:tc>
                <a:tc>
                  <a:txBody>
                    <a:bodyPr/>
                    <a:lstStyle/>
                    <a:p>
                      <a:r>
                        <a:rPr lang="en-US" dirty="0"/>
                        <a:t>x 4</a:t>
                      </a:r>
                      <a:endParaRPr lang="en-US" baseline="-25000" dirty="0"/>
                    </a:p>
                  </a:txBody>
                  <a:tcPr/>
                </a:tc>
                <a:tc>
                  <a:txBody>
                    <a:bodyPr/>
                    <a:lstStyle/>
                    <a:p>
                      <a:r>
                        <a:rPr lang="en-US" b="0" baseline="0" dirty="0"/>
                        <a:t>3000 mL</a:t>
                      </a:r>
                    </a:p>
                  </a:txBody>
                  <a:tcPr/>
                </a:tc>
                <a:tc>
                  <a:txBody>
                    <a:bodyPr/>
                    <a:lstStyle/>
                    <a:p>
                      <a:r>
                        <a:rPr lang="en-US" b="0" baseline="0" dirty="0"/>
                        <a:t>4 L</a:t>
                      </a:r>
                    </a:p>
                  </a:txBody>
                  <a:tcPr/>
                </a:tc>
                <a:extLst>
                  <a:ext uri="{0D108BD9-81ED-4DB2-BD59-A6C34878D82A}">
                    <a16:rowId xmlns:a16="http://schemas.microsoft.com/office/drawing/2014/main" val="38617547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NaOH</a:t>
                      </a:r>
                      <a:r>
                        <a:rPr lang="en-US" dirty="0"/>
                        <a:t>, 2.0 M</a:t>
                      </a:r>
                      <a:endParaRPr lang="en-US" baseline="-25000" dirty="0"/>
                    </a:p>
                  </a:txBody>
                  <a:tcPr/>
                </a:tc>
                <a:tc>
                  <a:txBody>
                    <a:bodyPr/>
                    <a:lstStyle/>
                    <a:p>
                      <a:r>
                        <a:rPr lang="en-US" b="0" baseline="0" dirty="0"/>
                        <a:t>750</a:t>
                      </a:r>
                    </a:p>
                  </a:txBody>
                  <a:tcPr/>
                </a:tc>
                <a:tc>
                  <a:txBody>
                    <a:bodyPr/>
                    <a:lstStyle/>
                    <a:p>
                      <a:r>
                        <a:rPr lang="en-US" dirty="0"/>
                        <a:t>x 4</a:t>
                      </a:r>
                      <a:endParaRPr lang="en-US"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3000 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4 L</a:t>
                      </a:r>
                    </a:p>
                  </a:txBody>
                  <a:tcPr/>
                </a:tc>
                <a:extLst>
                  <a:ext uri="{0D108BD9-81ED-4DB2-BD59-A6C34878D82A}">
                    <a16:rowId xmlns:a16="http://schemas.microsoft.com/office/drawing/2014/main" val="493216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NH</a:t>
                      </a:r>
                      <a:r>
                        <a:rPr lang="en-US" baseline="-25000" dirty="0"/>
                        <a:t>4</a:t>
                      </a:r>
                      <a:r>
                        <a:rPr lang="en-US" dirty="0"/>
                        <a:t>Cl, 2.0 M</a:t>
                      </a:r>
                      <a:endParaRPr lang="en-US" baseline="-25000" dirty="0"/>
                    </a:p>
                  </a:txBody>
                  <a:tcPr/>
                </a:tc>
                <a:tc>
                  <a:txBody>
                    <a:bodyPr/>
                    <a:lstStyle/>
                    <a:p>
                      <a:r>
                        <a:rPr lang="en-US" b="0" baseline="0" dirty="0"/>
                        <a:t>450</a:t>
                      </a:r>
                    </a:p>
                  </a:txBody>
                  <a:tcPr/>
                </a:tc>
                <a:tc>
                  <a:txBody>
                    <a:bodyPr/>
                    <a:lstStyle/>
                    <a:p>
                      <a:r>
                        <a:rPr lang="en-US" dirty="0"/>
                        <a:t>x 4</a:t>
                      </a:r>
                      <a:endParaRPr lang="en-US" baseline="-25000" dirty="0"/>
                    </a:p>
                  </a:txBody>
                  <a:tcPr/>
                </a:tc>
                <a:tc>
                  <a:txBody>
                    <a:bodyPr/>
                    <a:lstStyle/>
                    <a:p>
                      <a:r>
                        <a:rPr lang="en-US" b="0" baseline="0" dirty="0"/>
                        <a:t>1800 mL</a:t>
                      </a:r>
                    </a:p>
                  </a:txBody>
                  <a:tcPr/>
                </a:tc>
                <a:tc>
                  <a:txBody>
                    <a:bodyPr/>
                    <a:lstStyle/>
                    <a:p>
                      <a:r>
                        <a:rPr lang="en-US" b="0" baseline="0" dirty="0"/>
                        <a:t>3 L</a:t>
                      </a:r>
                    </a:p>
                  </a:txBody>
                  <a:tcPr/>
                </a:tc>
                <a:extLst>
                  <a:ext uri="{0D108BD9-81ED-4DB2-BD59-A6C34878D82A}">
                    <a16:rowId xmlns:a16="http://schemas.microsoft.com/office/drawing/2014/main" val="24854950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NH</a:t>
                      </a:r>
                      <a:r>
                        <a:rPr lang="en-US" baseline="-25000" dirty="0"/>
                        <a:t>4</a:t>
                      </a:r>
                      <a:r>
                        <a:rPr lang="en-US" dirty="0"/>
                        <a:t>OH, 2.0 M</a:t>
                      </a:r>
                      <a:endParaRPr lang="en-US" baseline="-25000" dirty="0"/>
                    </a:p>
                  </a:txBody>
                  <a:tcPr/>
                </a:tc>
                <a:tc>
                  <a:txBody>
                    <a:bodyPr/>
                    <a:lstStyle/>
                    <a:p>
                      <a:r>
                        <a:rPr lang="en-US" b="0" baseline="0" dirty="0"/>
                        <a:t>450</a:t>
                      </a:r>
                    </a:p>
                  </a:txBody>
                  <a:tcPr/>
                </a:tc>
                <a:tc>
                  <a:txBody>
                    <a:bodyPr/>
                    <a:lstStyle/>
                    <a:p>
                      <a:r>
                        <a:rPr lang="en-US" dirty="0"/>
                        <a:t>x 4</a:t>
                      </a:r>
                      <a:endParaRPr lang="en-US"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1800 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3 L</a:t>
                      </a:r>
                    </a:p>
                  </a:txBody>
                  <a:tcPr/>
                </a:tc>
                <a:extLst>
                  <a:ext uri="{0D108BD9-81ED-4DB2-BD59-A6C34878D82A}">
                    <a16:rowId xmlns:a16="http://schemas.microsoft.com/office/drawing/2014/main" val="1124272017"/>
                  </a:ext>
                </a:extLst>
              </a:tr>
            </a:tbl>
          </a:graphicData>
        </a:graphic>
      </p:graphicFrame>
      <p:sp>
        <p:nvSpPr>
          <p:cNvPr id="6" name="Rectangle 5"/>
          <p:cNvSpPr/>
          <p:nvPr/>
        </p:nvSpPr>
        <p:spPr>
          <a:xfrm>
            <a:off x="9171612" y="285991"/>
            <a:ext cx="2660998" cy="1754326"/>
          </a:xfrm>
          <a:prstGeom prst="rect">
            <a:avLst/>
          </a:prstGeom>
        </p:spPr>
        <p:txBody>
          <a:bodyPr wrap="square">
            <a:spAutoFit/>
          </a:bodyPr>
          <a:lstStyle/>
          <a:p>
            <a:r>
              <a:rPr lang="en-US" b="1" u="sng" dirty="0"/>
              <a:t>Teacher’s Notes: </a:t>
            </a:r>
            <a:r>
              <a:rPr lang="en-US" dirty="0"/>
              <a:t> </a:t>
            </a:r>
          </a:p>
          <a:p>
            <a:r>
              <a:rPr lang="en-US" dirty="0"/>
              <a:t>Make the </a:t>
            </a:r>
            <a:r>
              <a:rPr lang="en-US" dirty="0" err="1"/>
              <a:t>NaOH</a:t>
            </a:r>
            <a:r>
              <a:rPr lang="en-US" dirty="0"/>
              <a:t> in a beaker with 700mL water, let cool, transfer to volumetric and dilute. Stir again. </a:t>
            </a:r>
          </a:p>
        </p:txBody>
      </p:sp>
      <p:graphicFrame>
        <p:nvGraphicFramePr>
          <p:cNvPr id="12" name="Table 11"/>
          <p:cNvGraphicFramePr>
            <a:graphicFrameLocks noGrp="1"/>
          </p:cNvGraphicFramePr>
          <p:nvPr>
            <p:extLst>
              <p:ext uri="{D42A27DB-BD31-4B8C-83A1-F6EECF244321}">
                <p14:modId xmlns:p14="http://schemas.microsoft.com/office/powerpoint/2010/main" val="2944819804"/>
              </p:ext>
            </p:extLst>
          </p:nvPr>
        </p:nvGraphicFramePr>
        <p:xfrm>
          <a:off x="259623" y="4083956"/>
          <a:ext cx="5144889" cy="1112520"/>
        </p:xfrm>
        <a:graphic>
          <a:graphicData uri="http://schemas.openxmlformats.org/drawingml/2006/table">
            <a:tbl>
              <a:tblPr firstRow="1" bandRow="1">
                <a:tableStyleId>{5940675A-B579-460E-94D1-54222C63F5DA}</a:tableStyleId>
              </a:tblPr>
              <a:tblGrid>
                <a:gridCol w="505746">
                  <a:extLst>
                    <a:ext uri="{9D8B030D-6E8A-4147-A177-3AD203B41FA5}">
                      <a16:colId xmlns:a16="http://schemas.microsoft.com/office/drawing/2014/main" val="4179059980"/>
                    </a:ext>
                  </a:extLst>
                </a:gridCol>
                <a:gridCol w="1009555">
                  <a:extLst>
                    <a:ext uri="{9D8B030D-6E8A-4147-A177-3AD203B41FA5}">
                      <a16:colId xmlns:a16="http://schemas.microsoft.com/office/drawing/2014/main" val="783972902"/>
                    </a:ext>
                  </a:extLst>
                </a:gridCol>
                <a:gridCol w="1455257">
                  <a:extLst>
                    <a:ext uri="{9D8B030D-6E8A-4147-A177-3AD203B41FA5}">
                      <a16:colId xmlns:a16="http://schemas.microsoft.com/office/drawing/2014/main" val="2266815564"/>
                    </a:ext>
                  </a:extLst>
                </a:gridCol>
                <a:gridCol w="2174331">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 L NH</a:t>
                      </a:r>
                      <a:r>
                        <a:rPr lang="en-US" b="1" baseline="-25000" dirty="0"/>
                        <a:t>4</a:t>
                      </a:r>
                      <a:r>
                        <a:rPr lang="en-US" b="1" dirty="0"/>
                        <a:t>Cl</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2.0 </a:t>
                      </a:r>
                      <a:r>
                        <a:rPr lang="en-US" dirty="0" err="1"/>
                        <a:t>mol</a:t>
                      </a:r>
                      <a:endParaRPr lang="en-US" dirty="0"/>
                    </a:p>
                  </a:txBody>
                  <a:tcPr/>
                </a:tc>
                <a:tc>
                  <a:txBody>
                    <a:bodyPr/>
                    <a:lstStyle/>
                    <a:p>
                      <a:r>
                        <a:rPr lang="en-US" dirty="0"/>
                        <a:t>53.49 g</a:t>
                      </a:r>
                    </a:p>
                  </a:txBody>
                  <a:tcPr/>
                </a:tc>
                <a:tc>
                  <a:txBody>
                    <a:bodyPr/>
                    <a:lstStyle/>
                    <a:p>
                      <a:r>
                        <a:rPr lang="en-US" b="1" dirty="0"/>
                        <a:t>= 106.98 g NH</a:t>
                      </a:r>
                      <a:r>
                        <a:rPr lang="en-US" b="1" baseline="-25000" dirty="0"/>
                        <a:t>4</a:t>
                      </a:r>
                      <a:r>
                        <a:rPr lang="en-US" b="1" dirty="0"/>
                        <a:t>Cl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NH</a:t>
                      </a:r>
                      <a:r>
                        <a:rPr lang="en-US" baseline="-25000" dirty="0"/>
                        <a:t>4</a:t>
                      </a:r>
                      <a:r>
                        <a:rPr lang="en-US" dirty="0"/>
                        <a:t>Cl</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40598193"/>
              </p:ext>
            </p:extLst>
          </p:nvPr>
        </p:nvGraphicFramePr>
        <p:xfrm>
          <a:off x="6271325" y="5401408"/>
          <a:ext cx="5325665" cy="1381760"/>
        </p:xfrm>
        <a:graphic>
          <a:graphicData uri="http://schemas.openxmlformats.org/drawingml/2006/table">
            <a:tbl>
              <a:tblPr firstRow="1" bandRow="1">
                <a:tableStyleId>{5940675A-B579-460E-94D1-54222C63F5DA}</a:tableStyleId>
              </a:tblPr>
              <a:tblGrid>
                <a:gridCol w="900748">
                  <a:extLst>
                    <a:ext uri="{9D8B030D-6E8A-4147-A177-3AD203B41FA5}">
                      <a16:colId xmlns:a16="http://schemas.microsoft.com/office/drawing/2014/main" val="4179059980"/>
                    </a:ext>
                  </a:extLst>
                </a:gridCol>
                <a:gridCol w="900748">
                  <a:extLst>
                    <a:ext uri="{9D8B030D-6E8A-4147-A177-3AD203B41FA5}">
                      <a16:colId xmlns:a16="http://schemas.microsoft.com/office/drawing/2014/main" val="783972902"/>
                    </a:ext>
                  </a:extLst>
                </a:gridCol>
                <a:gridCol w="900748">
                  <a:extLst>
                    <a:ext uri="{9D8B030D-6E8A-4147-A177-3AD203B41FA5}">
                      <a16:colId xmlns:a16="http://schemas.microsoft.com/office/drawing/2014/main" val="2266815564"/>
                    </a:ext>
                  </a:extLst>
                </a:gridCol>
                <a:gridCol w="2623421">
                  <a:extLst>
                    <a:ext uri="{9D8B030D-6E8A-4147-A177-3AD203B41FA5}">
                      <a16:colId xmlns:a16="http://schemas.microsoft.com/office/drawing/2014/main" val="3315043716"/>
                    </a:ext>
                  </a:extLst>
                </a:gridCol>
              </a:tblGrid>
              <a:tr h="370840">
                <a:tc gridSpan="3">
                  <a:txBody>
                    <a:bodyPr/>
                    <a:lstStyle/>
                    <a:p>
                      <a:r>
                        <a:rPr lang="en-US" dirty="0"/>
                        <a:t>M</a:t>
                      </a:r>
                      <a:r>
                        <a:rPr lang="en-US" baseline="-25000" dirty="0"/>
                        <a:t>1</a:t>
                      </a:r>
                      <a:r>
                        <a:rPr lang="en-US" dirty="0"/>
                        <a:t>V</a:t>
                      </a:r>
                      <a:r>
                        <a:rPr lang="en-US" baseline="-25000" dirty="0"/>
                        <a:t>1</a:t>
                      </a:r>
                      <a:r>
                        <a:rPr lang="en-US" dirty="0"/>
                        <a:t> = M</a:t>
                      </a:r>
                      <a:r>
                        <a:rPr lang="en-US" baseline="-25000" dirty="0"/>
                        <a:t>2</a:t>
                      </a:r>
                      <a:r>
                        <a:rPr lang="en-US" dirty="0"/>
                        <a:t>V</a:t>
                      </a:r>
                      <a:r>
                        <a:rPr lang="en-US" baseline="-25000" dirty="0"/>
                        <a:t>2  </a:t>
                      </a:r>
                      <a:r>
                        <a:rPr lang="en-US" baseline="0" dirty="0"/>
                        <a:t> </a:t>
                      </a:r>
                      <a:r>
                        <a:rPr lang="en-US" baseline="0" dirty="0">
                          <a:sym typeface="Wingdings" panose="05000000000000000000" pitchFamily="2" charset="2"/>
                        </a:rPr>
                        <a:t> </a:t>
                      </a:r>
                      <a:r>
                        <a:rPr lang="en-US" b="1" baseline="0" dirty="0">
                          <a:solidFill>
                            <a:srgbClr val="FF0000"/>
                          </a:solidFill>
                        </a:rPr>
                        <a:t>V</a:t>
                      </a:r>
                      <a:r>
                        <a:rPr lang="en-US" b="1" baseline="-25000" dirty="0">
                          <a:solidFill>
                            <a:srgbClr val="FF0000"/>
                          </a:solidFill>
                        </a:rPr>
                        <a:t>1 </a:t>
                      </a:r>
                      <a:r>
                        <a:rPr lang="en-US" b="1" baseline="0" dirty="0">
                          <a:solidFill>
                            <a:srgbClr val="FF0000"/>
                          </a:solidFill>
                        </a:rPr>
                        <a:t>= </a:t>
                      </a:r>
                      <a:r>
                        <a:rPr lang="en-US" b="1" u="sng" baseline="0" dirty="0">
                          <a:solidFill>
                            <a:srgbClr val="FF0000"/>
                          </a:solidFill>
                        </a:rPr>
                        <a:t>M</a:t>
                      </a:r>
                      <a:r>
                        <a:rPr lang="en-US" b="1" u="sng" baseline="-25000" dirty="0">
                          <a:solidFill>
                            <a:srgbClr val="FF0000"/>
                          </a:solidFill>
                        </a:rPr>
                        <a:t>2</a:t>
                      </a:r>
                      <a:r>
                        <a:rPr lang="en-US" b="1" u="sng" baseline="0" dirty="0">
                          <a:solidFill>
                            <a:srgbClr val="FF0000"/>
                          </a:solidFill>
                        </a:rPr>
                        <a:t>V</a:t>
                      </a:r>
                      <a:r>
                        <a:rPr lang="en-US" b="1" u="sng" baseline="-25000" dirty="0">
                          <a:solidFill>
                            <a:srgbClr val="FF0000"/>
                          </a:solidFill>
                        </a:rPr>
                        <a:t>2</a:t>
                      </a:r>
                    </a:p>
                    <a:p>
                      <a:r>
                        <a:rPr lang="en-US" b="1" baseline="0" dirty="0">
                          <a:solidFill>
                            <a:srgbClr val="FF0000"/>
                          </a:solidFill>
                        </a:rPr>
                        <a:t>                                        M</a:t>
                      </a:r>
                      <a:r>
                        <a:rPr lang="en-US" b="1" baseline="-25000" dirty="0">
                          <a:solidFill>
                            <a:srgbClr val="FF0000"/>
                          </a:solidFill>
                        </a:rPr>
                        <a:t>1</a:t>
                      </a:r>
                    </a:p>
                  </a:txBody>
                  <a:tcPr/>
                </a:tc>
                <a:tc hMerge="1">
                  <a:txBody>
                    <a:bodyPr/>
                    <a:lstStyle/>
                    <a:p>
                      <a:endParaRPr lang="en-US" dirty="0"/>
                    </a:p>
                  </a:txBody>
                  <a:tcPr/>
                </a:tc>
                <a:tc hMerge="1">
                  <a:txBody>
                    <a:bodyPr/>
                    <a:lstStyle/>
                    <a:p>
                      <a:endParaRPr lang="en-US" dirty="0"/>
                    </a:p>
                  </a:txBody>
                  <a:tcPr/>
                </a:tc>
                <a:tc>
                  <a:txBody>
                    <a:bodyPr/>
                    <a:lstStyle/>
                    <a:p>
                      <a:r>
                        <a:rPr lang="en-US" b="1" dirty="0"/>
                        <a:t>To make 1 L </a:t>
                      </a:r>
                      <a:r>
                        <a:rPr lang="en-US" b="1" dirty="0" err="1"/>
                        <a:t>HCl</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pPr algn="ctr"/>
                      <a:r>
                        <a:rPr lang="en-US" b="1" dirty="0"/>
                        <a:t>M</a:t>
                      </a:r>
                      <a:r>
                        <a:rPr lang="en-US" b="1" baseline="-25000" dirty="0"/>
                        <a:t>2</a:t>
                      </a:r>
                    </a:p>
                  </a:txBody>
                  <a:tcPr/>
                </a:tc>
                <a:tc>
                  <a:txBody>
                    <a:bodyPr/>
                    <a:lstStyle/>
                    <a:p>
                      <a:pPr algn="ctr"/>
                      <a:r>
                        <a:rPr lang="en-US" b="1" dirty="0"/>
                        <a:t>V</a:t>
                      </a:r>
                      <a:r>
                        <a:rPr lang="en-US" b="1" baseline="-25000" dirty="0"/>
                        <a:t>2</a:t>
                      </a:r>
                    </a:p>
                  </a:txBody>
                  <a:tcPr/>
                </a:tc>
                <a:tc>
                  <a:txBody>
                    <a:bodyPr/>
                    <a:lstStyle/>
                    <a:p>
                      <a:pPr algn="ctr"/>
                      <a:r>
                        <a:rPr lang="en-US" b="1" dirty="0"/>
                        <a:t>M</a:t>
                      </a:r>
                      <a:r>
                        <a:rPr lang="en-US" b="1" baseline="-25000" dirty="0"/>
                        <a:t>1</a:t>
                      </a:r>
                    </a:p>
                  </a:txBody>
                  <a:tcPr>
                    <a:solidFill>
                      <a:schemeClr val="accent4">
                        <a:lumMod val="40000"/>
                        <a:lumOff val="60000"/>
                      </a:schemeClr>
                    </a:solidFill>
                  </a:tcPr>
                </a:tc>
                <a:tc>
                  <a:txBody>
                    <a:bodyPr/>
                    <a:lstStyle/>
                    <a:p>
                      <a:r>
                        <a:rPr lang="en-US" b="1" dirty="0"/>
                        <a:t>V</a:t>
                      </a:r>
                      <a:r>
                        <a:rPr lang="en-US" b="1" baseline="-25000" dirty="0"/>
                        <a:t>1</a:t>
                      </a:r>
                      <a:r>
                        <a:rPr lang="en-US" b="1" dirty="0"/>
                        <a:t> = 0.1667 mL</a:t>
                      </a:r>
                      <a:endParaRPr lang="en-US" b="1" baseline="-25000" dirty="0"/>
                    </a:p>
                  </a:txBody>
                  <a:tcPr/>
                </a:tc>
                <a:extLst>
                  <a:ext uri="{0D108BD9-81ED-4DB2-BD59-A6C34878D82A}">
                    <a16:rowId xmlns:a16="http://schemas.microsoft.com/office/drawing/2014/main" val="596451104"/>
                  </a:ext>
                </a:extLst>
              </a:tr>
              <a:tr h="370840">
                <a:tc>
                  <a:txBody>
                    <a:bodyPr/>
                    <a:lstStyle/>
                    <a:p>
                      <a:pPr algn="ctr"/>
                      <a:r>
                        <a:rPr lang="en-US" dirty="0"/>
                        <a:t>2</a:t>
                      </a:r>
                    </a:p>
                  </a:txBody>
                  <a:tcPr/>
                </a:tc>
                <a:tc>
                  <a:txBody>
                    <a:bodyPr/>
                    <a:lstStyle/>
                    <a:p>
                      <a:pPr algn="ctr"/>
                      <a:r>
                        <a:rPr lang="en-US" dirty="0"/>
                        <a:t>1 L</a:t>
                      </a:r>
                    </a:p>
                  </a:txBody>
                  <a:tcPr/>
                </a:tc>
                <a:tc>
                  <a:txBody>
                    <a:bodyPr/>
                    <a:lstStyle/>
                    <a:p>
                      <a:pPr algn="ctr"/>
                      <a:r>
                        <a:rPr lang="en-US" baseline="0" dirty="0"/>
                        <a:t>12 M</a:t>
                      </a:r>
                    </a:p>
                  </a:txBody>
                  <a:tcPr/>
                </a:tc>
                <a:tc>
                  <a:txBody>
                    <a:bodyPr/>
                    <a:lstStyle/>
                    <a:p>
                      <a:r>
                        <a:rPr lang="en-US" dirty="0"/>
                        <a:t>      </a:t>
                      </a:r>
                      <a:r>
                        <a:rPr lang="en-US" b="1" dirty="0"/>
                        <a:t>= 166.7 mL</a:t>
                      </a:r>
                    </a:p>
                  </a:txBody>
                  <a:tcPr/>
                </a:tc>
                <a:extLst>
                  <a:ext uri="{0D108BD9-81ED-4DB2-BD59-A6C34878D82A}">
                    <a16:rowId xmlns:a16="http://schemas.microsoft.com/office/drawing/2014/main" val="396581367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36968502"/>
              </p:ext>
            </p:extLst>
          </p:nvPr>
        </p:nvGraphicFramePr>
        <p:xfrm>
          <a:off x="6271326" y="2766504"/>
          <a:ext cx="5325665" cy="1381760"/>
        </p:xfrm>
        <a:graphic>
          <a:graphicData uri="http://schemas.openxmlformats.org/drawingml/2006/table">
            <a:tbl>
              <a:tblPr firstRow="1" bandRow="1">
                <a:tableStyleId>{5940675A-B579-460E-94D1-54222C63F5DA}</a:tableStyleId>
              </a:tblPr>
              <a:tblGrid>
                <a:gridCol w="900748">
                  <a:extLst>
                    <a:ext uri="{9D8B030D-6E8A-4147-A177-3AD203B41FA5}">
                      <a16:colId xmlns:a16="http://schemas.microsoft.com/office/drawing/2014/main" val="4179059980"/>
                    </a:ext>
                  </a:extLst>
                </a:gridCol>
                <a:gridCol w="900748">
                  <a:extLst>
                    <a:ext uri="{9D8B030D-6E8A-4147-A177-3AD203B41FA5}">
                      <a16:colId xmlns:a16="http://schemas.microsoft.com/office/drawing/2014/main" val="783972902"/>
                    </a:ext>
                  </a:extLst>
                </a:gridCol>
                <a:gridCol w="900748">
                  <a:extLst>
                    <a:ext uri="{9D8B030D-6E8A-4147-A177-3AD203B41FA5}">
                      <a16:colId xmlns:a16="http://schemas.microsoft.com/office/drawing/2014/main" val="2266815564"/>
                    </a:ext>
                  </a:extLst>
                </a:gridCol>
                <a:gridCol w="2623421">
                  <a:extLst>
                    <a:ext uri="{9D8B030D-6E8A-4147-A177-3AD203B41FA5}">
                      <a16:colId xmlns:a16="http://schemas.microsoft.com/office/drawing/2014/main" val="3315043716"/>
                    </a:ext>
                  </a:extLst>
                </a:gridCol>
              </a:tblGrid>
              <a:tr h="370840">
                <a:tc gridSpan="3">
                  <a:txBody>
                    <a:bodyPr/>
                    <a:lstStyle/>
                    <a:p>
                      <a:r>
                        <a:rPr lang="en-US" dirty="0"/>
                        <a:t>M</a:t>
                      </a:r>
                      <a:r>
                        <a:rPr lang="en-US" baseline="-25000" dirty="0"/>
                        <a:t>1</a:t>
                      </a:r>
                      <a:r>
                        <a:rPr lang="en-US" dirty="0"/>
                        <a:t>V</a:t>
                      </a:r>
                      <a:r>
                        <a:rPr lang="en-US" baseline="-25000" dirty="0"/>
                        <a:t>1</a:t>
                      </a:r>
                      <a:r>
                        <a:rPr lang="en-US" dirty="0"/>
                        <a:t> = M</a:t>
                      </a:r>
                      <a:r>
                        <a:rPr lang="en-US" baseline="-25000" dirty="0"/>
                        <a:t>2</a:t>
                      </a:r>
                      <a:r>
                        <a:rPr lang="en-US" dirty="0"/>
                        <a:t>V</a:t>
                      </a:r>
                      <a:r>
                        <a:rPr lang="en-US" baseline="-25000" dirty="0"/>
                        <a:t>2  </a:t>
                      </a:r>
                      <a:r>
                        <a:rPr lang="en-US" baseline="0" dirty="0"/>
                        <a:t> </a:t>
                      </a:r>
                      <a:r>
                        <a:rPr lang="en-US" baseline="0" dirty="0">
                          <a:sym typeface="Wingdings" panose="05000000000000000000" pitchFamily="2" charset="2"/>
                        </a:rPr>
                        <a:t> </a:t>
                      </a:r>
                      <a:r>
                        <a:rPr lang="en-US" b="1" baseline="0" dirty="0">
                          <a:solidFill>
                            <a:srgbClr val="FF0000"/>
                          </a:solidFill>
                        </a:rPr>
                        <a:t>V</a:t>
                      </a:r>
                      <a:r>
                        <a:rPr lang="en-US" b="1" baseline="-25000" dirty="0">
                          <a:solidFill>
                            <a:srgbClr val="FF0000"/>
                          </a:solidFill>
                        </a:rPr>
                        <a:t>1 </a:t>
                      </a:r>
                      <a:r>
                        <a:rPr lang="en-US" b="1" baseline="0" dirty="0">
                          <a:solidFill>
                            <a:srgbClr val="FF0000"/>
                          </a:solidFill>
                        </a:rPr>
                        <a:t>= </a:t>
                      </a:r>
                      <a:r>
                        <a:rPr lang="en-US" b="1" u="sng" baseline="0" dirty="0">
                          <a:solidFill>
                            <a:srgbClr val="FF0000"/>
                          </a:solidFill>
                        </a:rPr>
                        <a:t>M</a:t>
                      </a:r>
                      <a:r>
                        <a:rPr lang="en-US" b="1" u="sng" baseline="-25000" dirty="0">
                          <a:solidFill>
                            <a:srgbClr val="FF0000"/>
                          </a:solidFill>
                        </a:rPr>
                        <a:t>2</a:t>
                      </a:r>
                      <a:r>
                        <a:rPr lang="en-US" b="1" u="sng" baseline="0" dirty="0">
                          <a:solidFill>
                            <a:srgbClr val="FF0000"/>
                          </a:solidFill>
                        </a:rPr>
                        <a:t>V</a:t>
                      </a:r>
                      <a:r>
                        <a:rPr lang="en-US" b="1" u="sng" baseline="-25000" dirty="0">
                          <a:solidFill>
                            <a:srgbClr val="FF0000"/>
                          </a:solidFill>
                        </a:rPr>
                        <a:t>2</a:t>
                      </a:r>
                    </a:p>
                    <a:p>
                      <a:r>
                        <a:rPr lang="en-US" b="1" baseline="0" dirty="0">
                          <a:solidFill>
                            <a:srgbClr val="FF0000"/>
                          </a:solidFill>
                        </a:rPr>
                        <a:t>                                        M</a:t>
                      </a:r>
                      <a:r>
                        <a:rPr lang="en-US" b="1" baseline="-25000" dirty="0">
                          <a:solidFill>
                            <a:srgbClr val="FF0000"/>
                          </a:solidFill>
                        </a:rPr>
                        <a:t>1</a:t>
                      </a:r>
                    </a:p>
                  </a:txBody>
                  <a:tcPr/>
                </a:tc>
                <a:tc hMerge="1">
                  <a:txBody>
                    <a:bodyPr/>
                    <a:lstStyle/>
                    <a:p>
                      <a:endParaRPr lang="en-US" dirty="0"/>
                    </a:p>
                  </a:txBody>
                  <a:tcPr/>
                </a:tc>
                <a:tc hMerge="1">
                  <a:txBody>
                    <a:bodyPr/>
                    <a:lstStyle/>
                    <a:p>
                      <a:endParaRPr lang="en-US" dirty="0"/>
                    </a:p>
                  </a:txBody>
                  <a:tcPr/>
                </a:tc>
                <a:tc>
                  <a:txBody>
                    <a:bodyPr/>
                    <a:lstStyle/>
                    <a:p>
                      <a:r>
                        <a:rPr lang="en-US" b="1" dirty="0"/>
                        <a:t>To make 1 L </a:t>
                      </a:r>
                      <a:r>
                        <a:rPr lang="en-US" b="1" dirty="0" err="1"/>
                        <a:t>NaOH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pPr algn="ctr"/>
                      <a:r>
                        <a:rPr lang="en-US" b="1" dirty="0"/>
                        <a:t>M</a:t>
                      </a:r>
                      <a:r>
                        <a:rPr lang="en-US" b="1" baseline="-25000" dirty="0"/>
                        <a:t>2</a:t>
                      </a:r>
                    </a:p>
                  </a:txBody>
                  <a:tcPr/>
                </a:tc>
                <a:tc>
                  <a:txBody>
                    <a:bodyPr/>
                    <a:lstStyle/>
                    <a:p>
                      <a:pPr algn="ctr"/>
                      <a:r>
                        <a:rPr lang="en-US" b="1" dirty="0"/>
                        <a:t>V</a:t>
                      </a:r>
                      <a:r>
                        <a:rPr lang="en-US" b="1" baseline="-25000" dirty="0"/>
                        <a:t>2</a:t>
                      </a:r>
                    </a:p>
                  </a:txBody>
                  <a:tcPr/>
                </a:tc>
                <a:tc>
                  <a:txBody>
                    <a:bodyPr/>
                    <a:lstStyle/>
                    <a:p>
                      <a:pPr algn="ctr"/>
                      <a:r>
                        <a:rPr lang="en-US" b="1" dirty="0"/>
                        <a:t>M</a:t>
                      </a:r>
                      <a:r>
                        <a:rPr lang="en-US" b="1" baseline="-25000" dirty="0"/>
                        <a:t>1</a:t>
                      </a:r>
                    </a:p>
                  </a:txBody>
                  <a:tcPr>
                    <a:solidFill>
                      <a:schemeClr val="accent4">
                        <a:lumMod val="40000"/>
                        <a:lumOff val="60000"/>
                      </a:schemeClr>
                    </a:solidFill>
                  </a:tcPr>
                </a:tc>
                <a:tc>
                  <a:txBody>
                    <a:bodyPr/>
                    <a:lstStyle/>
                    <a:p>
                      <a:r>
                        <a:rPr lang="en-US" b="1" dirty="0"/>
                        <a:t>V</a:t>
                      </a:r>
                      <a:r>
                        <a:rPr lang="en-US" b="1" baseline="-25000" dirty="0"/>
                        <a:t>1</a:t>
                      </a:r>
                      <a:r>
                        <a:rPr lang="en-US" b="1" dirty="0"/>
                        <a:t> = 0.5 mL</a:t>
                      </a:r>
                      <a:endParaRPr lang="en-US" b="1" baseline="-25000" dirty="0"/>
                    </a:p>
                  </a:txBody>
                  <a:tcPr/>
                </a:tc>
                <a:extLst>
                  <a:ext uri="{0D108BD9-81ED-4DB2-BD59-A6C34878D82A}">
                    <a16:rowId xmlns:a16="http://schemas.microsoft.com/office/drawing/2014/main" val="596451104"/>
                  </a:ext>
                </a:extLst>
              </a:tr>
              <a:tr h="370840">
                <a:tc>
                  <a:txBody>
                    <a:bodyPr/>
                    <a:lstStyle/>
                    <a:p>
                      <a:pPr algn="ctr"/>
                      <a:r>
                        <a:rPr lang="en-US" dirty="0"/>
                        <a:t>2</a:t>
                      </a:r>
                    </a:p>
                  </a:txBody>
                  <a:tcPr/>
                </a:tc>
                <a:tc>
                  <a:txBody>
                    <a:bodyPr/>
                    <a:lstStyle/>
                    <a:p>
                      <a:pPr algn="ctr"/>
                      <a:r>
                        <a:rPr lang="en-US" dirty="0"/>
                        <a:t>1 L</a:t>
                      </a:r>
                    </a:p>
                  </a:txBody>
                  <a:tcPr/>
                </a:tc>
                <a:tc>
                  <a:txBody>
                    <a:bodyPr/>
                    <a:lstStyle/>
                    <a:p>
                      <a:pPr algn="ctr"/>
                      <a:r>
                        <a:rPr lang="en-US" baseline="0" dirty="0"/>
                        <a:t>4 M</a:t>
                      </a:r>
                    </a:p>
                  </a:txBody>
                  <a:tcPr/>
                </a:tc>
                <a:tc>
                  <a:txBody>
                    <a:bodyPr/>
                    <a:lstStyle/>
                    <a:p>
                      <a:r>
                        <a:rPr lang="en-US" dirty="0"/>
                        <a:t>      </a:t>
                      </a:r>
                      <a:r>
                        <a:rPr lang="en-US" b="1" dirty="0"/>
                        <a:t>= 500 mL</a:t>
                      </a:r>
                    </a:p>
                  </a:txBody>
                  <a:tcPr/>
                </a:tc>
                <a:extLst>
                  <a:ext uri="{0D108BD9-81ED-4DB2-BD59-A6C34878D82A}">
                    <a16:rowId xmlns:a16="http://schemas.microsoft.com/office/drawing/2014/main" val="396581367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86419342"/>
              </p:ext>
            </p:extLst>
          </p:nvPr>
        </p:nvGraphicFramePr>
        <p:xfrm>
          <a:off x="259623" y="2766504"/>
          <a:ext cx="5144890" cy="1112520"/>
        </p:xfrm>
        <a:graphic>
          <a:graphicData uri="http://schemas.openxmlformats.org/drawingml/2006/table">
            <a:tbl>
              <a:tblPr firstRow="1" bandRow="1">
                <a:tableStyleId>{5940675A-B579-460E-94D1-54222C63F5DA}</a:tableStyleId>
              </a:tblPr>
              <a:tblGrid>
                <a:gridCol w="504394">
                  <a:extLst>
                    <a:ext uri="{9D8B030D-6E8A-4147-A177-3AD203B41FA5}">
                      <a16:colId xmlns:a16="http://schemas.microsoft.com/office/drawing/2014/main" val="4179059980"/>
                    </a:ext>
                  </a:extLst>
                </a:gridCol>
                <a:gridCol w="1141851">
                  <a:extLst>
                    <a:ext uri="{9D8B030D-6E8A-4147-A177-3AD203B41FA5}">
                      <a16:colId xmlns:a16="http://schemas.microsoft.com/office/drawing/2014/main" val="783972902"/>
                    </a:ext>
                  </a:extLst>
                </a:gridCol>
                <a:gridCol w="1467735">
                  <a:extLst>
                    <a:ext uri="{9D8B030D-6E8A-4147-A177-3AD203B41FA5}">
                      <a16:colId xmlns:a16="http://schemas.microsoft.com/office/drawing/2014/main" val="2266815564"/>
                    </a:ext>
                  </a:extLst>
                </a:gridCol>
                <a:gridCol w="203091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 L </a:t>
                      </a:r>
                      <a:r>
                        <a:rPr lang="en-US" b="1" dirty="0" err="1"/>
                        <a:t>NaOH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2.0 </a:t>
                      </a:r>
                      <a:r>
                        <a:rPr lang="en-US" dirty="0" err="1"/>
                        <a:t>mol</a:t>
                      </a:r>
                      <a:endParaRPr lang="en-US" dirty="0"/>
                    </a:p>
                  </a:txBody>
                  <a:tcPr/>
                </a:tc>
                <a:tc>
                  <a:txBody>
                    <a:bodyPr/>
                    <a:lstStyle/>
                    <a:p>
                      <a:r>
                        <a:rPr lang="en-US" dirty="0"/>
                        <a:t>40 g</a:t>
                      </a:r>
                    </a:p>
                  </a:txBody>
                  <a:tcPr/>
                </a:tc>
                <a:tc>
                  <a:txBody>
                    <a:bodyPr/>
                    <a:lstStyle/>
                    <a:p>
                      <a:r>
                        <a:rPr lang="en-US" b="1" dirty="0"/>
                        <a:t>= 80 g </a:t>
                      </a:r>
                      <a:r>
                        <a:rPr lang="en-US" b="1" dirty="0" err="1"/>
                        <a:t>NaOH</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a:t>
                      </a:r>
                      <a:r>
                        <a:rPr lang="en-US" dirty="0" err="1"/>
                        <a:t>NaOH</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
        <p:nvSpPr>
          <p:cNvPr id="16" name="TextBox 15"/>
          <p:cNvSpPr txBox="1"/>
          <p:nvPr/>
        </p:nvSpPr>
        <p:spPr>
          <a:xfrm>
            <a:off x="5660499" y="3259783"/>
            <a:ext cx="409433" cy="369332"/>
          </a:xfrm>
          <a:prstGeom prst="rect">
            <a:avLst/>
          </a:prstGeom>
          <a:noFill/>
        </p:spPr>
        <p:txBody>
          <a:bodyPr wrap="square" rtlCol="0">
            <a:spAutoFit/>
          </a:bodyPr>
          <a:lstStyle/>
          <a:p>
            <a:r>
              <a:rPr lang="en-US" dirty="0"/>
              <a:t>or</a:t>
            </a:r>
          </a:p>
        </p:txBody>
      </p:sp>
      <p:graphicFrame>
        <p:nvGraphicFramePr>
          <p:cNvPr id="17" name="Table 16"/>
          <p:cNvGraphicFramePr>
            <a:graphicFrameLocks noGrp="1"/>
          </p:cNvGraphicFramePr>
          <p:nvPr>
            <p:extLst>
              <p:ext uri="{D42A27DB-BD31-4B8C-83A1-F6EECF244321}">
                <p14:modId xmlns:p14="http://schemas.microsoft.com/office/powerpoint/2010/main" val="4133385138"/>
              </p:ext>
            </p:extLst>
          </p:nvPr>
        </p:nvGraphicFramePr>
        <p:xfrm>
          <a:off x="259623" y="5401408"/>
          <a:ext cx="5325665" cy="1381760"/>
        </p:xfrm>
        <a:graphic>
          <a:graphicData uri="http://schemas.openxmlformats.org/drawingml/2006/table">
            <a:tbl>
              <a:tblPr firstRow="1" bandRow="1">
                <a:tableStyleId>{5940675A-B579-460E-94D1-54222C63F5DA}</a:tableStyleId>
              </a:tblPr>
              <a:tblGrid>
                <a:gridCol w="900748">
                  <a:extLst>
                    <a:ext uri="{9D8B030D-6E8A-4147-A177-3AD203B41FA5}">
                      <a16:colId xmlns:a16="http://schemas.microsoft.com/office/drawing/2014/main" val="4179059980"/>
                    </a:ext>
                  </a:extLst>
                </a:gridCol>
                <a:gridCol w="900748">
                  <a:extLst>
                    <a:ext uri="{9D8B030D-6E8A-4147-A177-3AD203B41FA5}">
                      <a16:colId xmlns:a16="http://schemas.microsoft.com/office/drawing/2014/main" val="783972902"/>
                    </a:ext>
                  </a:extLst>
                </a:gridCol>
                <a:gridCol w="900748">
                  <a:extLst>
                    <a:ext uri="{9D8B030D-6E8A-4147-A177-3AD203B41FA5}">
                      <a16:colId xmlns:a16="http://schemas.microsoft.com/office/drawing/2014/main" val="2266815564"/>
                    </a:ext>
                  </a:extLst>
                </a:gridCol>
                <a:gridCol w="2623421">
                  <a:extLst>
                    <a:ext uri="{9D8B030D-6E8A-4147-A177-3AD203B41FA5}">
                      <a16:colId xmlns:a16="http://schemas.microsoft.com/office/drawing/2014/main" val="3315043716"/>
                    </a:ext>
                  </a:extLst>
                </a:gridCol>
              </a:tblGrid>
              <a:tr h="370840">
                <a:tc gridSpan="3">
                  <a:txBody>
                    <a:bodyPr/>
                    <a:lstStyle/>
                    <a:p>
                      <a:r>
                        <a:rPr lang="en-US" dirty="0"/>
                        <a:t>M</a:t>
                      </a:r>
                      <a:r>
                        <a:rPr lang="en-US" baseline="-25000" dirty="0"/>
                        <a:t>1</a:t>
                      </a:r>
                      <a:r>
                        <a:rPr lang="en-US" dirty="0"/>
                        <a:t>V</a:t>
                      </a:r>
                      <a:r>
                        <a:rPr lang="en-US" baseline="-25000" dirty="0"/>
                        <a:t>1</a:t>
                      </a:r>
                      <a:r>
                        <a:rPr lang="en-US" dirty="0"/>
                        <a:t> = M</a:t>
                      </a:r>
                      <a:r>
                        <a:rPr lang="en-US" baseline="-25000" dirty="0"/>
                        <a:t>2</a:t>
                      </a:r>
                      <a:r>
                        <a:rPr lang="en-US" dirty="0"/>
                        <a:t>V</a:t>
                      </a:r>
                      <a:r>
                        <a:rPr lang="en-US" baseline="-25000" dirty="0"/>
                        <a:t>2  </a:t>
                      </a:r>
                      <a:r>
                        <a:rPr lang="en-US" baseline="0" dirty="0"/>
                        <a:t> </a:t>
                      </a:r>
                      <a:r>
                        <a:rPr lang="en-US" baseline="0" dirty="0">
                          <a:sym typeface="Wingdings" panose="05000000000000000000" pitchFamily="2" charset="2"/>
                        </a:rPr>
                        <a:t> </a:t>
                      </a:r>
                      <a:r>
                        <a:rPr lang="en-US" b="1" baseline="0" dirty="0">
                          <a:solidFill>
                            <a:srgbClr val="FF0000"/>
                          </a:solidFill>
                        </a:rPr>
                        <a:t>V</a:t>
                      </a:r>
                      <a:r>
                        <a:rPr lang="en-US" b="1" baseline="-25000" dirty="0">
                          <a:solidFill>
                            <a:srgbClr val="FF0000"/>
                          </a:solidFill>
                        </a:rPr>
                        <a:t>1 </a:t>
                      </a:r>
                      <a:r>
                        <a:rPr lang="en-US" b="1" baseline="0" dirty="0">
                          <a:solidFill>
                            <a:srgbClr val="FF0000"/>
                          </a:solidFill>
                        </a:rPr>
                        <a:t>= </a:t>
                      </a:r>
                      <a:r>
                        <a:rPr lang="en-US" b="1" u="sng" baseline="0" dirty="0">
                          <a:solidFill>
                            <a:srgbClr val="FF0000"/>
                          </a:solidFill>
                        </a:rPr>
                        <a:t>M</a:t>
                      </a:r>
                      <a:r>
                        <a:rPr lang="en-US" b="1" u="sng" baseline="-25000" dirty="0">
                          <a:solidFill>
                            <a:srgbClr val="FF0000"/>
                          </a:solidFill>
                        </a:rPr>
                        <a:t>2</a:t>
                      </a:r>
                      <a:r>
                        <a:rPr lang="en-US" b="1" u="sng" baseline="0" dirty="0">
                          <a:solidFill>
                            <a:srgbClr val="FF0000"/>
                          </a:solidFill>
                        </a:rPr>
                        <a:t>V</a:t>
                      </a:r>
                      <a:r>
                        <a:rPr lang="en-US" b="1" u="sng" baseline="-25000" dirty="0">
                          <a:solidFill>
                            <a:srgbClr val="FF0000"/>
                          </a:solidFill>
                        </a:rPr>
                        <a:t>2</a:t>
                      </a:r>
                    </a:p>
                    <a:p>
                      <a:r>
                        <a:rPr lang="en-US" b="1" baseline="0" dirty="0">
                          <a:solidFill>
                            <a:srgbClr val="FF0000"/>
                          </a:solidFill>
                        </a:rPr>
                        <a:t>                                        M</a:t>
                      </a:r>
                      <a:r>
                        <a:rPr lang="en-US" b="1" baseline="-25000" dirty="0">
                          <a:solidFill>
                            <a:srgbClr val="FF0000"/>
                          </a:solidFill>
                        </a:rPr>
                        <a:t>1</a:t>
                      </a:r>
                    </a:p>
                  </a:txBody>
                  <a:tcPr/>
                </a:tc>
                <a:tc hMerge="1">
                  <a:txBody>
                    <a:bodyPr/>
                    <a:lstStyle/>
                    <a:p>
                      <a:endParaRPr lang="en-US" dirty="0"/>
                    </a:p>
                  </a:txBody>
                  <a:tcPr/>
                </a:tc>
                <a:tc hMerge="1">
                  <a:txBody>
                    <a:bodyPr/>
                    <a:lstStyle/>
                    <a:p>
                      <a:endParaRPr lang="en-US" dirty="0"/>
                    </a:p>
                  </a:txBody>
                  <a:tcPr/>
                </a:tc>
                <a:tc>
                  <a:txBody>
                    <a:bodyPr/>
                    <a:lstStyle/>
                    <a:p>
                      <a:r>
                        <a:rPr lang="en-US" b="1" dirty="0"/>
                        <a:t>To make 1 L NH</a:t>
                      </a:r>
                      <a:r>
                        <a:rPr lang="en-US" b="1" baseline="-25000" dirty="0"/>
                        <a:t>4</a:t>
                      </a:r>
                      <a:r>
                        <a:rPr lang="en-US" b="1" dirty="0"/>
                        <a:t>OH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pPr algn="ctr"/>
                      <a:r>
                        <a:rPr lang="en-US" b="1" dirty="0"/>
                        <a:t>M</a:t>
                      </a:r>
                      <a:r>
                        <a:rPr lang="en-US" b="1" baseline="-25000" dirty="0"/>
                        <a:t>2</a:t>
                      </a:r>
                    </a:p>
                  </a:txBody>
                  <a:tcPr/>
                </a:tc>
                <a:tc>
                  <a:txBody>
                    <a:bodyPr/>
                    <a:lstStyle/>
                    <a:p>
                      <a:pPr algn="ctr"/>
                      <a:r>
                        <a:rPr lang="en-US" b="1" dirty="0"/>
                        <a:t>V</a:t>
                      </a:r>
                      <a:r>
                        <a:rPr lang="en-US" b="1" baseline="-25000" dirty="0"/>
                        <a:t>2</a:t>
                      </a:r>
                    </a:p>
                  </a:txBody>
                  <a:tcPr/>
                </a:tc>
                <a:tc>
                  <a:txBody>
                    <a:bodyPr/>
                    <a:lstStyle/>
                    <a:p>
                      <a:pPr algn="ctr"/>
                      <a:r>
                        <a:rPr lang="en-US" b="1" dirty="0"/>
                        <a:t>M</a:t>
                      </a:r>
                      <a:r>
                        <a:rPr lang="en-US" b="1" baseline="-25000" dirty="0"/>
                        <a:t>1</a:t>
                      </a:r>
                    </a:p>
                  </a:txBody>
                  <a:tcPr>
                    <a:solidFill>
                      <a:schemeClr val="accent4">
                        <a:lumMod val="40000"/>
                        <a:lumOff val="60000"/>
                      </a:schemeClr>
                    </a:solidFill>
                  </a:tcPr>
                </a:tc>
                <a:tc>
                  <a:txBody>
                    <a:bodyPr/>
                    <a:lstStyle/>
                    <a:p>
                      <a:r>
                        <a:rPr lang="en-US" b="1" dirty="0"/>
                        <a:t>V</a:t>
                      </a:r>
                      <a:r>
                        <a:rPr lang="en-US" b="1" baseline="-25000" dirty="0"/>
                        <a:t>1</a:t>
                      </a:r>
                      <a:r>
                        <a:rPr lang="en-US" b="1" dirty="0"/>
                        <a:t> = 0.1351 mL</a:t>
                      </a:r>
                      <a:endParaRPr lang="en-US" b="1" baseline="-25000" dirty="0"/>
                    </a:p>
                  </a:txBody>
                  <a:tcPr/>
                </a:tc>
                <a:extLst>
                  <a:ext uri="{0D108BD9-81ED-4DB2-BD59-A6C34878D82A}">
                    <a16:rowId xmlns:a16="http://schemas.microsoft.com/office/drawing/2014/main" val="596451104"/>
                  </a:ext>
                </a:extLst>
              </a:tr>
              <a:tr h="370840">
                <a:tc>
                  <a:txBody>
                    <a:bodyPr/>
                    <a:lstStyle/>
                    <a:p>
                      <a:pPr algn="ctr"/>
                      <a:r>
                        <a:rPr lang="en-US" dirty="0"/>
                        <a:t>2</a:t>
                      </a:r>
                    </a:p>
                  </a:txBody>
                  <a:tcPr/>
                </a:tc>
                <a:tc>
                  <a:txBody>
                    <a:bodyPr/>
                    <a:lstStyle/>
                    <a:p>
                      <a:pPr algn="ctr"/>
                      <a:r>
                        <a:rPr lang="en-US" dirty="0"/>
                        <a:t>1 L</a:t>
                      </a:r>
                    </a:p>
                  </a:txBody>
                  <a:tcPr/>
                </a:tc>
                <a:tc>
                  <a:txBody>
                    <a:bodyPr/>
                    <a:lstStyle/>
                    <a:p>
                      <a:pPr algn="ctr"/>
                      <a:r>
                        <a:rPr lang="en-US" baseline="0" dirty="0"/>
                        <a:t>14.8 M</a:t>
                      </a:r>
                    </a:p>
                  </a:txBody>
                  <a:tcPr/>
                </a:tc>
                <a:tc>
                  <a:txBody>
                    <a:bodyPr/>
                    <a:lstStyle/>
                    <a:p>
                      <a:r>
                        <a:rPr lang="en-US" dirty="0"/>
                        <a:t>      </a:t>
                      </a:r>
                      <a:r>
                        <a:rPr lang="en-US" b="1" dirty="0"/>
                        <a:t>= 135.1 mL</a:t>
                      </a:r>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1945861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2468624999"/>
              </p:ext>
            </p:extLst>
          </p:nvPr>
        </p:nvGraphicFramePr>
        <p:xfrm>
          <a:off x="259623" y="285991"/>
          <a:ext cx="8674539" cy="2219960"/>
        </p:xfrm>
        <a:graphic>
          <a:graphicData uri="http://schemas.openxmlformats.org/drawingml/2006/table">
            <a:tbl>
              <a:tblPr firstRow="1" bandRow="1">
                <a:tableStyleId>{5940675A-B579-460E-94D1-54222C63F5DA}</a:tableStyleId>
              </a:tblPr>
              <a:tblGrid>
                <a:gridCol w="1564005">
                  <a:extLst>
                    <a:ext uri="{9D8B030D-6E8A-4147-A177-3AD203B41FA5}">
                      <a16:colId xmlns:a16="http://schemas.microsoft.com/office/drawing/2014/main" val="1367485678"/>
                    </a:ext>
                  </a:extLst>
                </a:gridCol>
                <a:gridCol w="1517954">
                  <a:extLst>
                    <a:ext uri="{9D8B030D-6E8A-4147-A177-3AD203B41FA5}">
                      <a16:colId xmlns:a16="http://schemas.microsoft.com/office/drawing/2014/main" val="195437276"/>
                    </a:ext>
                  </a:extLst>
                </a:gridCol>
                <a:gridCol w="1680393">
                  <a:extLst>
                    <a:ext uri="{9D8B030D-6E8A-4147-A177-3AD203B41FA5}">
                      <a16:colId xmlns:a16="http://schemas.microsoft.com/office/drawing/2014/main" val="3521659202"/>
                    </a:ext>
                  </a:extLst>
                </a:gridCol>
                <a:gridCol w="1567768">
                  <a:extLst>
                    <a:ext uri="{9D8B030D-6E8A-4147-A177-3AD203B41FA5}">
                      <a16:colId xmlns:a16="http://schemas.microsoft.com/office/drawing/2014/main" val="341417239"/>
                    </a:ext>
                  </a:extLst>
                </a:gridCol>
                <a:gridCol w="2344419">
                  <a:extLst>
                    <a:ext uri="{9D8B030D-6E8A-4147-A177-3AD203B41FA5}">
                      <a16:colId xmlns:a16="http://schemas.microsoft.com/office/drawing/2014/main" val="2800807587"/>
                    </a:ext>
                  </a:extLst>
                </a:gridCol>
              </a:tblGrid>
              <a:tr h="287215">
                <a:tc gridSpan="5">
                  <a:txBody>
                    <a:bodyPr/>
                    <a:lstStyle/>
                    <a:p>
                      <a:r>
                        <a:rPr lang="en-US" b="1" dirty="0"/>
                        <a:t>TWO</a:t>
                      </a:r>
                      <a:r>
                        <a:rPr lang="en-US" b="1" baseline="0" dirty="0"/>
                        <a:t> TRIALS</a:t>
                      </a:r>
                      <a:endParaRPr lang="en-US" b="1" dirty="0"/>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period</a:t>
                      </a:r>
                      <a:endParaRPr lang="en-US" b="1" dirty="0"/>
                    </a:p>
                  </a:txBody>
                  <a:tcPr>
                    <a:no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dirty="0" err="1"/>
                        <a:t>HCl</a:t>
                      </a:r>
                      <a:r>
                        <a:rPr lang="en-US" dirty="0"/>
                        <a:t>, 2.0 M</a:t>
                      </a:r>
                      <a:endParaRPr lang="en-US" baseline="-25000" dirty="0"/>
                    </a:p>
                  </a:txBody>
                  <a:tcPr/>
                </a:tc>
                <a:tc>
                  <a:txBody>
                    <a:bodyPr/>
                    <a:lstStyle/>
                    <a:p>
                      <a:r>
                        <a:rPr lang="en-US" b="0" baseline="0" dirty="0"/>
                        <a:t>500</a:t>
                      </a:r>
                    </a:p>
                  </a:txBody>
                  <a:tcPr/>
                </a:tc>
                <a:tc>
                  <a:txBody>
                    <a:bodyPr/>
                    <a:lstStyle/>
                    <a:p>
                      <a:r>
                        <a:rPr lang="en-US" dirty="0"/>
                        <a:t>x 4</a:t>
                      </a:r>
                      <a:endParaRPr lang="en-US" baseline="-25000" dirty="0"/>
                    </a:p>
                  </a:txBody>
                  <a:tcPr/>
                </a:tc>
                <a:tc>
                  <a:txBody>
                    <a:bodyPr/>
                    <a:lstStyle/>
                    <a:p>
                      <a:r>
                        <a:rPr lang="en-US" b="0" baseline="0" dirty="0"/>
                        <a:t>2000 mL</a:t>
                      </a:r>
                    </a:p>
                  </a:txBody>
                  <a:tcPr/>
                </a:tc>
                <a:tc>
                  <a:txBody>
                    <a:bodyPr/>
                    <a:lstStyle/>
                    <a:p>
                      <a:r>
                        <a:rPr lang="en-US" b="0" baseline="0" dirty="0"/>
                        <a:t>3 L</a:t>
                      </a:r>
                    </a:p>
                  </a:txBody>
                  <a:tcPr/>
                </a:tc>
                <a:extLst>
                  <a:ext uri="{0D108BD9-81ED-4DB2-BD59-A6C34878D82A}">
                    <a16:rowId xmlns:a16="http://schemas.microsoft.com/office/drawing/2014/main" val="38617547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NaOH</a:t>
                      </a:r>
                      <a:r>
                        <a:rPr lang="en-US" dirty="0"/>
                        <a:t>, 2.0 M</a:t>
                      </a:r>
                      <a:endParaRPr lang="en-US" baseline="-25000" dirty="0"/>
                    </a:p>
                  </a:txBody>
                  <a:tcPr/>
                </a:tc>
                <a:tc>
                  <a:txBody>
                    <a:bodyPr/>
                    <a:lstStyle/>
                    <a:p>
                      <a:r>
                        <a:rPr lang="en-US" b="0" baseline="0" dirty="0"/>
                        <a:t>500</a:t>
                      </a:r>
                    </a:p>
                  </a:txBody>
                  <a:tcPr/>
                </a:tc>
                <a:tc>
                  <a:txBody>
                    <a:bodyPr/>
                    <a:lstStyle/>
                    <a:p>
                      <a:r>
                        <a:rPr lang="en-US" dirty="0"/>
                        <a:t>x 4</a:t>
                      </a:r>
                      <a:endParaRPr lang="en-US"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2000 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3 L</a:t>
                      </a:r>
                    </a:p>
                  </a:txBody>
                  <a:tcPr/>
                </a:tc>
                <a:extLst>
                  <a:ext uri="{0D108BD9-81ED-4DB2-BD59-A6C34878D82A}">
                    <a16:rowId xmlns:a16="http://schemas.microsoft.com/office/drawing/2014/main" val="493216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NH</a:t>
                      </a:r>
                      <a:r>
                        <a:rPr lang="en-US" baseline="-25000" dirty="0"/>
                        <a:t>4</a:t>
                      </a:r>
                      <a:r>
                        <a:rPr lang="en-US" dirty="0"/>
                        <a:t>Cl, 2.0 M</a:t>
                      </a:r>
                      <a:endParaRPr lang="en-US" baseline="-25000" dirty="0"/>
                    </a:p>
                  </a:txBody>
                  <a:tcPr/>
                </a:tc>
                <a:tc>
                  <a:txBody>
                    <a:bodyPr/>
                    <a:lstStyle/>
                    <a:p>
                      <a:r>
                        <a:rPr lang="en-US" b="0" baseline="0" dirty="0"/>
                        <a:t>300</a:t>
                      </a:r>
                    </a:p>
                  </a:txBody>
                  <a:tcPr/>
                </a:tc>
                <a:tc>
                  <a:txBody>
                    <a:bodyPr/>
                    <a:lstStyle/>
                    <a:p>
                      <a:r>
                        <a:rPr lang="en-US" dirty="0"/>
                        <a:t>x 4</a:t>
                      </a:r>
                      <a:endParaRPr lang="en-US" baseline="-25000" dirty="0"/>
                    </a:p>
                  </a:txBody>
                  <a:tcPr/>
                </a:tc>
                <a:tc>
                  <a:txBody>
                    <a:bodyPr/>
                    <a:lstStyle/>
                    <a:p>
                      <a:r>
                        <a:rPr lang="en-US" b="0" baseline="0" dirty="0"/>
                        <a:t>1200 mL</a:t>
                      </a:r>
                    </a:p>
                  </a:txBody>
                  <a:tcPr/>
                </a:tc>
                <a:tc>
                  <a:txBody>
                    <a:bodyPr/>
                    <a:lstStyle/>
                    <a:p>
                      <a:r>
                        <a:rPr lang="en-US" b="0" baseline="0" dirty="0"/>
                        <a:t>2 L</a:t>
                      </a:r>
                    </a:p>
                  </a:txBody>
                  <a:tcPr/>
                </a:tc>
                <a:extLst>
                  <a:ext uri="{0D108BD9-81ED-4DB2-BD59-A6C34878D82A}">
                    <a16:rowId xmlns:a16="http://schemas.microsoft.com/office/drawing/2014/main" val="24854950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NH</a:t>
                      </a:r>
                      <a:r>
                        <a:rPr lang="en-US" baseline="-25000" dirty="0"/>
                        <a:t>4</a:t>
                      </a:r>
                      <a:r>
                        <a:rPr lang="en-US" dirty="0"/>
                        <a:t>OH, 2.0 M</a:t>
                      </a:r>
                      <a:endParaRPr lang="en-US" baseline="-25000" dirty="0"/>
                    </a:p>
                  </a:txBody>
                  <a:tcPr/>
                </a:tc>
                <a:tc>
                  <a:txBody>
                    <a:bodyPr/>
                    <a:lstStyle/>
                    <a:p>
                      <a:r>
                        <a:rPr lang="en-US" b="0" baseline="0" dirty="0"/>
                        <a:t>300</a:t>
                      </a:r>
                    </a:p>
                  </a:txBody>
                  <a:tcPr/>
                </a:tc>
                <a:tc>
                  <a:txBody>
                    <a:bodyPr/>
                    <a:lstStyle/>
                    <a:p>
                      <a:r>
                        <a:rPr lang="en-US" dirty="0"/>
                        <a:t>x 4</a:t>
                      </a:r>
                      <a:endParaRPr lang="en-US"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1200 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2 L</a:t>
                      </a:r>
                    </a:p>
                  </a:txBody>
                  <a:tcPr/>
                </a:tc>
                <a:extLst>
                  <a:ext uri="{0D108BD9-81ED-4DB2-BD59-A6C34878D82A}">
                    <a16:rowId xmlns:a16="http://schemas.microsoft.com/office/drawing/2014/main" val="112427201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95344970"/>
              </p:ext>
            </p:extLst>
          </p:nvPr>
        </p:nvGraphicFramePr>
        <p:xfrm>
          <a:off x="314213" y="4075295"/>
          <a:ext cx="5144889" cy="1112520"/>
        </p:xfrm>
        <a:graphic>
          <a:graphicData uri="http://schemas.openxmlformats.org/drawingml/2006/table">
            <a:tbl>
              <a:tblPr firstRow="1" bandRow="1">
                <a:tableStyleId>{5940675A-B579-460E-94D1-54222C63F5DA}</a:tableStyleId>
              </a:tblPr>
              <a:tblGrid>
                <a:gridCol w="505746">
                  <a:extLst>
                    <a:ext uri="{9D8B030D-6E8A-4147-A177-3AD203B41FA5}">
                      <a16:colId xmlns:a16="http://schemas.microsoft.com/office/drawing/2014/main" val="4179059980"/>
                    </a:ext>
                  </a:extLst>
                </a:gridCol>
                <a:gridCol w="1009555">
                  <a:extLst>
                    <a:ext uri="{9D8B030D-6E8A-4147-A177-3AD203B41FA5}">
                      <a16:colId xmlns:a16="http://schemas.microsoft.com/office/drawing/2014/main" val="783972902"/>
                    </a:ext>
                  </a:extLst>
                </a:gridCol>
                <a:gridCol w="1455257">
                  <a:extLst>
                    <a:ext uri="{9D8B030D-6E8A-4147-A177-3AD203B41FA5}">
                      <a16:colId xmlns:a16="http://schemas.microsoft.com/office/drawing/2014/main" val="2266815564"/>
                    </a:ext>
                  </a:extLst>
                </a:gridCol>
                <a:gridCol w="2174331">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 L NH</a:t>
                      </a:r>
                      <a:r>
                        <a:rPr lang="en-US" b="1" baseline="-25000" dirty="0"/>
                        <a:t>4</a:t>
                      </a:r>
                      <a:r>
                        <a:rPr lang="en-US" b="1" dirty="0"/>
                        <a:t>Cl</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2.0 </a:t>
                      </a:r>
                      <a:r>
                        <a:rPr lang="en-US" dirty="0" err="1"/>
                        <a:t>mol</a:t>
                      </a:r>
                      <a:endParaRPr lang="en-US" dirty="0"/>
                    </a:p>
                  </a:txBody>
                  <a:tcPr/>
                </a:tc>
                <a:tc>
                  <a:txBody>
                    <a:bodyPr/>
                    <a:lstStyle/>
                    <a:p>
                      <a:r>
                        <a:rPr lang="en-US" dirty="0"/>
                        <a:t>53.49 g</a:t>
                      </a:r>
                    </a:p>
                  </a:txBody>
                  <a:tcPr/>
                </a:tc>
                <a:tc>
                  <a:txBody>
                    <a:bodyPr/>
                    <a:lstStyle/>
                    <a:p>
                      <a:r>
                        <a:rPr lang="en-US" b="1" dirty="0"/>
                        <a:t>= 106.98 g NH</a:t>
                      </a:r>
                      <a:r>
                        <a:rPr lang="en-US" b="1" baseline="-25000" dirty="0"/>
                        <a:t>4</a:t>
                      </a:r>
                      <a:r>
                        <a:rPr lang="en-US" b="1" dirty="0"/>
                        <a:t>Cl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NH</a:t>
                      </a:r>
                      <a:r>
                        <a:rPr lang="en-US" baseline="-25000" dirty="0"/>
                        <a:t>4</a:t>
                      </a:r>
                      <a:r>
                        <a:rPr lang="en-US" dirty="0"/>
                        <a:t>Cl</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84000352"/>
              </p:ext>
            </p:extLst>
          </p:nvPr>
        </p:nvGraphicFramePr>
        <p:xfrm>
          <a:off x="6271329" y="5398525"/>
          <a:ext cx="5325665" cy="1381760"/>
        </p:xfrm>
        <a:graphic>
          <a:graphicData uri="http://schemas.openxmlformats.org/drawingml/2006/table">
            <a:tbl>
              <a:tblPr firstRow="1" bandRow="1">
                <a:tableStyleId>{5940675A-B579-460E-94D1-54222C63F5DA}</a:tableStyleId>
              </a:tblPr>
              <a:tblGrid>
                <a:gridCol w="900748">
                  <a:extLst>
                    <a:ext uri="{9D8B030D-6E8A-4147-A177-3AD203B41FA5}">
                      <a16:colId xmlns:a16="http://schemas.microsoft.com/office/drawing/2014/main" val="4179059980"/>
                    </a:ext>
                  </a:extLst>
                </a:gridCol>
                <a:gridCol w="900748">
                  <a:extLst>
                    <a:ext uri="{9D8B030D-6E8A-4147-A177-3AD203B41FA5}">
                      <a16:colId xmlns:a16="http://schemas.microsoft.com/office/drawing/2014/main" val="783972902"/>
                    </a:ext>
                  </a:extLst>
                </a:gridCol>
                <a:gridCol w="900748">
                  <a:extLst>
                    <a:ext uri="{9D8B030D-6E8A-4147-A177-3AD203B41FA5}">
                      <a16:colId xmlns:a16="http://schemas.microsoft.com/office/drawing/2014/main" val="2266815564"/>
                    </a:ext>
                  </a:extLst>
                </a:gridCol>
                <a:gridCol w="2623421">
                  <a:extLst>
                    <a:ext uri="{9D8B030D-6E8A-4147-A177-3AD203B41FA5}">
                      <a16:colId xmlns:a16="http://schemas.microsoft.com/office/drawing/2014/main" val="3315043716"/>
                    </a:ext>
                  </a:extLst>
                </a:gridCol>
              </a:tblGrid>
              <a:tr h="370840">
                <a:tc gridSpan="3">
                  <a:txBody>
                    <a:bodyPr/>
                    <a:lstStyle/>
                    <a:p>
                      <a:r>
                        <a:rPr lang="en-US" dirty="0"/>
                        <a:t>M</a:t>
                      </a:r>
                      <a:r>
                        <a:rPr lang="en-US" baseline="-25000" dirty="0"/>
                        <a:t>1</a:t>
                      </a:r>
                      <a:r>
                        <a:rPr lang="en-US" dirty="0"/>
                        <a:t>V</a:t>
                      </a:r>
                      <a:r>
                        <a:rPr lang="en-US" baseline="-25000" dirty="0"/>
                        <a:t>1</a:t>
                      </a:r>
                      <a:r>
                        <a:rPr lang="en-US" dirty="0"/>
                        <a:t> = M</a:t>
                      </a:r>
                      <a:r>
                        <a:rPr lang="en-US" baseline="-25000" dirty="0"/>
                        <a:t>2</a:t>
                      </a:r>
                      <a:r>
                        <a:rPr lang="en-US" dirty="0"/>
                        <a:t>V</a:t>
                      </a:r>
                      <a:r>
                        <a:rPr lang="en-US" baseline="-25000" dirty="0"/>
                        <a:t>2  </a:t>
                      </a:r>
                      <a:r>
                        <a:rPr lang="en-US" baseline="0" dirty="0"/>
                        <a:t> </a:t>
                      </a:r>
                      <a:r>
                        <a:rPr lang="en-US" baseline="0" dirty="0">
                          <a:sym typeface="Wingdings" panose="05000000000000000000" pitchFamily="2" charset="2"/>
                        </a:rPr>
                        <a:t> </a:t>
                      </a:r>
                      <a:r>
                        <a:rPr lang="en-US" b="1" baseline="0" dirty="0">
                          <a:solidFill>
                            <a:srgbClr val="FF0000"/>
                          </a:solidFill>
                        </a:rPr>
                        <a:t>V</a:t>
                      </a:r>
                      <a:r>
                        <a:rPr lang="en-US" b="1" baseline="-25000" dirty="0">
                          <a:solidFill>
                            <a:srgbClr val="FF0000"/>
                          </a:solidFill>
                        </a:rPr>
                        <a:t>1 </a:t>
                      </a:r>
                      <a:r>
                        <a:rPr lang="en-US" b="1" baseline="0" dirty="0">
                          <a:solidFill>
                            <a:srgbClr val="FF0000"/>
                          </a:solidFill>
                        </a:rPr>
                        <a:t>= </a:t>
                      </a:r>
                      <a:r>
                        <a:rPr lang="en-US" b="1" u="sng" baseline="0" dirty="0">
                          <a:solidFill>
                            <a:srgbClr val="FF0000"/>
                          </a:solidFill>
                        </a:rPr>
                        <a:t>M</a:t>
                      </a:r>
                      <a:r>
                        <a:rPr lang="en-US" b="1" u="sng" baseline="-25000" dirty="0">
                          <a:solidFill>
                            <a:srgbClr val="FF0000"/>
                          </a:solidFill>
                        </a:rPr>
                        <a:t>2</a:t>
                      </a:r>
                      <a:r>
                        <a:rPr lang="en-US" b="1" u="sng" baseline="0" dirty="0">
                          <a:solidFill>
                            <a:srgbClr val="FF0000"/>
                          </a:solidFill>
                        </a:rPr>
                        <a:t>V</a:t>
                      </a:r>
                      <a:r>
                        <a:rPr lang="en-US" b="1" u="sng" baseline="-25000" dirty="0">
                          <a:solidFill>
                            <a:srgbClr val="FF0000"/>
                          </a:solidFill>
                        </a:rPr>
                        <a:t>2</a:t>
                      </a:r>
                    </a:p>
                    <a:p>
                      <a:r>
                        <a:rPr lang="en-US" b="1" baseline="0" dirty="0">
                          <a:solidFill>
                            <a:srgbClr val="FF0000"/>
                          </a:solidFill>
                        </a:rPr>
                        <a:t>                                        M</a:t>
                      </a:r>
                      <a:r>
                        <a:rPr lang="en-US" b="1" baseline="-25000" dirty="0">
                          <a:solidFill>
                            <a:srgbClr val="FF0000"/>
                          </a:solidFill>
                        </a:rPr>
                        <a:t>1</a:t>
                      </a:r>
                    </a:p>
                  </a:txBody>
                  <a:tcPr/>
                </a:tc>
                <a:tc hMerge="1">
                  <a:txBody>
                    <a:bodyPr/>
                    <a:lstStyle/>
                    <a:p>
                      <a:endParaRPr lang="en-US" dirty="0"/>
                    </a:p>
                  </a:txBody>
                  <a:tcPr/>
                </a:tc>
                <a:tc hMerge="1">
                  <a:txBody>
                    <a:bodyPr/>
                    <a:lstStyle/>
                    <a:p>
                      <a:endParaRPr lang="en-US" dirty="0"/>
                    </a:p>
                  </a:txBody>
                  <a:tcPr/>
                </a:tc>
                <a:tc>
                  <a:txBody>
                    <a:bodyPr/>
                    <a:lstStyle/>
                    <a:p>
                      <a:r>
                        <a:rPr lang="en-US" b="1" dirty="0"/>
                        <a:t>To make 1 L </a:t>
                      </a:r>
                      <a:r>
                        <a:rPr lang="en-US" b="1" dirty="0" err="1"/>
                        <a:t>HCl</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pPr algn="ctr"/>
                      <a:r>
                        <a:rPr lang="en-US" b="1" dirty="0"/>
                        <a:t>M</a:t>
                      </a:r>
                      <a:r>
                        <a:rPr lang="en-US" b="1" baseline="-25000" dirty="0"/>
                        <a:t>2</a:t>
                      </a:r>
                    </a:p>
                  </a:txBody>
                  <a:tcPr/>
                </a:tc>
                <a:tc>
                  <a:txBody>
                    <a:bodyPr/>
                    <a:lstStyle/>
                    <a:p>
                      <a:pPr algn="ctr"/>
                      <a:r>
                        <a:rPr lang="en-US" b="1" dirty="0"/>
                        <a:t>V</a:t>
                      </a:r>
                      <a:r>
                        <a:rPr lang="en-US" b="1" baseline="-25000" dirty="0"/>
                        <a:t>2</a:t>
                      </a:r>
                    </a:p>
                  </a:txBody>
                  <a:tcPr/>
                </a:tc>
                <a:tc>
                  <a:txBody>
                    <a:bodyPr/>
                    <a:lstStyle/>
                    <a:p>
                      <a:pPr algn="ctr"/>
                      <a:r>
                        <a:rPr lang="en-US" b="1" dirty="0"/>
                        <a:t>M</a:t>
                      </a:r>
                      <a:r>
                        <a:rPr lang="en-US" b="1" baseline="-25000" dirty="0"/>
                        <a:t>1</a:t>
                      </a:r>
                    </a:p>
                  </a:txBody>
                  <a:tcPr>
                    <a:solidFill>
                      <a:schemeClr val="accent4">
                        <a:lumMod val="40000"/>
                        <a:lumOff val="60000"/>
                      </a:schemeClr>
                    </a:solidFill>
                  </a:tcPr>
                </a:tc>
                <a:tc>
                  <a:txBody>
                    <a:bodyPr/>
                    <a:lstStyle/>
                    <a:p>
                      <a:r>
                        <a:rPr lang="en-US" b="1" dirty="0"/>
                        <a:t>V</a:t>
                      </a:r>
                      <a:r>
                        <a:rPr lang="en-US" b="1" baseline="-25000" dirty="0"/>
                        <a:t>1</a:t>
                      </a:r>
                      <a:r>
                        <a:rPr lang="en-US" b="1" dirty="0"/>
                        <a:t> = 0.333 L</a:t>
                      </a:r>
                      <a:endParaRPr lang="en-US" b="1" baseline="-25000" dirty="0"/>
                    </a:p>
                  </a:txBody>
                  <a:tcPr/>
                </a:tc>
                <a:extLst>
                  <a:ext uri="{0D108BD9-81ED-4DB2-BD59-A6C34878D82A}">
                    <a16:rowId xmlns:a16="http://schemas.microsoft.com/office/drawing/2014/main" val="596451104"/>
                  </a:ext>
                </a:extLst>
              </a:tr>
              <a:tr h="370840">
                <a:tc>
                  <a:txBody>
                    <a:bodyPr/>
                    <a:lstStyle/>
                    <a:p>
                      <a:pPr algn="ctr"/>
                      <a:r>
                        <a:rPr lang="en-US" dirty="0"/>
                        <a:t>2</a:t>
                      </a:r>
                    </a:p>
                  </a:txBody>
                  <a:tcPr/>
                </a:tc>
                <a:tc>
                  <a:txBody>
                    <a:bodyPr/>
                    <a:lstStyle/>
                    <a:p>
                      <a:pPr algn="ctr"/>
                      <a:r>
                        <a:rPr lang="en-US" dirty="0"/>
                        <a:t>1 L</a:t>
                      </a:r>
                    </a:p>
                  </a:txBody>
                  <a:tcPr/>
                </a:tc>
                <a:tc>
                  <a:txBody>
                    <a:bodyPr/>
                    <a:lstStyle/>
                    <a:p>
                      <a:pPr algn="ctr"/>
                      <a:r>
                        <a:rPr lang="en-US" baseline="0" dirty="0"/>
                        <a:t>6 M</a:t>
                      </a:r>
                    </a:p>
                  </a:txBody>
                  <a:tcPr/>
                </a:tc>
                <a:tc>
                  <a:txBody>
                    <a:bodyPr/>
                    <a:lstStyle/>
                    <a:p>
                      <a:r>
                        <a:rPr lang="en-US" dirty="0"/>
                        <a:t>      </a:t>
                      </a:r>
                      <a:r>
                        <a:rPr lang="en-US" b="1" dirty="0"/>
                        <a:t>= 333 mL</a:t>
                      </a:r>
                    </a:p>
                  </a:txBody>
                  <a:tcPr/>
                </a:tc>
                <a:extLst>
                  <a:ext uri="{0D108BD9-81ED-4DB2-BD59-A6C34878D82A}">
                    <a16:rowId xmlns:a16="http://schemas.microsoft.com/office/drawing/2014/main" val="396581367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90756530"/>
              </p:ext>
            </p:extLst>
          </p:nvPr>
        </p:nvGraphicFramePr>
        <p:xfrm>
          <a:off x="6374926" y="2752065"/>
          <a:ext cx="5325665" cy="1381760"/>
        </p:xfrm>
        <a:graphic>
          <a:graphicData uri="http://schemas.openxmlformats.org/drawingml/2006/table">
            <a:tbl>
              <a:tblPr firstRow="1" bandRow="1">
                <a:tableStyleId>{5940675A-B579-460E-94D1-54222C63F5DA}</a:tableStyleId>
              </a:tblPr>
              <a:tblGrid>
                <a:gridCol w="900748">
                  <a:extLst>
                    <a:ext uri="{9D8B030D-6E8A-4147-A177-3AD203B41FA5}">
                      <a16:colId xmlns:a16="http://schemas.microsoft.com/office/drawing/2014/main" val="4179059980"/>
                    </a:ext>
                  </a:extLst>
                </a:gridCol>
                <a:gridCol w="900748">
                  <a:extLst>
                    <a:ext uri="{9D8B030D-6E8A-4147-A177-3AD203B41FA5}">
                      <a16:colId xmlns:a16="http://schemas.microsoft.com/office/drawing/2014/main" val="783972902"/>
                    </a:ext>
                  </a:extLst>
                </a:gridCol>
                <a:gridCol w="900748">
                  <a:extLst>
                    <a:ext uri="{9D8B030D-6E8A-4147-A177-3AD203B41FA5}">
                      <a16:colId xmlns:a16="http://schemas.microsoft.com/office/drawing/2014/main" val="2266815564"/>
                    </a:ext>
                  </a:extLst>
                </a:gridCol>
                <a:gridCol w="2623421">
                  <a:extLst>
                    <a:ext uri="{9D8B030D-6E8A-4147-A177-3AD203B41FA5}">
                      <a16:colId xmlns:a16="http://schemas.microsoft.com/office/drawing/2014/main" val="3315043716"/>
                    </a:ext>
                  </a:extLst>
                </a:gridCol>
              </a:tblGrid>
              <a:tr h="370840">
                <a:tc gridSpan="3">
                  <a:txBody>
                    <a:bodyPr/>
                    <a:lstStyle/>
                    <a:p>
                      <a:r>
                        <a:rPr lang="en-US" dirty="0"/>
                        <a:t>M</a:t>
                      </a:r>
                      <a:r>
                        <a:rPr lang="en-US" baseline="-25000" dirty="0"/>
                        <a:t>1</a:t>
                      </a:r>
                      <a:r>
                        <a:rPr lang="en-US" dirty="0"/>
                        <a:t>V</a:t>
                      </a:r>
                      <a:r>
                        <a:rPr lang="en-US" baseline="-25000" dirty="0"/>
                        <a:t>1</a:t>
                      </a:r>
                      <a:r>
                        <a:rPr lang="en-US" dirty="0"/>
                        <a:t> = M</a:t>
                      </a:r>
                      <a:r>
                        <a:rPr lang="en-US" baseline="-25000" dirty="0"/>
                        <a:t>2</a:t>
                      </a:r>
                      <a:r>
                        <a:rPr lang="en-US" dirty="0"/>
                        <a:t>V</a:t>
                      </a:r>
                      <a:r>
                        <a:rPr lang="en-US" baseline="-25000" dirty="0"/>
                        <a:t>2  </a:t>
                      </a:r>
                      <a:r>
                        <a:rPr lang="en-US" baseline="0" dirty="0"/>
                        <a:t> </a:t>
                      </a:r>
                      <a:r>
                        <a:rPr lang="en-US" baseline="0" dirty="0">
                          <a:sym typeface="Wingdings" panose="05000000000000000000" pitchFamily="2" charset="2"/>
                        </a:rPr>
                        <a:t> </a:t>
                      </a:r>
                      <a:r>
                        <a:rPr lang="en-US" b="1" baseline="0" dirty="0">
                          <a:solidFill>
                            <a:srgbClr val="FF0000"/>
                          </a:solidFill>
                        </a:rPr>
                        <a:t>V</a:t>
                      </a:r>
                      <a:r>
                        <a:rPr lang="en-US" b="1" baseline="-25000" dirty="0">
                          <a:solidFill>
                            <a:srgbClr val="FF0000"/>
                          </a:solidFill>
                        </a:rPr>
                        <a:t>1 </a:t>
                      </a:r>
                      <a:r>
                        <a:rPr lang="en-US" b="1" baseline="0" dirty="0">
                          <a:solidFill>
                            <a:srgbClr val="FF0000"/>
                          </a:solidFill>
                        </a:rPr>
                        <a:t>= </a:t>
                      </a:r>
                      <a:r>
                        <a:rPr lang="en-US" b="1" u="sng" baseline="0" dirty="0">
                          <a:solidFill>
                            <a:srgbClr val="FF0000"/>
                          </a:solidFill>
                        </a:rPr>
                        <a:t>M</a:t>
                      </a:r>
                      <a:r>
                        <a:rPr lang="en-US" b="1" u="sng" baseline="-25000" dirty="0">
                          <a:solidFill>
                            <a:srgbClr val="FF0000"/>
                          </a:solidFill>
                        </a:rPr>
                        <a:t>2</a:t>
                      </a:r>
                      <a:r>
                        <a:rPr lang="en-US" b="1" u="sng" baseline="0" dirty="0">
                          <a:solidFill>
                            <a:srgbClr val="FF0000"/>
                          </a:solidFill>
                        </a:rPr>
                        <a:t>V</a:t>
                      </a:r>
                      <a:r>
                        <a:rPr lang="en-US" b="1" u="sng" baseline="-25000" dirty="0">
                          <a:solidFill>
                            <a:srgbClr val="FF0000"/>
                          </a:solidFill>
                        </a:rPr>
                        <a:t>2</a:t>
                      </a:r>
                    </a:p>
                    <a:p>
                      <a:r>
                        <a:rPr lang="en-US" b="1" baseline="0" dirty="0">
                          <a:solidFill>
                            <a:srgbClr val="FF0000"/>
                          </a:solidFill>
                        </a:rPr>
                        <a:t>                                        M</a:t>
                      </a:r>
                      <a:r>
                        <a:rPr lang="en-US" b="1" baseline="-25000" dirty="0">
                          <a:solidFill>
                            <a:srgbClr val="FF0000"/>
                          </a:solidFill>
                        </a:rPr>
                        <a:t>1</a:t>
                      </a:r>
                    </a:p>
                  </a:txBody>
                  <a:tcPr/>
                </a:tc>
                <a:tc hMerge="1">
                  <a:txBody>
                    <a:bodyPr/>
                    <a:lstStyle/>
                    <a:p>
                      <a:endParaRPr lang="en-US" dirty="0"/>
                    </a:p>
                  </a:txBody>
                  <a:tcPr/>
                </a:tc>
                <a:tc hMerge="1">
                  <a:txBody>
                    <a:bodyPr/>
                    <a:lstStyle/>
                    <a:p>
                      <a:endParaRPr lang="en-US" dirty="0"/>
                    </a:p>
                  </a:txBody>
                  <a:tcPr/>
                </a:tc>
                <a:tc>
                  <a:txBody>
                    <a:bodyPr/>
                    <a:lstStyle/>
                    <a:p>
                      <a:r>
                        <a:rPr lang="en-US" b="1" dirty="0"/>
                        <a:t>To make 1 L </a:t>
                      </a:r>
                      <a:r>
                        <a:rPr lang="en-US" b="1" dirty="0" err="1"/>
                        <a:t>NaOH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pPr algn="ctr"/>
                      <a:r>
                        <a:rPr lang="en-US" b="1" dirty="0"/>
                        <a:t>M</a:t>
                      </a:r>
                      <a:r>
                        <a:rPr lang="en-US" b="1" baseline="-25000" dirty="0"/>
                        <a:t>2</a:t>
                      </a:r>
                    </a:p>
                  </a:txBody>
                  <a:tcPr/>
                </a:tc>
                <a:tc>
                  <a:txBody>
                    <a:bodyPr/>
                    <a:lstStyle/>
                    <a:p>
                      <a:pPr algn="ctr"/>
                      <a:r>
                        <a:rPr lang="en-US" b="1" dirty="0"/>
                        <a:t>V</a:t>
                      </a:r>
                      <a:r>
                        <a:rPr lang="en-US" b="1" baseline="-25000" dirty="0"/>
                        <a:t>2</a:t>
                      </a:r>
                    </a:p>
                  </a:txBody>
                  <a:tcPr/>
                </a:tc>
                <a:tc>
                  <a:txBody>
                    <a:bodyPr/>
                    <a:lstStyle/>
                    <a:p>
                      <a:pPr algn="ctr"/>
                      <a:r>
                        <a:rPr lang="en-US" b="1" dirty="0"/>
                        <a:t>M</a:t>
                      </a:r>
                      <a:r>
                        <a:rPr lang="en-US" b="1" baseline="-25000" dirty="0"/>
                        <a:t>1</a:t>
                      </a:r>
                    </a:p>
                  </a:txBody>
                  <a:tcPr>
                    <a:solidFill>
                      <a:schemeClr val="accent4">
                        <a:lumMod val="40000"/>
                        <a:lumOff val="60000"/>
                      </a:schemeClr>
                    </a:solidFill>
                  </a:tcPr>
                </a:tc>
                <a:tc>
                  <a:txBody>
                    <a:bodyPr/>
                    <a:lstStyle/>
                    <a:p>
                      <a:r>
                        <a:rPr lang="en-US" b="1" dirty="0"/>
                        <a:t>V</a:t>
                      </a:r>
                      <a:r>
                        <a:rPr lang="en-US" b="1" baseline="-25000" dirty="0"/>
                        <a:t>1</a:t>
                      </a:r>
                      <a:r>
                        <a:rPr lang="en-US" b="1" dirty="0"/>
                        <a:t> = 0.333 L</a:t>
                      </a:r>
                      <a:endParaRPr lang="en-US" b="1" baseline="-25000" dirty="0"/>
                    </a:p>
                  </a:txBody>
                  <a:tcPr/>
                </a:tc>
                <a:extLst>
                  <a:ext uri="{0D108BD9-81ED-4DB2-BD59-A6C34878D82A}">
                    <a16:rowId xmlns:a16="http://schemas.microsoft.com/office/drawing/2014/main" val="596451104"/>
                  </a:ext>
                </a:extLst>
              </a:tr>
              <a:tr h="370840">
                <a:tc>
                  <a:txBody>
                    <a:bodyPr/>
                    <a:lstStyle/>
                    <a:p>
                      <a:pPr algn="ctr"/>
                      <a:r>
                        <a:rPr lang="en-US" dirty="0"/>
                        <a:t>2</a:t>
                      </a:r>
                    </a:p>
                  </a:txBody>
                  <a:tcPr/>
                </a:tc>
                <a:tc>
                  <a:txBody>
                    <a:bodyPr/>
                    <a:lstStyle/>
                    <a:p>
                      <a:pPr algn="ctr"/>
                      <a:r>
                        <a:rPr lang="en-US" dirty="0"/>
                        <a:t>1 L</a:t>
                      </a:r>
                    </a:p>
                  </a:txBody>
                  <a:tcPr/>
                </a:tc>
                <a:tc>
                  <a:txBody>
                    <a:bodyPr/>
                    <a:lstStyle/>
                    <a:p>
                      <a:pPr algn="ctr"/>
                      <a:r>
                        <a:rPr lang="en-US" baseline="0" dirty="0"/>
                        <a:t>6 M</a:t>
                      </a:r>
                    </a:p>
                  </a:txBody>
                  <a:tcPr/>
                </a:tc>
                <a:tc>
                  <a:txBody>
                    <a:bodyPr/>
                    <a:lstStyle/>
                    <a:p>
                      <a:r>
                        <a:rPr lang="en-US" dirty="0"/>
                        <a:t>      </a:t>
                      </a:r>
                      <a:r>
                        <a:rPr lang="en-US" b="1" dirty="0"/>
                        <a:t>= 333 mL</a:t>
                      </a:r>
                    </a:p>
                  </a:txBody>
                  <a:tcPr/>
                </a:tc>
                <a:extLst>
                  <a:ext uri="{0D108BD9-81ED-4DB2-BD59-A6C34878D82A}">
                    <a16:rowId xmlns:a16="http://schemas.microsoft.com/office/drawing/2014/main" val="396581367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06100759"/>
              </p:ext>
            </p:extLst>
          </p:nvPr>
        </p:nvGraphicFramePr>
        <p:xfrm>
          <a:off x="314213" y="2752065"/>
          <a:ext cx="5144890" cy="1112520"/>
        </p:xfrm>
        <a:graphic>
          <a:graphicData uri="http://schemas.openxmlformats.org/drawingml/2006/table">
            <a:tbl>
              <a:tblPr firstRow="1" bandRow="1">
                <a:tableStyleId>{5940675A-B579-460E-94D1-54222C63F5DA}</a:tableStyleId>
              </a:tblPr>
              <a:tblGrid>
                <a:gridCol w="504394">
                  <a:extLst>
                    <a:ext uri="{9D8B030D-6E8A-4147-A177-3AD203B41FA5}">
                      <a16:colId xmlns:a16="http://schemas.microsoft.com/office/drawing/2014/main" val="4179059980"/>
                    </a:ext>
                  </a:extLst>
                </a:gridCol>
                <a:gridCol w="1141851">
                  <a:extLst>
                    <a:ext uri="{9D8B030D-6E8A-4147-A177-3AD203B41FA5}">
                      <a16:colId xmlns:a16="http://schemas.microsoft.com/office/drawing/2014/main" val="783972902"/>
                    </a:ext>
                  </a:extLst>
                </a:gridCol>
                <a:gridCol w="1467735">
                  <a:extLst>
                    <a:ext uri="{9D8B030D-6E8A-4147-A177-3AD203B41FA5}">
                      <a16:colId xmlns:a16="http://schemas.microsoft.com/office/drawing/2014/main" val="2266815564"/>
                    </a:ext>
                  </a:extLst>
                </a:gridCol>
                <a:gridCol w="203091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 L </a:t>
                      </a:r>
                      <a:r>
                        <a:rPr lang="en-US" b="1" dirty="0" err="1"/>
                        <a:t>NaOH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2.0 </a:t>
                      </a:r>
                      <a:r>
                        <a:rPr lang="en-US" dirty="0" err="1"/>
                        <a:t>mol</a:t>
                      </a:r>
                      <a:endParaRPr lang="en-US" dirty="0"/>
                    </a:p>
                  </a:txBody>
                  <a:tcPr/>
                </a:tc>
                <a:tc>
                  <a:txBody>
                    <a:bodyPr/>
                    <a:lstStyle/>
                    <a:p>
                      <a:r>
                        <a:rPr lang="en-US" dirty="0"/>
                        <a:t>40 g</a:t>
                      </a:r>
                    </a:p>
                  </a:txBody>
                  <a:tcPr/>
                </a:tc>
                <a:tc>
                  <a:txBody>
                    <a:bodyPr/>
                    <a:lstStyle/>
                    <a:p>
                      <a:r>
                        <a:rPr lang="en-US" b="1" dirty="0"/>
                        <a:t>= 80 g </a:t>
                      </a:r>
                      <a:r>
                        <a:rPr lang="en-US" b="1" dirty="0" err="1"/>
                        <a:t>NaOH</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a:t>
                      </a:r>
                      <a:r>
                        <a:rPr lang="en-US" dirty="0" err="1"/>
                        <a:t>NaOH</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
        <p:nvSpPr>
          <p:cNvPr id="16" name="TextBox 15"/>
          <p:cNvSpPr txBox="1"/>
          <p:nvPr/>
        </p:nvSpPr>
        <p:spPr>
          <a:xfrm>
            <a:off x="5712298" y="3205796"/>
            <a:ext cx="409433" cy="369332"/>
          </a:xfrm>
          <a:prstGeom prst="rect">
            <a:avLst/>
          </a:prstGeom>
          <a:noFill/>
        </p:spPr>
        <p:txBody>
          <a:bodyPr wrap="square" rtlCol="0">
            <a:spAutoFit/>
          </a:bodyPr>
          <a:lstStyle/>
          <a:p>
            <a:r>
              <a:rPr lang="en-US" dirty="0"/>
              <a:t>or</a:t>
            </a:r>
          </a:p>
        </p:txBody>
      </p:sp>
      <p:sp>
        <p:nvSpPr>
          <p:cNvPr id="10" name="Rectangle 9"/>
          <p:cNvSpPr/>
          <p:nvPr/>
        </p:nvSpPr>
        <p:spPr>
          <a:xfrm>
            <a:off x="9171612" y="285991"/>
            <a:ext cx="2660998" cy="1754326"/>
          </a:xfrm>
          <a:prstGeom prst="rect">
            <a:avLst/>
          </a:prstGeom>
        </p:spPr>
        <p:txBody>
          <a:bodyPr wrap="square">
            <a:spAutoFit/>
          </a:bodyPr>
          <a:lstStyle/>
          <a:p>
            <a:r>
              <a:rPr lang="en-US" b="1" u="sng" dirty="0"/>
              <a:t>Teacher’s Notes: </a:t>
            </a:r>
            <a:r>
              <a:rPr lang="en-US" dirty="0"/>
              <a:t> </a:t>
            </a:r>
          </a:p>
          <a:p>
            <a:r>
              <a:rPr lang="en-US" dirty="0"/>
              <a:t>Make the </a:t>
            </a:r>
            <a:r>
              <a:rPr lang="en-US" dirty="0" err="1"/>
              <a:t>NaOH</a:t>
            </a:r>
            <a:r>
              <a:rPr lang="en-US" dirty="0"/>
              <a:t> in a beaker with 700mL water, let cool, transfer to volumetric and dilute. Stir again. </a:t>
            </a:r>
          </a:p>
        </p:txBody>
      </p:sp>
      <p:graphicFrame>
        <p:nvGraphicFramePr>
          <p:cNvPr id="11" name="Table 10"/>
          <p:cNvGraphicFramePr>
            <a:graphicFrameLocks noGrp="1"/>
          </p:cNvGraphicFramePr>
          <p:nvPr>
            <p:extLst>
              <p:ext uri="{D42A27DB-BD31-4B8C-83A1-F6EECF244321}">
                <p14:modId xmlns:p14="http://schemas.microsoft.com/office/powerpoint/2010/main" val="599983421"/>
              </p:ext>
            </p:extLst>
          </p:nvPr>
        </p:nvGraphicFramePr>
        <p:xfrm>
          <a:off x="314213" y="5398525"/>
          <a:ext cx="5325665" cy="1381760"/>
        </p:xfrm>
        <a:graphic>
          <a:graphicData uri="http://schemas.openxmlformats.org/drawingml/2006/table">
            <a:tbl>
              <a:tblPr firstRow="1" bandRow="1">
                <a:tableStyleId>{5940675A-B579-460E-94D1-54222C63F5DA}</a:tableStyleId>
              </a:tblPr>
              <a:tblGrid>
                <a:gridCol w="900748">
                  <a:extLst>
                    <a:ext uri="{9D8B030D-6E8A-4147-A177-3AD203B41FA5}">
                      <a16:colId xmlns:a16="http://schemas.microsoft.com/office/drawing/2014/main" val="4179059980"/>
                    </a:ext>
                  </a:extLst>
                </a:gridCol>
                <a:gridCol w="900748">
                  <a:extLst>
                    <a:ext uri="{9D8B030D-6E8A-4147-A177-3AD203B41FA5}">
                      <a16:colId xmlns:a16="http://schemas.microsoft.com/office/drawing/2014/main" val="783972902"/>
                    </a:ext>
                  </a:extLst>
                </a:gridCol>
                <a:gridCol w="900748">
                  <a:extLst>
                    <a:ext uri="{9D8B030D-6E8A-4147-A177-3AD203B41FA5}">
                      <a16:colId xmlns:a16="http://schemas.microsoft.com/office/drawing/2014/main" val="2266815564"/>
                    </a:ext>
                  </a:extLst>
                </a:gridCol>
                <a:gridCol w="2623421">
                  <a:extLst>
                    <a:ext uri="{9D8B030D-6E8A-4147-A177-3AD203B41FA5}">
                      <a16:colId xmlns:a16="http://schemas.microsoft.com/office/drawing/2014/main" val="3315043716"/>
                    </a:ext>
                  </a:extLst>
                </a:gridCol>
              </a:tblGrid>
              <a:tr h="370840">
                <a:tc gridSpan="3">
                  <a:txBody>
                    <a:bodyPr/>
                    <a:lstStyle/>
                    <a:p>
                      <a:r>
                        <a:rPr lang="en-US" dirty="0"/>
                        <a:t>M</a:t>
                      </a:r>
                      <a:r>
                        <a:rPr lang="en-US" baseline="-25000" dirty="0"/>
                        <a:t>1</a:t>
                      </a:r>
                      <a:r>
                        <a:rPr lang="en-US" dirty="0"/>
                        <a:t>V</a:t>
                      </a:r>
                      <a:r>
                        <a:rPr lang="en-US" baseline="-25000" dirty="0"/>
                        <a:t>1</a:t>
                      </a:r>
                      <a:r>
                        <a:rPr lang="en-US" dirty="0"/>
                        <a:t> = M</a:t>
                      </a:r>
                      <a:r>
                        <a:rPr lang="en-US" baseline="-25000" dirty="0"/>
                        <a:t>2</a:t>
                      </a:r>
                      <a:r>
                        <a:rPr lang="en-US" dirty="0"/>
                        <a:t>V</a:t>
                      </a:r>
                      <a:r>
                        <a:rPr lang="en-US" baseline="-25000" dirty="0"/>
                        <a:t>2  </a:t>
                      </a:r>
                      <a:r>
                        <a:rPr lang="en-US" baseline="0" dirty="0"/>
                        <a:t> </a:t>
                      </a:r>
                      <a:r>
                        <a:rPr lang="en-US" baseline="0" dirty="0">
                          <a:sym typeface="Wingdings" panose="05000000000000000000" pitchFamily="2" charset="2"/>
                        </a:rPr>
                        <a:t> </a:t>
                      </a:r>
                      <a:r>
                        <a:rPr lang="en-US" b="1" baseline="0" dirty="0">
                          <a:solidFill>
                            <a:srgbClr val="FF0000"/>
                          </a:solidFill>
                        </a:rPr>
                        <a:t>V</a:t>
                      </a:r>
                      <a:r>
                        <a:rPr lang="en-US" b="1" baseline="-25000" dirty="0">
                          <a:solidFill>
                            <a:srgbClr val="FF0000"/>
                          </a:solidFill>
                        </a:rPr>
                        <a:t>1 </a:t>
                      </a:r>
                      <a:r>
                        <a:rPr lang="en-US" b="1" baseline="0" dirty="0">
                          <a:solidFill>
                            <a:srgbClr val="FF0000"/>
                          </a:solidFill>
                        </a:rPr>
                        <a:t>= </a:t>
                      </a:r>
                      <a:r>
                        <a:rPr lang="en-US" b="1" u="sng" baseline="0" dirty="0">
                          <a:solidFill>
                            <a:srgbClr val="FF0000"/>
                          </a:solidFill>
                        </a:rPr>
                        <a:t>M</a:t>
                      </a:r>
                      <a:r>
                        <a:rPr lang="en-US" b="1" u="sng" baseline="-25000" dirty="0">
                          <a:solidFill>
                            <a:srgbClr val="FF0000"/>
                          </a:solidFill>
                        </a:rPr>
                        <a:t>2</a:t>
                      </a:r>
                      <a:r>
                        <a:rPr lang="en-US" b="1" u="sng" baseline="0" dirty="0">
                          <a:solidFill>
                            <a:srgbClr val="FF0000"/>
                          </a:solidFill>
                        </a:rPr>
                        <a:t>V</a:t>
                      </a:r>
                      <a:r>
                        <a:rPr lang="en-US" b="1" u="sng" baseline="-25000" dirty="0">
                          <a:solidFill>
                            <a:srgbClr val="FF0000"/>
                          </a:solidFill>
                        </a:rPr>
                        <a:t>2</a:t>
                      </a:r>
                    </a:p>
                    <a:p>
                      <a:r>
                        <a:rPr lang="en-US" b="1" baseline="0" dirty="0">
                          <a:solidFill>
                            <a:srgbClr val="FF0000"/>
                          </a:solidFill>
                        </a:rPr>
                        <a:t>                                        M</a:t>
                      </a:r>
                      <a:r>
                        <a:rPr lang="en-US" b="1" baseline="-25000" dirty="0">
                          <a:solidFill>
                            <a:srgbClr val="FF0000"/>
                          </a:solidFill>
                        </a:rPr>
                        <a:t>1</a:t>
                      </a:r>
                    </a:p>
                  </a:txBody>
                  <a:tcPr/>
                </a:tc>
                <a:tc hMerge="1">
                  <a:txBody>
                    <a:bodyPr/>
                    <a:lstStyle/>
                    <a:p>
                      <a:endParaRPr lang="en-US" dirty="0"/>
                    </a:p>
                  </a:txBody>
                  <a:tcPr/>
                </a:tc>
                <a:tc hMerge="1">
                  <a:txBody>
                    <a:bodyPr/>
                    <a:lstStyle/>
                    <a:p>
                      <a:endParaRPr lang="en-US" dirty="0"/>
                    </a:p>
                  </a:txBody>
                  <a:tcPr/>
                </a:tc>
                <a:tc>
                  <a:txBody>
                    <a:bodyPr/>
                    <a:lstStyle/>
                    <a:p>
                      <a:r>
                        <a:rPr lang="en-US" b="1" dirty="0"/>
                        <a:t>To make 1 L NH</a:t>
                      </a:r>
                      <a:r>
                        <a:rPr lang="en-US" b="1" baseline="-25000" dirty="0"/>
                        <a:t>4</a:t>
                      </a:r>
                      <a:r>
                        <a:rPr lang="en-US" b="1" dirty="0"/>
                        <a:t>OH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pPr algn="ctr"/>
                      <a:r>
                        <a:rPr lang="en-US" b="1" dirty="0"/>
                        <a:t>M</a:t>
                      </a:r>
                      <a:r>
                        <a:rPr lang="en-US" b="1" baseline="-25000" dirty="0"/>
                        <a:t>2</a:t>
                      </a:r>
                    </a:p>
                  </a:txBody>
                  <a:tcPr/>
                </a:tc>
                <a:tc>
                  <a:txBody>
                    <a:bodyPr/>
                    <a:lstStyle/>
                    <a:p>
                      <a:pPr algn="ctr"/>
                      <a:r>
                        <a:rPr lang="en-US" b="1" dirty="0"/>
                        <a:t>V</a:t>
                      </a:r>
                      <a:r>
                        <a:rPr lang="en-US" b="1" baseline="-25000" dirty="0"/>
                        <a:t>2</a:t>
                      </a:r>
                    </a:p>
                  </a:txBody>
                  <a:tcPr/>
                </a:tc>
                <a:tc>
                  <a:txBody>
                    <a:bodyPr/>
                    <a:lstStyle/>
                    <a:p>
                      <a:pPr algn="ctr"/>
                      <a:r>
                        <a:rPr lang="en-US" b="1" dirty="0"/>
                        <a:t>M</a:t>
                      </a:r>
                      <a:r>
                        <a:rPr lang="en-US" b="1" baseline="-25000" dirty="0"/>
                        <a:t>1</a:t>
                      </a:r>
                    </a:p>
                  </a:txBody>
                  <a:tcPr>
                    <a:solidFill>
                      <a:schemeClr val="accent4">
                        <a:lumMod val="40000"/>
                        <a:lumOff val="60000"/>
                      </a:schemeClr>
                    </a:solidFill>
                  </a:tcPr>
                </a:tc>
                <a:tc>
                  <a:txBody>
                    <a:bodyPr/>
                    <a:lstStyle/>
                    <a:p>
                      <a:r>
                        <a:rPr lang="en-US" b="1" dirty="0"/>
                        <a:t>V</a:t>
                      </a:r>
                      <a:r>
                        <a:rPr lang="en-US" b="1" baseline="-25000" dirty="0"/>
                        <a:t>1</a:t>
                      </a:r>
                      <a:r>
                        <a:rPr lang="en-US" b="1" dirty="0"/>
                        <a:t> = 0.3333 mL</a:t>
                      </a:r>
                      <a:endParaRPr lang="en-US" b="1" baseline="-25000" dirty="0"/>
                    </a:p>
                  </a:txBody>
                  <a:tcPr/>
                </a:tc>
                <a:extLst>
                  <a:ext uri="{0D108BD9-81ED-4DB2-BD59-A6C34878D82A}">
                    <a16:rowId xmlns:a16="http://schemas.microsoft.com/office/drawing/2014/main" val="596451104"/>
                  </a:ext>
                </a:extLst>
              </a:tr>
              <a:tr h="370840">
                <a:tc>
                  <a:txBody>
                    <a:bodyPr/>
                    <a:lstStyle/>
                    <a:p>
                      <a:pPr algn="ctr"/>
                      <a:r>
                        <a:rPr lang="en-US" dirty="0"/>
                        <a:t>2</a:t>
                      </a:r>
                    </a:p>
                  </a:txBody>
                  <a:tcPr/>
                </a:tc>
                <a:tc>
                  <a:txBody>
                    <a:bodyPr/>
                    <a:lstStyle/>
                    <a:p>
                      <a:pPr algn="ctr"/>
                      <a:r>
                        <a:rPr lang="en-US" dirty="0"/>
                        <a:t>1 L</a:t>
                      </a:r>
                    </a:p>
                  </a:txBody>
                  <a:tcPr/>
                </a:tc>
                <a:tc>
                  <a:txBody>
                    <a:bodyPr/>
                    <a:lstStyle/>
                    <a:p>
                      <a:pPr algn="ctr"/>
                      <a:r>
                        <a:rPr lang="en-US" baseline="0" dirty="0"/>
                        <a:t>6 M</a:t>
                      </a:r>
                    </a:p>
                  </a:txBody>
                  <a:tcPr/>
                </a:tc>
                <a:tc>
                  <a:txBody>
                    <a:bodyPr/>
                    <a:lstStyle/>
                    <a:p>
                      <a:r>
                        <a:rPr lang="en-US" dirty="0"/>
                        <a:t>      </a:t>
                      </a:r>
                      <a:r>
                        <a:rPr lang="en-US" b="1" dirty="0"/>
                        <a:t>= 333.3 mL</a:t>
                      </a:r>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4197772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6700"/>
            <a:ext cx="10515600" cy="6159500"/>
          </a:xfrm>
        </p:spPr>
        <p:txBody>
          <a:bodyPr>
            <a:normAutofit lnSpcReduction="10000"/>
          </a:bodyPr>
          <a:lstStyle/>
          <a:p>
            <a:pPr marL="0" indent="0">
              <a:buNone/>
            </a:pPr>
            <a:r>
              <a:rPr lang="en-US" b="1" u="sng" dirty="0"/>
              <a:t>Part 1 – Lab bench #1 and #2 – </a:t>
            </a:r>
            <a:r>
              <a:rPr lang="en-US" b="1" u="sng" dirty="0" err="1">
                <a:solidFill>
                  <a:srgbClr val="00B050"/>
                </a:solidFill>
              </a:rPr>
              <a:t>Rxn</a:t>
            </a:r>
            <a:r>
              <a:rPr lang="en-US" b="1" u="sng" dirty="0">
                <a:solidFill>
                  <a:srgbClr val="00B050"/>
                </a:solidFill>
              </a:rPr>
              <a:t> 1 = ∆ 13 </a:t>
            </a:r>
            <a:r>
              <a:rPr lang="en-US" b="1" u="sng" dirty="0" err="1">
                <a:solidFill>
                  <a:srgbClr val="00B050"/>
                </a:solidFill>
              </a:rPr>
              <a:t>deg</a:t>
            </a:r>
            <a:endParaRPr lang="en-US" dirty="0">
              <a:solidFill>
                <a:srgbClr val="00B050"/>
              </a:solidFill>
            </a:endParaRPr>
          </a:p>
          <a:p>
            <a:r>
              <a:rPr lang="en-US" dirty="0"/>
              <a:t>50mL </a:t>
            </a:r>
            <a:r>
              <a:rPr lang="en-US" dirty="0" err="1"/>
              <a:t>HCl</a:t>
            </a:r>
            <a:r>
              <a:rPr lang="en-US" dirty="0"/>
              <a:t> + 50mL </a:t>
            </a:r>
            <a:r>
              <a:rPr lang="en-US" dirty="0" err="1"/>
              <a:t>NaOH</a:t>
            </a:r>
            <a:endParaRPr lang="en-US" dirty="0"/>
          </a:p>
          <a:p>
            <a:endParaRPr lang="en-US" dirty="0"/>
          </a:p>
          <a:p>
            <a:pPr marL="0" indent="0">
              <a:buNone/>
            </a:pPr>
            <a:r>
              <a:rPr lang="en-US" b="1" u="sng" dirty="0"/>
              <a:t>Part 2 – Lab bench #3, #4 and #5 – </a:t>
            </a:r>
            <a:r>
              <a:rPr lang="en-US" b="1" u="sng" dirty="0" err="1">
                <a:solidFill>
                  <a:srgbClr val="00B050"/>
                </a:solidFill>
              </a:rPr>
              <a:t>Rxn</a:t>
            </a:r>
            <a:r>
              <a:rPr lang="en-US" b="1" u="sng" dirty="0">
                <a:solidFill>
                  <a:srgbClr val="00B050"/>
                </a:solidFill>
              </a:rPr>
              <a:t> 2 – ∆ 1 </a:t>
            </a:r>
            <a:r>
              <a:rPr lang="en-US" b="1" u="sng" dirty="0" err="1">
                <a:solidFill>
                  <a:srgbClr val="00B050"/>
                </a:solidFill>
              </a:rPr>
              <a:t>deg</a:t>
            </a:r>
            <a:endParaRPr lang="en-US" dirty="0">
              <a:solidFill>
                <a:srgbClr val="00B050"/>
              </a:solidFill>
            </a:endParaRPr>
          </a:p>
          <a:p>
            <a:r>
              <a:rPr lang="en-US" dirty="0"/>
              <a:t>50mL NH</a:t>
            </a:r>
            <a:r>
              <a:rPr lang="en-US" baseline="-25000" dirty="0"/>
              <a:t>4</a:t>
            </a:r>
            <a:r>
              <a:rPr lang="en-US" dirty="0"/>
              <a:t>Cl + 50mL </a:t>
            </a:r>
            <a:r>
              <a:rPr lang="en-US" dirty="0" err="1"/>
              <a:t>NaOH</a:t>
            </a:r>
            <a:endParaRPr lang="en-US" dirty="0"/>
          </a:p>
          <a:p>
            <a:endParaRPr lang="en-US" dirty="0"/>
          </a:p>
          <a:p>
            <a:pPr marL="0" indent="0">
              <a:buNone/>
            </a:pPr>
            <a:r>
              <a:rPr lang="en-US" b="1" u="sng" dirty="0"/>
              <a:t>Part 3 – Lab bench #6, #7 and #8 – </a:t>
            </a:r>
            <a:r>
              <a:rPr lang="en-US" b="1" u="sng" dirty="0" err="1">
                <a:solidFill>
                  <a:srgbClr val="00B050"/>
                </a:solidFill>
              </a:rPr>
              <a:t>Rxn</a:t>
            </a:r>
            <a:r>
              <a:rPr lang="en-US" b="1" u="sng" dirty="0">
                <a:solidFill>
                  <a:srgbClr val="00B050"/>
                </a:solidFill>
              </a:rPr>
              <a:t> 3 – ∆ 11 </a:t>
            </a:r>
            <a:r>
              <a:rPr lang="en-US" b="1" u="sng" dirty="0" err="1">
                <a:solidFill>
                  <a:srgbClr val="00B050"/>
                </a:solidFill>
              </a:rPr>
              <a:t>deg</a:t>
            </a:r>
            <a:endParaRPr lang="en-US" dirty="0">
              <a:solidFill>
                <a:srgbClr val="00B050"/>
              </a:solidFill>
            </a:endParaRPr>
          </a:p>
          <a:p>
            <a:r>
              <a:rPr lang="en-US" dirty="0"/>
              <a:t>50mL </a:t>
            </a:r>
            <a:r>
              <a:rPr lang="en-US" dirty="0" err="1"/>
              <a:t>HCl</a:t>
            </a:r>
            <a:r>
              <a:rPr lang="en-US" dirty="0"/>
              <a:t> + 50mL NH</a:t>
            </a:r>
            <a:r>
              <a:rPr lang="en-US" baseline="-25000" dirty="0"/>
              <a:t>4</a:t>
            </a:r>
            <a:r>
              <a:rPr lang="en-US" dirty="0"/>
              <a:t>OH</a:t>
            </a:r>
          </a:p>
          <a:p>
            <a:endParaRPr lang="en-US" dirty="0"/>
          </a:p>
          <a:p>
            <a:pPr marL="0" indent="0">
              <a:buNone/>
            </a:pPr>
            <a:r>
              <a:rPr lang="en-US" b="1" u="sng" dirty="0"/>
              <a:t>Part 4 - Everyone</a:t>
            </a:r>
            <a:endParaRPr lang="en-US" dirty="0"/>
          </a:p>
          <a:p>
            <a:r>
              <a:rPr lang="en-US" dirty="0"/>
              <a:t>Data analysis</a:t>
            </a:r>
          </a:p>
          <a:p>
            <a:r>
              <a:rPr lang="en-US" dirty="0"/>
              <a:t>Find max/min temps</a:t>
            </a:r>
          </a:p>
          <a:p>
            <a:r>
              <a:rPr lang="en-US" dirty="0"/>
              <a:t>Report data on shared spreadsheet</a:t>
            </a:r>
          </a:p>
          <a:p>
            <a:endParaRPr lang="en-US" dirty="0"/>
          </a:p>
          <a:p>
            <a:endParaRPr lang="en-US" dirty="0"/>
          </a:p>
        </p:txBody>
      </p:sp>
    </p:spTree>
    <p:extLst>
      <p:ext uri="{BB962C8B-B14F-4D97-AF65-F5344CB8AC3E}">
        <p14:creationId xmlns:p14="http://schemas.microsoft.com/office/powerpoint/2010/main" val="219139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199" y="419100"/>
            <a:ext cx="11488761" cy="6159500"/>
          </a:xfrm>
        </p:spPr>
        <p:txBody>
          <a:bodyPr>
            <a:normAutofit fontScale="92500" lnSpcReduction="10000"/>
          </a:bodyPr>
          <a:lstStyle/>
          <a:p>
            <a:pPr marL="0" indent="0">
              <a:buNone/>
            </a:pPr>
            <a:r>
              <a:rPr lang="en-US" b="1" u="sng" dirty="0" err="1"/>
              <a:t>Rxn</a:t>
            </a:r>
            <a:r>
              <a:rPr lang="en-US" b="1" u="sng" dirty="0"/>
              <a:t> 1 – </a:t>
            </a:r>
            <a:r>
              <a:rPr lang="en-US" b="1" u="sng" dirty="0">
                <a:solidFill>
                  <a:srgbClr val="7030A0"/>
                </a:solidFill>
              </a:rPr>
              <a:t>Lab bench #1 and #2</a:t>
            </a:r>
            <a:endParaRPr lang="en-US" dirty="0">
              <a:solidFill>
                <a:srgbClr val="7030A0"/>
              </a:solidFill>
            </a:endParaRPr>
          </a:p>
          <a:p>
            <a:r>
              <a:rPr lang="en-US" dirty="0"/>
              <a:t>50mL </a:t>
            </a:r>
            <a:r>
              <a:rPr lang="en-US" b="1" dirty="0" err="1">
                <a:solidFill>
                  <a:srgbClr val="FF0000"/>
                </a:solidFill>
              </a:rPr>
              <a:t>HCl</a:t>
            </a:r>
            <a:r>
              <a:rPr lang="en-US" dirty="0"/>
              <a:t> + 50mL </a:t>
            </a:r>
            <a:r>
              <a:rPr lang="en-US" b="1" dirty="0" err="1">
                <a:solidFill>
                  <a:srgbClr val="0070C0"/>
                </a:solidFill>
              </a:rPr>
              <a:t>NaOH</a:t>
            </a:r>
            <a:endParaRPr lang="en-US" b="1" dirty="0">
              <a:solidFill>
                <a:srgbClr val="0070C0"/>
              </a:solidFill>
            </a:endParaRPr>
          </a:p>
          <a:p>
            <a:endParaRPr lang="en-US" dirty="0"/>
          </a:p>
          <a:p>
            <a:pPr marL="0" indent="0">
              <a:buNone/>
            </a:pPr>
            <a:r>
              <a:rPr lang="en-US" b="1" u="sng" dirty="0" err="1"/>
              <a:t>Rxn</a:t>
            </a:r>
            <a:r>
              <a:rPr lang="en-US" b="1" u="sng" dirty="0"/>
              <a:t> 2 –</a:t>
            </a:r>
            <a:r>
              <a:rPr lang="en-US" b="1" u="sng" dirty="0">
                <a:solidFill>
                  <a:srgbClr val="0070C0"/>
                </a:solidFill>
              </a:rPr>
              <a:t> </a:t>
            </a:r>
            <a:r>
              <a:rPr lang="en-US" b="1" u="sng" dirty="0">
                <a:solidFill>
                  <a:srgbClr val="7030A0"/>
                </a:solidFill>
              </a:rPr>
              <a:t>Lab bench #3, #4 and #5  </a:t>
            </a:r>
            <a:endParaRPr lang="en-US" dirty="0">
              <a:solidFill>
                <a:srgbClr val="7030A0"/>
              </a:solidFill>
            </a:endParaRPr>
          </a:p>
          <a:p>
            <a:r>
              <a:rPr lang="en-US" dirty="0"/>
              <a:t>50mL </a:t>
            </a:r>
            <a:r>
              <a:rPr lang="en-US" b="1" dirty="0">
                <a:solidFill>
                  <a:srgbClr val="FF9933"/>
                </a:solidFill>
              </a:rPr>
              <a:t>NH</a:t>
            </a:r>
            <a:r>
              <a:rPr lang="en-US" b="1" baseline="-25000" dirty="0">
                <a:solidFill>
                  <a:srgbClr val="FF9933"/>
                </a:solidFill>
              </a:rPr>
              <a:t>4</a:t>
            </a:r>
            <a:r>
              <a:rPr lang="en-US" b="1" dirty="0">
                <a:solidFill>
                  <a:srgbClr val="FF9933"/>
                </a:solidFill>
              </a:rPr>
              <a:t>Cl</a:t>
            </a:r>
            <a:r>
              <a:rPr lang="en-US" dirty="0"/>
              <a:t> + 50mL </a:t>
            </a:r>
            <a:r>
              <a:rPr lang="en-US" b="1" dirty="0" err="1">
                <a:solidFill>
                  <a:srgbClr val="0070C0"/>
                </a:solidFill>
              </a:rPr>
              <a:t>NaOH</a:t>
            </a:r>
            <a:endParaRPr lang="en-US" b="1" dirty="0">
              <a:solidFill>
                <a:srgbClr val="0070C0"/>
              </a:solidFill>
            </a:endParaRPr>
          </a:p>
          <a:p>
            <a:endParaRPr lang="en-US" dirty="0"/>
          </a:p>
          <a:p>
            <a:pPr marL="0" indent="0">
              <a:buNone/>
            </a:pPr>
            <a:r>
              <a:rPr lang="en-US" b="1" u="sng" dirty="0" err="1"/>
              <a:t>Rxn</a:t>
            </a:r>
            <a:r>
              <a:rPr lang="en-US" b="1" u="sng" dirty="0"/>
              <a:t> 3 – </a:t>
            </a:r>
            <a:r>
              <a:rPr lang="en-US" b="1" u="sng" dirty="0">
                <a:solidFill>
                  <a:srgbClr val="7030A0"/>
                </a:solidFill>
              </a:rPr>
              <a:t>Lab bench #6, #7 and #8  </a:t>
            </a:r>
            <a:endParaRPr lang="en-US" dirty="0">
              <a:solidFill>
                <a:srgbClr val="7030A0"/>
              </a:solidFill>
            </a:endParaRPr>
          </a:p>
          <a:p>
            <a:r>
              <a:rPr lang="en-US" dirty="0"/>
              <a:t>50mL </a:t>
            </a:r>
            <a:r>
              <a:rPr lang="en-US" b="1" dirty="0" err="1">
                <a:solidFill>
                  <a:srgbClr val="FF0000"/>
                </a:solidFill>
              </a:rPr>
              <a:t>HCl</a:t>
            </a:r>
            <a:r>
              <a:rPr lang="en-US" dirty="0"/>
              <a:t> + 50mL </a:t>
            </a:r>
            <a:r>
              <a:rPr lang="en-US" b="1" dirty="0">
                <a:solidFill>
                  <a:srgbClr val="00B050"/>
                </a:solidFill>
              </a:rPr>
              <a:t>NH</a:t>
            </a:r>
            <a:r>
              <a:rPr lang="en-US" b="1" baseline="-25000" dirty="0">
                <a:solidFill>
                  <a:srgbClr val="00B050"/>
                </a:solidFill>
              </a:rPr>
              <a:t>4</a:t>
            </a:r>
            <a:r>
              <a:rPr lang="en-US" b="1" dirty="0">
                <a:solidFill>
                  <a:srgbClr val="00B050"/>
                </a:solidFill>
              </a:rPr>
              <a:t>OH</a:t>
            </a:r>
          </a:p>
          <a:p>
            <a:endParaRPr lang="en-US" dirty="0"/>
          </a:p>
          <a:p>
            <a:pPr marL="0" indent="0">
              <a:buNone/>
            </a:pPr>
            <a:r>
              <a:rPr lang="en-US" b="1" u="sng" dirty="0"/>
              <a:t>Part 4 - </a:t>
            </a:r>
            <a:r>
              <a:rPr lang="en-US" b="1" u="sng" dirty="0">
                <a:solidFill>
                  <a:srgbClr val="7030A0"/>
                </a:solidFill>
              </a:rPr>
              <a:t>Everyone</a:t>
            </a:r>
            <a:endParaRPr lang="en-US" dirty="0">
              <a:solidFill>
                <a:srgbClr val="7030A0"/>
              </a:solidFill>
            </a:endParaRPr>
          </a:p>
          <a:p>
            <a:r>
              <a:rPr lang="en-US" dirty="0"/>
              <a:t>Data analysis</a:t>
            </a:r>
          </a:p>
          <a:p>
            <a:r>
              <a:rPr lang="en-US" dirty="0"/>
              <a:t>Find max/min temps</a:t>
            </a:r>
          </a:p>
          <a:p>
            <a:r>
              <a:rPr lang="en-US" b="1" dirty="0">
                <a:solidFill>
                  <a:srgbClr val="FF0000"/>
                </a:solidFill>
              </a:rPr>
              <a:t>Report data on shared spreadsheet  </a:t>
            </a:r>
            <a:r>
              <a:rPr lang="en-US" b="1" dirty="0">
                <a:solidFill>
                  <a:srgbClr val="FF0000"/>
                </a:solidFill>
                <a:sym typeface="Wingdings" panose="05000000000000000000" pitchFamily="2" charset="2"/>
              </a:rPr>
              <a:t>                      </a:t>
            </a:r>
            <a:r>
              <a:rPr lang="en-US" b="1" u="sng" dirty="0">
                <a:hlinkClick r:id="rId2"/>
              </a:rPr>
              <a:t>https://tinyurl.com/2p894e48</a:t>
            </a:r>
            <a:r>
              <a:rPr lang="en-US" dirty="0"/>
              <a:t> </a:t>
            </a:r>
          </a:p>
        </p:txBody>
      </p:sp>
      <p:sp>
        <p:nvSpPr>
          <p:cNvPr id="5" name="Content Placeholder 2"/>
          <p:cNvSpPr txBox="1">
            <a:spLocks/>
          </p:cNvSpPr>
          <p:nvPr/>
        </p:nvSpPr>
        <p:spPr>
          <a:xfrm>
            <a:off x="5861954" y="368652"/>
            <a:ext cx="5816600" cy="2225775"/>
          </a:xfrm>
          <a:prstGeom prst="rect">
            <a:avLst/>
          </a:prstGeom>
          <a:ln w="38100">
            <a:solidFill>
              <a:schemeClr val="tx1"/>
            </a:solidFill>
            <a:prstDash val="sysDo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Tips</a:t>
            </a:r>
          </a:p>
          <a:p>
            <a:r>
              <a:rPr lang="en-US" sz="2400" dirty="0"/>
              <a:t>One graph with two trial lines</a:t>
            </a:r>
          </a:p>
          <a:p>
            <a:r>
              <a:rPr lang="en-US" sz="2400" dirty="0"/>
              <a:t>After each trial </a:t>
            </a:r>
            <a:r>
              <a:rPr lang="en-US" sz="2400" dirty="0">
                <a:sym typeface="Wingdings" panose="05000000000000000000" pitchFamily="2" charset="2"/>
              </a:rPr>
              <a:t> Experiment  </a:t>
            </a:r>
            <a:br>
              <a:rPr lang="en-US" sz="2400" dirty="0">
                <a:sym typeface="Wingdings" panose="05000000000000000000" pitchFamily="2" charset="2"/>
              </a:rPr>
            </a:br>
            <a:r>
              <a:rPr lang="en-US" sz="2400" dirty="0">
                <a:sym typeface="Wingdings" panose="05000000000000000000" pitchFamily="2" charset="2"/>
              </a:rPr>
              <a:t>Store latest run</a:t>
            </a:r>
          </a:p>
          <a:p>
            <a:r>
              <a:rPr lang="en-US" sz="2400" dirty="0">
                <a:sym typeface="Wingdings" panose="05000000000000000000" pitchFamily="2" charset="2"/>
              </a:rPr>
              <a:t>Write down which color line is which trial</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222417"/>
            <a:ext cx="1356183" cy="1356183"/>
          </a:xfrm>
          <a:prstGeom prst="rect">
            <a:avLst/>
          </a:prstGeom>
        </p:spPr>
      </p:pic>
      <p:sp>
        <p:nvSpPr>
          <p:cNvPr id="4" name="Frame 3"/>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5876468" y="2750805"/>
            <a:ext cx="5816600" cy="2308324"/>
          </a:xfrm>
          <a:prstGeom prst="rect">
            <a:avLst/>
          </a:prstGeom>
          <a:ln w="76200">
            <a:solidFill>
              <a:srgbClr val="FF0000"/>
            </a:solidFill>
          </a:ln>
        </p:spPr>
        <p:txBody>
          <a:bodyPr wrap="square">
            <a:spAutoFit/>
          </a:bodyPr>
          <a:lstStyle/>
          <a:p>
            <a:r>
              <a:rPr lang="en-US" sz="2400" b="1" u="sng" dirty="0">
                <a:sym typeface="Wingdings" panose="05000000000000000000" pitchFamily="2" charset="2"/>
              </a:rPr>
              <a:t>Cleanup</a:t>
            </a:r>
          </a:p>
          <a:p>
            <a:pPr marL="342900" indent="-342900">
              <a:buFont typeface="Arial" panose="020B0604020202020204" pitchFamily="34" charset="0"/>
              <a:buChar char="•"/>
            </a:pPr>
            <a:r>
              <a:rPr lang="en-US" sz="2400" dirty="0"/>
              <a:t>Goggles in UV Cabinet </a:t>
            </a:r>
            <a:r>
              <a:rPr lang="en-US" sz="2400" b="1" dirty="0">
                <a:solidFill>
                  <a:srgbClr val="FF0000"/>
                </a:solidFill>
              </a:rPr>
              <a:t>nicely</a:t>
            </a:r>
            <a:r>
              <a:rPr lang="en-US" sz="2400" b="1" dirty="0"/>
              <a:t>!</a:t>
            </a:r>
          </a:p>
          <a:p>
            <a:pPr marL="342900" indent="-342900">
              <a:buFont typeface="Arial" panose="020B0604020202020204" pitchFamily="34" charset="0"/>
              <a:buChar char="•"/>
            </a:pPr>
            <a:r>
              <a:rPr lang="en-US" sz="2400" b="1" dirty="0">
                <a:solidFill>
                  <a:srgbClr val="FF0000"/>
                </a:solidFill>
              </a:rPr>
              <a:t>Reset trays </a:t>
            </a:r>
            <a:r>
              <a:rPr lang="en-US" sz="2400" b="1" dirty="0"/>
              <a:t>for next period!</a:t>
            </a:r>
          </a:p>
          <a:p>
            <a:pPr marL="342900" indent="-342900">
              <a:buFont typeface="Arial" panose="020B0604020202020204" pitchFamily="34" charset="0"/>
              <a:buChar char="•"/>
            </a:pPr>
            <a:r>
              <a:rPr lang="en-US" sz="2400" b="1" i="1" u="sng" dirty="0">
                <a:sym typeface="Wingdings" panose="05000000000000000000" pitchFamily="2" charset="2"/>
              </a:rPr>
              <a:t>Used</a:t>
            </a:r>
            <a:r>
              <a:rPr lang="en-US" sz="2400" dirty="0">
                <a:sym typeface="Wingdings" panose="05000000000000000000" pitchFamily="2" charset="2"/>
              </a:rPr>
              <a:t> chemicals can go down the drain  FLUSH DRAIN WITH WATER! </a:t>
            </a:r>
          </a:p>
          <a:p>
            <a:pPr marL="342900" indent="-342900">
              <a:buFont typeface="Arial" panose="020B0604020202020204" pitchFamily="34" charset="0"/>
              <a:buChar char="•"/>
            </a:pPr>
            <a:r>
              <a:rPr lang="en-US" sz="2400" b="1" dirty="0">
                <a:sym typeface="Wingdings" panose="05000000000000000000" pitchFamily="2" charset="2"/>
              </a:rPr>
              <a:t>Extra chemicals STAY ON THE TABLE!</a:t>
            </a:r>
          </a:p>
        </p:txBody>
      </p:sp>
    </p:spTree>
    <p:extLst>
      <p:ext uri="{BB962C8B-B14F-4D97-AF65-F5344CB8AC3E}">
        <p14:creationId xmlns:p14="http://schemas.microsoft.com/office/powerpoint/2010/main" val="368783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0000">
                <a:alpha val="8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0 – Honors </a:t>
            </a:r>
            <a:r>
              <a:rPr lang="en-US" sz="11500" b="1" dirty="0" err="1"/>
              <a:t>Chem</a:t>
            </a:r>
            <a:r>
              <a:rPr lang="en-US" sz="11500" b="1" dirty="0"/>
              <a:t> Review</a:t>
            </a:r>
          </a:p>
        </p:txBody>
      </p:sp>
    </p:spTree>
    <p:extLst>
      <p:ext uri="{BB962C8B-B14F-4D97-AF65-F5344CB8AC3E}">
        <p14:creationId xmlns:p14="http://schemas.microsoft.com/office/powerpoint/2010/main" val="252399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59307"/>
            <a:ext cx="4624754" cy="6387153"/>
          </a:xfrm>
        </p:spPr>
        <p:txBody>
          <a:bodyPr>
            <a:normAutofit fontScale="77500" lnSpcReduction="20000"/>
          </a:bodyPr>
          <a:lstStyle/>
          <a:p>
            <a:pPr marL="0" indent="0">
              <a:buNone/>
            </a:pPr>
            <a:r>
              <a:rPr lang="en-US" sz="4400" b="1" dirty="0">
                <a:solidFill>
                  <a:srgbClr val="FF0000"/>
                </a:solidFill>
              </a:rPr>
              <a:t>Cleanup </a:t>
            </a:r>
          </a:p>
          <a:p>
            <a:pPr marL="0" indent="0">
              <a:buNone/>
            </a:pPr>
            <a:r>
              <a:rPr lang="en-US" sz="3500" b="1" dirty="0"/>
              <a:t>Goggles in UV Cabinet nicely!</a:t>
            </a:r>
          </a:p>
          <a:p>
            <a:pPr marL="0" indent="0">
              <a:buNone/>
            </a:pPr>
            <a:endParaRPr lang="en-US" sz="1000" dirty="0">
              <a:solidFill>
                <a:srgbClr val="FF0000"/>
              </a:solidFill>
            </a:endParaRPr>
          </a:p>
          <a:p>
            <a:pPr marL="0" indent="0">
              <a:buNone/>
            </a:pPr>
            <a:r>
              <a:rPr lang="en-US" sz="3200" b="1" u="sng" dirty="0"/>
              <a:t>Stay on table:</a:t>
            </a:r>
            <a:endParaRPr lang="en-US" sz="3200" b="1" dirty="0"/>
          </a:p>
          <a:p>
            <a:r>
              <a:rPr lang="en-US" sz="3200" b="1" dirty="0"/>
              <a:t>Ring stand w/clamp</a:t>
            </a:r>
          </a:p>
          <a:p>
            <a:r>
              <a:rPr lang="en-US" sz="3200" b="1" dirty="0"/>
              <a:t>Stir Plate with cord unplugged, nicely next to the stir plate</a:t>
            </a:r>
          </a:p>
          <a:p>
            <a:pPr marL="0" indent="0">
              <a:buNone/>
            </a:pPr>
            <a:endParaRPr lang="en-US" sz="3200" b="1" dirty="0"/>
          </a:p>
          <a:p>
            <a:pPr marL="0" indent="0">
              <a:buNone/>
            </a:pPr>
            <a:r>
              <a:rPr lang="en-US" sz="3200" b="1" u="sng" dirty="0"/>
              <a:t>Up Front</a:t>
            </a:r>
          </a:p>
          <a:p>
            <a:r>
              <a:rPr lang="en-US" sz="3200" dirty="0"/>
              <a:t>Stir bar</a:t>
            </a:r>
          </a:p>
          <a:p>
            <a:r>
              <a:rPr lang="en-US" sz="3200" dirty="0"/>
              <a:t>Stir bar retriever</a:t>
            </a:r>
          </a:p>
          <a:p>
            <a:r>
              <a:rPr lang="en-US" sz="3200" dirty="0"/>
              <a:t>Vernier computer interface back in the box</a:t>
            </a:r>
          </a:p>
          <a:p>
            <a:r>
              <a:rPr lang="en-US" sz="3200" dirty="0"/>
              <a:t>Temp probe</a:t>
            </a:r>
          </a:p>
          <a:p>
            <a:r>
              <a:rPr lang="en-US" sz="3200" dirty="0"/>
              <a:t>Styrofoam cup</a:t>
            </a:r>
          </a:p>
          <a:p>
            <a:endParaRPr lang="en-US" sz="3200" dirty="0"/>
          </a:p>
          <a:p>
            <a:pPr marL="0" indent="0">
              <a:buNone/>
            </a:pPr>
            <a:r>
              <a:rPr lang="en-US" sz="3200" b="1" dirty="0"/>
              <a:t>	</a:t>
            </a:r>
          </a:p>
          <a:p>
            <a:pPr marL="0" indent="0">
              <a:buNone/>
            </a:pPr>
            <a:endParaRPr lang="en-US" sz="3200" b="1" dirty="0"/>
          </a:p>
        </p:txBody>
      </p:sp>
      <p:sp>
        <p:nvSpPr>
          <p:cNvPr id="7" name="Rectangle 6"/>
          <p:cNvSpPr/>
          <p:nvPr/>
        </p:nvSpPr>
        <p:spPr>
          <a:xfrm>
            <a:off x="4853356" y="494497"/>
            <a:ext cx="7338646" cy="66325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panose="020F0502020204030204"/>
                <a:ea typeface="+mn-ea"/>
                <a:cs typeface="+mn-cs"/>
              </a:rPr>
              <a:t>Put away in cabinets/drawers: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Graduated cylinders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DI water bottles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Any clean/dry beakers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in top cabinets, shelves have labels </a:t>
            </a:r>
            <a:b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for sizes you can leave tape on them</a:t>
            </a:r>
          </a:p>
          <a:p>
            <a:pPr marL="342900" lvl="0" indent="-342900">
              <a:buFont typeface="Arial" panose="020B0604020202020204" pitchFamily="34" charset="0"/>
              <a:buChar char="•"/>
              <a:defRPr/>
            </a:pPr>
            <a:r>
              <a:rPr lang="en-US" sz="2500" b="1" dirty="0">
                <a:solidFill>
                  <a:prstClr val="black"/>
                </a:solidFill>
              </a:rPr>
              <a:t>Trays </a:t>
            </a:r>
          </a:p>
          <a:p>
            <a:pPr marL="1257300" lvl="2" indent="-342900">
              <a:buFontTx/>
              <a:buChar char="-"/>
              <a:defRPr/>
            </a:pPr>
            <a:r>
              <a:rPr lang="en-US" sz="2500" dirty="0">
                <a:solidFill>
                  <a:prstClr val="black"/>
                </a:solidFill>
              </a:rPr>
              <a:t>stacked nicely by table 5</a:t>
            </a:r>
          </a:p>
          <a:p>
            <a:pPr marL="1257300" lvl="2" indent="-342900">
              <a:buFontTx/>
              <a:buChar char="-"/>
              <a:defRPr/>
            </a:pPr>
            <a:endParaRPr lang="en-US" sz="25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panose="020F0502020204030204"/>
                <a:ea typeface="+mn-ea"/>
                <a:cs typeface="+mn-cs"/>
              </a:rPr>
              <a:t>Trash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Pipettes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1" dirty="0">
                <a:solidFill>
                  <a:prstClr val="black"/>
                </a:solidFill>
                <a:latin typeface="Calibri" panose="020F0502020204030204"/>
              </a:rPr>
              <a:t>Paper towels</a:t>
            </a:r>
          </a:p>
          <a:p>
            <a:pPr marR="0" lvl="0" algn="l" defTabSz="914400" rtl="0" eaLnBrk="1" fontAlgn="auto" latinLnBrk="0" hangingPunct="1">
              <a:lnSpc>
                <a:spcPct val="100000"/>
              </a:lnSpc>
              <a:spcBef>
                <a:spcPts val="0"/>
              </a:spcBef>
              <a:spcAft>
                <a:spcPts val="0"/>
              </a:spcAft>
              <a:buClrTx/>
              <a:buSzTx/>
              <a:tabLst/>
              <a:defRPr/>
            </a:pPr>
            <a:endParaRPr lang="en-US" sz="2500"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2500" b="1" dirty="0">
                <a:solidFill>
                  <a:srgbClr val="FF0000"/>
                </a:solidFill>
                <a:latin typeface="Calibri" panose="020F0502020204030204"/>
              </a:rPr>
              <a:t>WIPE DOWN BENCHES WITH WATER and TOWELS</a:t>
            </a:r>
            <a:endParaRPr lang="en-US" sz="2500" dirty="0">
              <a:solidFill>
                <a:srgbClr val="FF0000"/>
              </a:solidFill>
            </a:endParaRPr>
          </a:p>
          <a:p>
            <a:pPr marL="342900" indent="-342900">
              <a:buFont typeface="Arial" panose="020B0604020202020204" pitchFamily="34" charset="0"/>
              <a:buChar char="•"/>
            </a:pP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ame 3"/>
          <p:cNvSpPr/>
          <p:nvPr/>
        </p:nvSpPr>
        <p:spPr>
          <a:xfrm>
            <a:off x="0" y="0"/>
            <a:ext cx="12192000" cy="6858000"/>
          </a:xfrm>
          <a:prstGeom prst="frame">
            <a:avLst>
              <a:gd name="adj1" fmla="val 234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976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FF00">
                <a:alpha val="7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2 – Thermodynamics</a:t>
            </a:r>
          </a:p>
        </p:txBody>
      </p:sp>
    </p:spTree>
    <p:extLst>
      <p:ext uri="{BB962C8B-B14F-4D97-AF65-F5344CB8AC3E}">
        <p14:creationId xmlns:p14="http://schemas.microsoft.com/office/powerpoint/2010/main" val="3472499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Determining the Entropy of a Reaction</a:t>
            </a:r>
          </a:p>
        </p:txBody>
      </p:sp>
    </p:spTree>
    <p:extLst>
      <p:ext uri="{BB962C8B-B14F-4D97-AF65-F5344CB8AC3E}">
        <p14:creationId xmlns:p14="http://schemas.microsoft.com/office/powerpoint/2010/main" val="161064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Entropy of a </a:t>
            </a:r>
            <a:r>
              <a:rPr lang="en-US" b="1" u="sng" dirty="0" err="1"/>
              <a:t>Rxn</a:t>
            </a:r>
            <a:endParaRPr lang="en-US" b="1" u="sng" dirty="0"/>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solidFill>
                  <a:srgbClr val="00B050"/>
                </a:solidFill>
              </a:rPr>
              <a:t>NaNO</a:t>
            </a:r>
            <a:r>
              <a:rPr lang="en-US" sz="3200" b="1" baseline="-25000" dirty="0">
                <a:solidFill>
                  <a:srgbClr val="00B050"/>
                </a:solidFill>
              </a:rPr>
              <a:t>3</a:t>
            </a:r>
            <a:r>
              <a:rPr lang="en-US" sz="3200" dirty="0"/>
              <a:t> x 8.5 g per table x 2 benches</a:t>
            </a:r>
          </a:p>
          <a:p>
            <a:r>
              <a:rPr lang="en-US" sz="3200" b="1" dirty="0">
                <a:solidFill>
                  <a:srgbClr val="FFC000"/>
                </a:solidFill>
              </a:rPr>
              <a:t>NH</a:t>
            </a:r>
            <a:r>
              <a:rPr lang="en-US" sz="3200" b="1" baseline="-25000" dirty="0">
                <a:solidFill>
                  <a:srgbClr val="FFC000"/>
                </a:solidFill>
              </a:rPr>
              <a:t>4</a:t>
            </a:r>
            <a:r>
              <a:rPr lang="en-US" sz="3200" b="1" dirty="0">
                <a:solidFill>
                  <a:srgbClr val="FFC000"/>
                </a:solidFill>
              </a:rPr>
              <a:t>Cl</a:t>
            </a:r>
            <a:r>
              <a:rPr lang="en-US" sz="3200" b="1" dirty="0"/>
              <a:t> </a:t>
            </a:r>
            <a:r>
              <a:rPr lang="en-US" sz="3200" dirty="0"/>
              <a:t>x 5.5 g per table x 3 benches</a:t>
            </a:r>
          </a:p>
          <a:p>
            <a:r>
              <a:rPr lang="en-US" sz="3200" b="1" dirty="0">
                <a:solidFill>
                  <a:srgbClr val="0070C0"/>
                </a:solidFill>
              </a:rPr>
              <a:t>NH</a:t>
            </a:r>
            <a:r>
              <a:rPr lang="en-US" sz="3200" b="1" baseline="-25000" dirty="0">
                <a:solidFill>
                  <a:srgbClr val="0070C0"/>
                </a:solidFill>
              </a:rPr>
              <a:t>4</a:t>
            </a:r>
            <a:r>
              <a:rPr lang="en-US" sz="3200" b="1" dirty="0">
                <a:solidFill>
                  <a:srgbClr val="0070C0"/>
                </a:solidFill>
              </a:rPr>
              <a:t>NO</a:t>
            </a:r>
            <a:r>
              <a:rPr lang="en-US" sz="3200" b="1" baseline="-25000" dirty="0">
                <a:solidFill>
                  <a:srgbClr val="0070C0"/>
                </a:solidFill>
              </a:rPr>
              <a:t>3</a:t>
            </a:r>
            <a:r>
              <a:rPr lang="en-US" sz="3200" b="1" dirty="0">
                <a:solidFill>
                  <a:srgbClr val="CC00CC"/>
                </a:solidFill>
              </a:rPr>
              <a:t> </a:t>
            </a:r>
            <a:r>
              <a:rPr lang="en-US" sz="3200" dirty="0"/>
              <a:t>x 8 g per table x 3 benches</a:t>
            </a:r>
          </a:p>
          <a:p>
            <a:pPr marL="0" indent="0">
              <a:buNone/>
            </a:pPr>
            <a:endParaRPr lang="en-US" sz="3200" dirty="0"/>
          </a:p>
        </p:txBody>
      </p:sp>
      <p:sp>
        <p:nvSpPr>
          <p:cNvPr id="5" name="Content Placeholder 2"/>
          <p:cNvSpPr txBox="1">
            <a:spLocks/>
          </p:cNvSpPr>
          <p:nvPr/>
        </p:nvSpPr>
        <p:spPr>
          <a:xfrm>
            <a:off x="6482687" y="365125"/>
            <a:ext cx="5480713" cy="60229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Vernier computer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Temp probe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Styrofoam cup small w/a lid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600mL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100mL</a:t>
            </a:r>
            <a:r>
              <a:rPr kumimoji="0" lang="en-US" sz="3200" b="1" i="0" u="none" strike="noStrike" kern="1200" cap="none" spc="0" normalizeH="0" noProof="0" dirty="0">
                <a:ln>
                  <a:noFill/>
                </a:ln>
                <a:solidFill>
                  <a:prstClr val="black"/>
                </a:solidFill>
                <a:effectLst/>
                <a:uLnTx/>
                <a:uFillTx/>
                <a:latin typeface="Calibri" panose="020F0502020204030204"/>
              </a:rPr>
              <a:t> </a:t>
            </a:r>
            <a:r>
              <a:rPr kumimoji="0" lang="en-US" sz="3200" b="1" i="0" u="none" strike="noStrike" kern="1200" cap="none" spc="0" normalizeH="0" baseline="0" noProof="0" dirty="0">
                <a:ln>
                  <a:noFill/>
                </a:ln>
                <a:solidFill>
                  <a:prstClr val="black"/>
                </a:solidFill>
                <a:effectLst/>
                <a:uLnTx/>
                <a:uFillTx/>
                <a:latin typeface="Calibri" panose="020F0502020204030204"/>
              </a:rPr>
              <a:t>beaker w/color tape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50mL graduated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Stir bar and wand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Scoop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Weigh boat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Stir plate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Ring stand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Utility clamp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rPr>
              <a:t>DI H</a:t>
            </a:r>
            <a:r>
              <a:rPr kumimoji="0" lang="en-US" sz="3200" b="1" i="0" u="none" strike="noStrike" kern="1200" cap="none" spc="0" normalizeH="0" baseline="-25000" noProof="0" dirty="0">
                <a:ln>
                  <a:noFill/>
                </a:ln>
                <a:solidFill>
                  <a:prstClr val="black"/>
                </a:solidFill>
                <a:effectLst/>
                <a:uLnTx/>
                <a:uFillTx/>
                <a:latin typeface="Calibri" panose="020F0502020204030204"/>
              </a:rPr>
              <a:t>2</a:t>
            </a:r>
            <a:r>
              <a:rPr kumimoji="0" lang="en-US" sz="3200" b="1" i="0" u="none" strike="noStrike" kern="1200" cap="none" spc="0" normalizeH="0" baseline="0" noProof="0" dirty="0">
                <a:ln>
                  <a:noFill/>
                </a:ln>
                <a:solidFill>
                  <a:prstClr val="black"/>
                </a:solidFill>
                <a:effectLst/>
                <a:uLnTx/>
                <a:uFillTx/>
                <a:latin typeface="Calibri" panose="020F0502020204030204"/>
              </a:rPr>
              <a:t>O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noProof="0" dirty="0">
                <a:solidFill>
                  <a:prstClr val="black"/>
                </a:solidFill>
                <a:latin typeface="Calibri" panose="020F0502020204030204"/>
              </a:rPr>
              <a:t>4 goggles in each tray</a:t>
            </a:r>
            <a:endParaRPr kumimoji="0" lang="en-US" sz="3200" b="1"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0" y="3591061"/>
            <a:ext cx="1974215" cy="2797039"/>
          </a:xfrm>
          <a:prstGeom prst="rect">
            <a:avLst/>
          </a:prstGeom>
          <a:noFill/>
          <a:ln>
            <a:noFill/>
          </a:ln>
        </p:spPr>
      </p:pic>
    </p:spTree>
    <p:extLst>
      <p:ext uri="{BB962C8B-B14F-4D97-AF65-F5344CB8AC3E}">
        <p14:creationId xmlns:p14="http://schemas.microsoft.com/office/powerpoint/2010/main" val="3299817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1066545988"/>
              </p:ext>
            </p:extLst>
          </p:nvPr>
        </p:nvGraphicFramePr>
        <p:xfrm>
          <a:off x="259623" y="285991"/>
          <a:ext cx="9002366" cy="1849120"/>
        </p:xfrm>
        <a:graphic>
          <a:graphicData uri="http://schemas.openxmlformats.org/drawingml/2006/table">
            <a:tbl>
              <a:tblPr firstRow="1" bandRow="1">
                <a:tableStyleId>{5940675A-B579-460E-94D1-54222C63F5DA}</a:tableStyleId>
              </a:tblPr>
              <a:tblGrid>
                <a:gridCol w="1148334">
                  <a:extLst>
                    <a:ext uri="{9D8B030D-6E8A-4147-A177-3AD203B41FA5}">
                      <a16:colId xmlns:a16="http://schemas.microsoft.com/office/drawing/2014/main" val="1367485678"/>
                    </a:ext>
                  </a:extLst>
                </a:gridCol>
                <a:gridCol w="1247458">
                  <a:extLst>
                    <a:ext uri="{9D8B030D-6E8A-4147-A177-3AD203B41FA5}">
                      <a16:colId xmlns:a16="http://schemas.microsoft.com/office/drawing/2014/main" val="195437276"/>
                    </a:ext>
                  </a:extLst>
                </a:gridCol>
                <a:gridCol w="1409242">
                  <a:extLst>
                    <a:ext uri="{9D8B030D-6E8A-4147-A177-3AD203B41FA5}">
                      <a16:colId xmlns:a16="http://schemas.microsoft.com/office/drawing/2014/main" val="3415753454"/>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884219">
                  <a:extLst>
                    <a:ext uri="{9D8B030D-6E8A-4147-A177-3AD203B41FA5}">
                      <a16:colId xmlns:a16="http://schemas.microsoft.com/office/drawing/2014/main" val="2800807587"/>
                    </a:ext>
                  </a:extLst>
                </a:gridCol>
              </a:tblGrid>
              <a:tr h="287215">
                <a:tc gridSpan="6">
                  <a:txBody>
                    <a:bodyPr/>
                    <a:lstStyle/>
                    <a:p>
                      <a:r>
                        <a:rPr lang="en-US" b="1" dirty="0"/>
                        <a:t>TWO</a:t>
                      </a:r>
                      <a:r>
                        <a:rPr lang="en-US" b="1" baseline="0" dirty="0"/>
                        <a:t> TRIALS</a:t>
                      </a:r>
                      <a:endParaRPr lang="en-US" b="1" dirty="0"/>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a:p>
                  </a:txBody>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solidFill>
                      <a:schemeClr val="accent1">
                        <a:lumMod val="40000"/>
                        <a:lumOff val="60000"/>
                      </a:schemeClr>
                    </a:solidFill>
                  </a:tcPr>
                </a:tc>
                <a:tc>
                  <a:txBody>
                    <a:bodyPr/>
                    <a:lstStyle/>
                    <a:p>
                      <a:r>
                        <a:rPr lang="en-US" b="1" dirty="0"/>
                        <a:t>g</a:t>
                      </a:r>
                      <a:r>
                        <a:rPr lang="en-US" b="1" baseline="0" dirty="0"/>
                        <a:t> per trial</a:t>
                      </a:r>
                      <a:endParaRPr lang="en-US" b="1" dirty="0"/>
                    </a:p>
                  </a:txBody>
                  <a:tcPr>
                    <a:solidFill>
                      <a:schemeClr val="accent1">
                        <a:lumMod val="40000"/>
                        <a:lumOff val="60000"/>
                      </a:schemeClr>
                    </a:solidFill>
                  </a:tcPr>
                </a:tc>
                <a:tc>
                  <a:txBody>
                    <a:bodyPr/>
                    <a:lstStyle/>
                    <a:p>
                      <a:r>
                        <a:rPr lang="en-US" b="1" baseline="0" dirty="0"/>
                        <a:t>x 2 trials</a:t>
                      </a:r>
                    </a:p>
                  </a:txBody>
                  <a:tcPr>
                    <a:solidFill>
                      <a:schemeClr val="accent1">
                        <a:lumMod val="40000"/>
                        <a:lumOff val="60000"/>
                      </a:schemeClr>
                    </a:solid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NaNO</a:t>
                      </a:r>
                      <a:r>
                        <a:rPr lang="en-US" baseline="-25000" dirty="0"/>
                        <a:t>3</a:t>
                      </a:r>
                    </a:p>
                  </a:txBody>
                  <a:tcPr/>
                </a:tc>
                <a:tc>
                  <a:txBody>
                    <a:bodyPr/>
                    <a:lstStyle/>
                    <a:p>
                      <a:r>
                        <a:rPr lang="en-US" b="0" baseline="0" dirty="0"/>
                        <a:t>4.25</a:t>
                      </a:r>
                    </a:p>
                  </a:txBody>
                  <a:tcPr/>
                </a:tc>
                <a:tc>
                  <a:txBody>
                    <a:bodyPr/>
                    <a:lstStyle/>
                    <a:p>
                      <a:r>
                        <a:rPr lang="en-US" baseline="0" dirty="0"/>
                        <a:t>8.5</a:t>
                      </a:r>
                    </a:p>
                  </a:txBody>
                  <a:tcPr/>
                </a:tc>
                <a:tc>
                  <a:txBody>
                    <a:bodyPr/>
                    <a:lstStyle/>
                    <a:p>
                      <a:r>
                        <a:rPr lang="en-US" dirty="0"/>
                        <a:t>x 2</a:t>
                      </a:r>
                      <a:endParaRPr lang="en-US" baseline="-25000" dirty="0"/>
                    </a:p>
                  </a:txBody>
                  <a:tcPr/>
                </a:tc>
                <a:tc>
                  <a:txBody>
                    <a:bodyPr/>
                    <a:lstStyle/>
                    <a:p>
                      <a:r>
                        <a:rPr lang="en-US" b="0" baseline="0" dirty="0"/>
                        <a:t>x 4</a:t>
                      </a:r>
                    </a:p>
                  </a:txBody>
                  <a:tcPr/>
                </a:tc>
                <a:tc>
                  <a:txBody>
                    <a:bodyPr/>
                    <a:lstStyle/>
                    <a:p>
                      <a:r>
                        <a:rPr lang="en-US" b="1" baseline="0" dirty="0"/>
                        <a:t>68 g</a:t>
                      </a:r>
                    </a:p>
                  </a:txBody>
                  <a:tcPr/>
                </a:tc>
                <a:extLst>
                  <a:ext uri="{0D108BD9-81ED-4DB2-BD59-A6C34878D82A}">
                    <a16:rowId xmlns:a16="http://schemas.microsoft.com/office/drawing/2014/main" val="38617547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NH</a:t>
                      </a:r>
                      <a:r>
                        <a:rPr lang="en-US" baseline="-25000" dirty="0"/>
                        <a:t>4</a:t>
                      </a:r>
                      <a:r>
                        <a:rPr lang="en-US" baseline="0" dirty="0"/>
                        <a:t>Cl</a:t>
                      </a:r>
                    </a:p>
                  </a:txBody>
                  <a:tcPr/>
                </a:tc>
                <a:tc>
                  <a:txBody>
                    <a:bodyPr/>
                    <a:lstStyle/>
                    <a:p>
                      <a:r>
                        <a:rPr lang="en-US" baseline="0" dirty="0"/>
                        <a:t>2.675 </a:t>
                      </a:r>
                    </a:p>
                  </a:txBody>
                  <a:tcPr/>
                </a:tc>
                <a:tc>
                  <a:txBody>
                    <a:bodyPr/>
                    <a:lstStyle/>
                    <a:p>
                      <a:r>
                        <a:rPr lang="en-US" baseline="0" dirty="0"/>
                        <a:t>5.349</a:t>
                      </a:r>
                    </a:p>
                  </a:txBody>
                  <a:tcPr/>
                </a:tc>
                <a:tc>
                  <a:txBody>
                    <a:bodyPr/>
                    <a:lstStyle/>
                    <a:p>
                      <a:r>
                        <a:rPr lang="en-US" dirty="0"/>
                        <a:t>x 3</a:t>
                      </a:r>
                      <a:endParaRPr lang="en-US"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x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64.2 g</a:t>
                      </a:r>
                    </a:p>
                  </a:txBody>
                  <a:tcPr/>
                </a:tc>
                <a:extLst>
                  <a:ext uri="{0D108BD9-81ED-4DB2-BD59-A6C34878D82A}">
                    <a16:rowId xmlns:a16="http://schemas.microsoft.com/office/drawing/2014/main" val="493216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NH</a:t>
                      </a:r>
                      <a:r>
                        <a:rPr lang="en-US" baseline="-25000" dirty="0"/>
                        <a:t>4</a:t>
                      </a:r>
                      <a:r>
                        <a:rPr lang="en-US" baseline="0" dirty="0"/>
                        <a:t>NO</a:t>
                      </a:r>
                      <a:r>
                        <a:rPr lang="en-US" baseline="-25000" dirty="0"/>
                        <a:t>3</a:t>
                      </a:r>
                    </a:p>
                  </a:txBody>
                  <a:tcPr/>
                </a:tc>
                <a:tc>
                  <a:txBody>
                    <a:bodyPr/>
                    <a:lstStyle/>
                    <a:p>
                      <a:r>
                        <a:rPr lang="en-US" b="0" baseline="0" dirty="0"/>
                        <a:t>4</a:t>
                      </a:r>
                    </a:p>
                  </a:txBody>
                  <a:tcPr/>
                </a:tc>
                <a:tc>
                  <a:txBody>
                    <a:bodyPr/>
                    <a:lstStyle/>
                    <a:p>
                      <a:r>
                        <a:rPr lang="en-US" baseline="0" dirty="0"/>
                        <a:t>8</a:t>
                      </a:r>
                    </a:p>
                  </a:txBody>
                  <a:tcPr/>
                </a:tc>
                <a:tc>
                  <a:txBody>
                    <a:bodyPr/>
                    <a:lstStyle/>
                    <a:p>
                      <a:r>
                        <a:rPr lang="en-US" dirty="0"/>
                        <a:t>x 3</a:t>
                      </a:r>
                      <a:endParaRPr lang="en-US"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x 4</a:t>
                      </a:r>
                    </a:p>
                  </a:txBody>
                  <a:tcPr/>
                </a:tc>
                <a:tc>
                  <a:txBody>
                    <a:bodyPr/>
                    <a:lstStyle/>
                    <a:p>
                      <a:r>
                        <a:rPr lang="en-US" b="1" baseline="0" dirty="0"/>
                        <a:t>96 g</a:t>
                      </a:r>
                    </a:p>
                  </a:txBody>
                  <a:tcPr/>
                </a:tc>
                <a:extLst>
                  <a:ext uri="{0D108BD9-81ED-4DB2-BD59-A6C34878D82A}">
                    <a16:rowId xmlns:a16="http://schemas.microsoft.com/office/drawing/2014/main" val="2485495049"/>
                  </a:ext>
                </a:extLst>
              </a:tr>
            </a:tbl>
          </a:graphicData>
        </a:graphic>
      </p:graphicFrame>
      <p:sp>
        <p:nvSpPr>
          <p:cNvPr id="6" name="Rectangle 5"/>
          <p:cNvSpPr/>
          <p:nvPr/>
        </p:nvSpPr>
        <p:spPr>
          <a:xfrm>
            <a:off x="9747201" y="285991"/>
            <a:ext cx="2660998"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CHECK MASSES in the chemical bottles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Accepted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dS</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NH4NO3 = 108 J/</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mol.K</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15" name="Table 14"/>
          <p:cNvGraphicFramePr>
            <a:graphicFrameLocks noGrp="1"/>
          </p:cNvGraphicFramePr>
          <p:nvPr>
            <p:extLst>
              <p:ext uri="{D42A27DB-BD31-4B8C-83A1-F6EECF244321}">
                <p14:modId xmlns:p14="http://schemas.microsoft.com/office/powerpoint/2010/main" val="469663080"/>
              </p:ext>
            </p:extLst>
          </p:nvPr>
        </p:nvGraphicFramePr>
        <p:xfrm>
          <a:off x="230697" y="2554140"/>
          <a:ext cx="9697072" cy="1112520"/>
        </p:xfrm>
        <a:graphic>
          <a:graphicData uri="http://schemas.openxmlformats.org/drawingml/2006/table">
            <a:tbl>
              <a:tblPr firstRow="1" bandRow="1">
                <a:tableStyleId>{5940675A-B579-460E-94D1-54222C63F5DA}</a:tableStyleId>
              </a:tblPr>
              <a:tblGrid>
                <a:gridCol w="898201">
                  <a:extLst>
                    <a:ext uri="{9D8B030D-6E8A-4147-A177-3AD203B41FA5}">
                      <a16:colId xmlns:a16="http://schemas.microsoft.com/office/drawing/2014/main" val="4179059980"/>
                    </a:ext>
                  </a:extLst>
                </a:gridCol>
                <a:gridCol w="1060788">
                  <a:extLst>
                    <a:ext uri="{9D8B030D-6E8A-4147-A177-3AD203B41FA5}">
                      <a16:colId xmlns:a16="http://schemas.microsoft.com/office/drawing/2014/main" val="783972902"/>
                    </a:ext>
                  </a:extLst>
                </a:gridCol>
                <a:gridCol w="1453400">
                  <a:extLst>
                    <a:ext uri="{9D8B030D-6E8A-4147-A177-3AD203B41FA5}">
                      <a16:colId xmlns:a16="http://schemas.microsoft.com/office/drawing/2014/main" val="2266815564"/>
                    </a:ext>
                  </a:extLst>
                </a:gridCol>
                <a:gridCol w="6284683">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50mL 1 M NaNO</a:t>
                      </a:r>
                      <a:r>
                        <a:rPr lang="en-US" b="1" baseline="-25000" dirty="0"/>
                        <a:t>3 </a:t>
                      </a:r>
                      <a:r>
                        <a:rPr lang="en-US" b="1" baseline="0" dirty="0"/>
                        <a:t> (student’s make at their bench)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0.05 L</a:t>
                      </a:r>
                    </a:p>
                  </a:txBody>
                  <a:tcPr/>
                </a:tc>
                <a:tc>
                  <a:txBody>
                    <a:bodyPr/>
                    <a:lstStyle/>
                    <a:p>
                      <a:r>
                        <a:rPr lang="en-US" dirty="0"/>
                        <a:t>1.0 </a:t>
                      </a:r>
                      <a:r>
                        <a:rPr lang="en-US" dirty="0" err="1"/>
                        <a:t>mol</a:t>
                      </a:r>
                      <a:endParaRPr lang="en-US" dirty="0"/>
                    </a:p>
                  </a:txBody>
                  <a:tcPr/>
                </a:tc>
                <a:tc>
                  <a:txBody>
                    <a:bodyPr/>
                    <a:lstStyle/>
                    <a:p>
                      <a:r>
                        <a:rPr lang="en-US" dirty="0"/>
                        <a:t>85.00 g</a:t>
                      </a:r>
                    </a:p>
                  </a:txBody>
                  <a:tcPr/>
                </a:tc>
                <a:tc>
                  <a:txBody>
                    <a:bodyPr/>
                    <a:lstStyle/>
                    <a:p>
                      <a:r>
                        <a:rPr lang="en-US" b="1" dirty="0"/>
                        <a:t>= 4.25 g NaNO</a:t>
                      </a:r>
                      <a:r>
                        <a:rPr lang="en-US" b="1" baseline="-25000" dirty="0"/>
                        <a:t>3</a:t>
                      </a:r>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NaNO</a:t>
                      </a:r>
                      <a:r>
                        <a:rPr lang="en-US" baseline="-25000" dirty="0"/>
                        <a:t>3</a:t>
                      </a:r>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01419357"/>
              </p:ext>
            </p:extLst>
          </p:nvPr>
        </p:nvGraphicFramePr>
        <p:xfrm>
          <a:off x="230697" y="3866600"/>
          <a:ext cx="9740617" cy="1112520"/>
        </p:xfrm>
        <a:graphic>
          <a:graphicData uri="http://schemas.openxmlformats.org/drawingml/2006/table">
            <a:tbl>
              <a:tblPr firstRow="1" bandRow="1">
                <a:tableStyleId>{5940675A-B579-460E-94D1-54222C63F5DA}</a:tableStyleId>
              </a:tblPr>
              <a:tblGrid>
                <a:gridCol w="828846">
                  <a:extLst>
                    <a:ext uri="{9D8B030D-6E8A-4147-A177-3AD203B41FA5}">
                      <a16:colId xmlns:a16="http://schemas.microsoft.com/office/drawing/2014/main" val="4179059980"/>
                    </a:ext>
                  </a:extLst>
                </a:gridCol>
                <a:gridCol w="1103086">
                  <a:extLst>
                    <a:ext uri="{9D8B030D-6E8A-4147-A177-3AD203B41FA5}">
                      <a16:colId xmlns:a16="http://schemas.microsoft.com/office/drawing/2014/main" val="783972902"/>
                    </a:ext>
                  </a:extLst>
                </a:gridCol>
                <a:gridCol w="1465942">
                  <a:extLst>
                    <a:ext uri="{9D8B030D-6E8A-4147-A177-3AD203B41FA5}">
                      <a16:colId xmlns:a16="http://schemas.microsoft.com/office/drawing/2014/main" val="2266815564"/>
                    </a:ext>
                  </a:extLst>
                </a:gridCol>
                <a:gridCol w="6342743">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50mL 1 M NH</a:t>
                      </a:r>
                      <a:r>
                        <a:rPr lang="en-US" b="1" baseline="-25000" dirty="0"/>
                        <a:t>4</a:t>
                      </a:r>
                      <a:r>
                        <a:rPr lang="en-US" b="1" dirty="0"/>
                        <a:t>Cl NaNO</a:t>
                      </a:r>
                      <a:r>
                        <a:rPr lang="en-US" b="1" baseline="-25000" dirty="0"/>
                        <a:t>3 </a:t>
                      </a:r>
                      <a:r>
                        <a:rPr lang="en-US" b="1" baseline="0" dirty="0"/>
                        <a:t> (student’s make at their bench)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0.05 L</a:t>
                      </a:r>
                    </a:p>
                  </a:txBody>
                  <a:tcPr/>
                </a:tc>
                <a:tc>
                  <a:txBody>
                    <a:bodyPr/>
                    <a:lstStyle/>
                    <a:p>
                      <a:r>
                        <a:rPr lang="en-US" dirty="0"/>
                        <a:t>1.0</a:t>
                      </a:r>
                      <a:r>
                        <a:rPr lang="en-US" baseline="0" dirty="0"/>
                        <a:t> </a:t>
                      </a:r>
                      <a:r>
                        <a:rPr lang="en-US" baseline="0" dirty="0" err="1"/>
                        <a:t>mol</a:t>
                      </a:r>
                      <a:endParaRPr lang="en-US" dirty="0"/>
                    </a:p>
                  </a:txBody>
                  <a:tcPr/>
                </a:tc>
                <a:tc>
                  <a:txBody>
                    <a:bodyPr/>
                    <a:lstStyle/>
                    <a:p>
                      <a:r>
                        <a:rPr lang="en-US" dirty="0"/>
                        <a:t>53.49 g</a:t>
                      </a:r>
                    </a:p>
                  </a:txBody>
                  <a:tcPr/>
                </a:tc>
                <a:tc>
                  <a:txBody>
                    <a:bodyPr/>
                    <a:lstStyle/>
                    <a:p>
                      <a:r>
                        <a:rPr lang="en-US" b="1" dirty="0"/>
                        <a:t>= 2.675 g NH</a:t>
                      </a:r>
                      <a:r>
                        <a:rPr lang="en-US" b="1" baseline="-25000" dirty="0"/>
                        <a:t>4</a:t>
                      </a:r>
                      <a:r>
                        <a:rPr lang="en-US" b="1" dirty="0"/>
                        <a:t>Cl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NH</a:t>
                      </a:r>
                      <a:r>
                        <a:rPr lang="en-US" baseline="-25000" dirty="0"/>
                        <a:t>4</a:t>
                      </a:r>
                      <a:r>
                        <a:rPr lang="en-US" dirty="0"/>
                        <a:t>Cl</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110590073"/>
              </p:ext>
            </p:extLst>
          </p:nvPr>
        </p:nvGraphicFramePr>
        <p:xfrm>
          <a:off x="230698" y="5179060"/>
          <a:ext cx="9900273" cy="1112520"/>
        </p:xfrm>
        <a:graphic>
          <a:graphicData uri="http://schemas.openxmlformats.org/drawingml/2006/table">
            <a:tbl>
              <a:tblPr firstRow="1" bandRow="1">
                <a:tableStyleId>{5940675A-B579-460E-94D1-54222C63F5DA}</a:tableStyleId>
              </a:tblPr>
              <a:tblGrid>
                <a:gridCol w="819944">
                  <a:extLst>
                    <a:ext uri="{9D8B030D-6E8A-4147-A177-3AD203B41FA5}">
                      <a16:colId xmlns:a16="http://schemas.microsoft.com/office/drawing/2014/main" val="4179059980"/>
                    </a:ext>
                  </a:extLst>
                </a:gridCol>
                <a:gridCol w="968365">
                  <a:extLst>
                    <a:ext uri="{9D8B030D-6E8A-4147-A177-3AD203B41FA5}">
                      <a16:colId xmlns:a16="http://schemas.microsoft.com/office/drawing/2014/main" val="783972902"/>
                    </a:ext>
                  </a:extLst>
                </a:gridCol>
                <a:gridCol w="1587310">
                  <a:extLst>
                    <a:ext uri="{9D8B030D-6E8A-4147-A177-3AD203B41FA5}">
                      <a16:colId xmlns:a16="http://schemas.microsoft.com/office/drawing/2014/main" val="2266815564"/>
                    </a:ext>
                  </a:extLst>
                </a:gridCol>
                <a:gridCol w="6524654">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50mL 1 M NH</a:t>
                      </a:r>
                      <a:r>
                        <a:rPr lang="en-US" b="1" baseline="-25000" dirty="0"/>
                        <a:t>4</a:t>
                      </a:r>
                      <a:r>
                        <a:rPr lang="en-US" b="1" dirty="0"/>
                        <a:t>NO</a:t>
                      </a:r>
                      <a:r>
                        <a:rPr lang="en-US" b="1" baseline="-25000" dirty="0"/>
                        <a:t>3 </a:t>
                      </a:r>
                      <a:r>
                        <a:rPr lang="en-US" b="1" dirty="0"/>
                        <a:t>NaNO</a:t>
                      </a:r>
                      <a:r>
                        <a:rPr lang="en-US" b="1" baseline="-25000" dirty="0"/>
                        <a:t>3 </a:t>
                      </a:r>
                      <a:r>
                        <a:rPr lang="en-US" b="1" baseline="0" dirty="0"/>
                        <a:t> (student’s make at their bench)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0.05 L</a:t>
                      </a:r>
                    </a:p>
                  </a:txBody>
                  <a:tcPr/>
                </a:tc>
                <a:tc>
                  <a:txBody>
                    <a:bodyPr/>
                    <a:lstStyle/>
                    <a:p>
                      <a:r>
                        <a:rPr lang="en-US" dirty="0"/>
                        <a:t>1.0</a:t>
                      </a:r>
                      <a:r>
                        <a:rPr lang="en-US" baseline="0" dirty="0"/>
                        <a:t> </a:t>
                      </a:r>
                      <a:r>
                        <a:rPr lang="en-US" baseline="0" dirty="0" err="1"/>
                        <a:t>mol</a:t>
                      </a:r>
                      <a:endParaRPr lang="en-US" dirty="0"/>
                    </a:p>
                  </a:txBody>
                  <a:tcPr/>
                </a:tc>
                <a:tc>
                  <a:txBody>
                    <a:bodyPr/>
                    <a:lstStyle/>
                    <a:p>
                      <a:r>
                        <a:rPr lang="en-US" dirty="0"/>
                        <a:t>80 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4 g NH</a:t>
                      </a:r>
                      <a:r>
                        <a:rPr lang="en-US" b="1" baseline="-25000" dirty="0"/>
                        <a:t>4</a:t>
                      </a:r>
                      <a:r>
                        <a:rPr lang="en-US" b="1" dirty="0"/>
                        <a:t>NO</a:t>
                      </a:r>
                      <a:r>
                        <a:rPr lang="en-US" b="1" baseline="-25000" dirty="0"/>
                        <a:t>3</a:t>
                      </a:r>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NH</a:t>
                      </a:r>
                      <a:r>
                        <a:rPr lang="en-US" baseline="-25000" dirty="0"/>
                        <a:t>4</a:t>
                      </a:r>
                      <a:r>
                        <a:rPr lang="en-US" dirty="0"/>
                        <a:t>NO</a:t>
                      </a:r>
                      <a:r>
                        <a:rPr lang="en-US" baseline="-25000" dirty="0"/>
                        <a:t>3</a:t>
                      </a:r>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
        <p:nvSpPr>
          <p:cNvPr id="2" name="Rectangle 1">
            <a:extLst>
              <a:ext uri="{FF2B5EF4-FFF2-40B4-BE49-F238E27FC236}">
                <a16:creationId xmlns:a16="http://schemas.microsoft.com/office/drawing/2014/main" id="{AB86096A-D4EF-FD19-440A-A5066F77C606}"/>
              </a:ext>
            </a:extLst>
          </p:cNvPr>
          <p:cNvSpPr/>
          <p:nvPr/>
        </p:nvSpPr>
        <p:spPr>
          <a:xfrm>
            <a:off x="10367889" y="1828800"/>
            <a:ext cx="1564488" cy="20378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NH</a:t>
            </a:r>
            <a:r>
              <a:rPr lang="en-US" sz="2800" b="1" baseline="-25000" dirty="0">
                <a:solidFill>
                  <a:schemeClr val="tx1"/>
                </a:solidFill>
              </a:rPr>
              <a:t>4</a:t>
            </a:r>
            <a:r>
              <a:rPr lang="en-US" sz="2800" b="1" dirty="0">
                <a:solidFill>
                  <a:schemeClr val="tx1"/>
                </a:solidFill>
              </a:rPr>
              <a:t>NO</a:t>
            </a:r>
            <a:r>
              <a:rPr lang="en-US" sz="2800" b="1" baseline="-25000" dirty="0">
                <a:solidFill>
                  <a:schemeClr val="tx1"/>
                </a:solidFill>
              </a:rPr>
              <a:t>3</a:t>
            </a:r>
            <a:r>
              <a:rPr lang="en-US" sz="2800" b="1" dirty="0">
                <a:solidFill>
                  <a:schemeClr val="tx1"/>
                </a:solidFill>
              </a:rPr>
              <a:t> ∆T = -5 </a:t>
            </a:r>
          </a:p>
        </p:txBody>
      </p:sp>
    </p:spTree>
    <p:extLst>
      <p:ext uri="{BB962C8B-B14F-4D97-AF65-F5344CB8AC3E}">
        <p14:creationId xmlns:p14="http://schemas.microsoft.com/office/powerpoint/2010/main" val="468930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2635777218"/>
              </p:ext>
            </p:extLst>
          </p:nvPr>
        </p:nvGraphicFramePr>
        <p:xfrm>
          <a:off x="259623" y="285991"/>
          <a:ext cx="9002366" cy="1849120"/>
        </p:xfrm>
        <a:graphic>
          <a:graphicData uri="http://schemas.openxmlformats.org/drawingml/2006/table">
            <a:tbl>
              <a:tblPr firstRow="1" bandRow="1">
                <a:tableStyleId>{5940675A-B579-460E-94D1-54222C63F5DA}</a:tableStyleId>
              </a:tblPr>
              <a:tblGrid>
                <a:gridCol w="1148334">
                  <a:extLst>
                    <a:ext uri="{9D8B030D-6E8A-4147-A177-3AD203B41FA5}">
                      <a16:colId xmlns:a16="http://schemas.microsoft.com/office/drawing/2014/main" val="1367485678"/>
                    </a:ext>
                  </a:extLst>
                </a:gridCol>
                <a:gridCol w="1247458">
                  <a:extLst>
                    <a:ext uri="{9D8B030D-6E8A-4147-A177-3AD203B41FA5}">
                      <a16:colId xmlns:a16="http://schemas.microsoft.com/office/drawing/2014/main" val="195437276"/>
                    </a:ext>
                  </a:extLst>
                </a:gridCol>
                <a:gridCol w="1409242">
                  <a:extLst>
                    <a:ext uri="{9D8B030D-6E8A-4147-A177-3AD203B41FA5}">
                      <a16:colId xmlns:a16="http://schemas.microsoft.com/office/drawing/2014/main" val="3415753454"/>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884219">
                  <a:extLst>
                    <a:ext uri="{9D8B030D-6E8A-4147-A177-3AD203B41FA5}">
                      <a16:colId xmlns:a16="http://schemas.microsoft.com/office/drawing/2014/main" val="2800807587"/>
                    </a:ext>
                  </a:extLst>
                </a:gridCol>
              </a:tblGrid>
              <a:tr h="287215">
                <a:tc gridSpan="6">
                  <a:txBody>
                    <a:bodyPr/>
                    <a:lstStyle/>
                    <a:p>
                      <a:r>
                        <a:rPr lang="en-US" b="1" dirty="0"/>
                        <a:t>TWO</a:t>
                      </a:r>
                      <a:r>
                        <a:rPr lang="en-US" b="1" baseline="0" dirty="0"/>
                        <a:t> TRIALS</a:t>
                      </a:r>
                      <a:endParaRPr lang="en-US" b="1" dirty="0"/>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a:p>
                  </a:txBody>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solidFill>
                      <a:schemeClr val="accent1">
                        <a:lumMod val="40000"/>
                        <a:lumOff val="60000"/>
                      </a:schemeClr>
                    </a:solidFill>
                  </a:tcPr>
                </a:tc>
                <a:tc>
                  <a:txBody>
                    <a:bodyPr/>
                    <a:lstStyle/>
                    <a:p>
                      <a:r>
                        <a:rPr lang="en-US" b="1" dirty="0"/>
                        <a:t>g</a:t>
                      </a:r>
                      <a:r>
                        <a:rPr lang="en-US" b="1" baseline="0" dirty="0"/>
                        <a:t> per trial</a:t>
                      </a:r>
                      <a:endParaRPr lang="en-US" b="1" dirty="0"/>
                    </a:p>
                  </a:txBody>
                  <a:tcPr>
                    <a:solidFill>
                      <a:schemeClr val="accent1">
                        <a:lumMod val="40000"/>
                        <a:lumOff val="60000"/>
                      </a:schemeClr>
                    </a:solidFill>
                  </a:tcPr>
                </a:tc>
                <a:tc>
                  <a:txBody>
                    <a:bodyPr/>
                    <a:lstStyle/>
                    <a:p>
                      <a:r>
                        <a:rPr lang="en-US" b="1" baseline="0" dirty="0"/>
                        <a:t>x 2 trials</a:t>
                      </a:r>
                    </a:p>
                  </a:txBody>
                  <a:tcPr>
                    <a:solidFill>
                      <a:schemeClr val="accent1">
                        <a:lumMod val="40000"/>
                        <a:lumOff val="60000"/>
                      </a:schemeClr>
                    </a:solid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NaNO</a:t>
                      </a:r>
                      <a:r>
                        <a:rPr lang="en-US" baseline="-25000" dirty="0"/>
                        <a:t>3</a:t>
                      </a:r>
                    </a:p>
                  </a:txBody>
                  <a:tcPr>
                    <a:solidFill>
                      <a:schemeClr val="bg1">
                        <a:lumMod val="75000"/>
                      </a:schemeClr>
                    </a:solidFill>
                  </a:tcPr>
                </a:tc>
                <a:tc>
                  <a:txBody>
                    <a:bodyPr/>
                    <a:lstStyle/>
                    <a:p>
                      <a:r>
                        <a:rPr lang="en-US" b="0" baseline="0"/>
                        <a:t>4.25</a:t>
                      </a:r>
                      <a:endParaRPr lang="en-US" b="0" baseline="0" dirty="0"/>
                    </a:p>
                  </a:txBody>
                  <a:tcPr>
                    <a:solidFill>
                      <a:schemeClr val="bg1">
                        <a:lumMod val="75000"/>
                      </a:schemeClr>
                    </a:solidFill>
                  </a:tcPr>
                </a:tc>
                <a:tc>
                  <a:txBody>
                    <a:bodyPr/>
                    <a:lstStyle/>
                    <a:p>
                      <a:r>
                        <a:rPr lang="en-US" baseline="0"/>
                        <a:t>8.5</a:t>
                      </a:r>
                      <a:endParaRPr lang="en-US" baseline="0" dirty="0"/>
                    </a:p>
                  </a:txBody>
                  <a:tcPr>
                    <a:solidFill>
                      <a:schemeClr val="bg1">
                        <a:lumMod val="75000"/>
                      </a:schemeClr>
                    </a:solidFill>
                  </a:tcPr>
                </a:tc>
                <a:tc>
                  <a:txBody>
                    <a:bodyPr/>
                    <a:lstStyle/>
                    <a:p>
                      <a:r>
                        <a:rPr lang="en-US"/>
                        <a:t>x 2</a:t>
                      </a:r>
                      <a:endParaRPr lang="en-US" baseline="-25000" dirty="0"/>
                    </a:p>
                  </a:txBody>
                  <a:tcPr>
                    <a:solidFill>
                      <a:schemeClr val="bg1">
                        <a:lumMod val="75000"/>
                      </a:schemeClr>
                    </a:solidFill>
                  </a:tcPr>
                </a:tc>
                <a:tc>
                  <a:txBody>
                    <a:bodyPr/>
                    <a:lstStyle/>
                    <a:p>
                      <a:r>
                        <a:rPr lang="en-US" b="0" baseline="0"/>
                        <a:t>x 4</a:t>
                      </a:r>
                      <a:endParaRPr lang="en-US" b="0" baseline="0" dirty="0"/>
                    </a:p>
                  </a:txBody>
                  <a:tcPr>
                    <a:solidFill>
                      <a:schemeClr val="bg1">
                        <a:lumMod val="75000"/>
                      </a:schemeClr>
                    </a:solidFill>
                  </a:tcPr>
                </a:tc>
                <a:tc>
                  <a:txBody>
                    <a:bodyPr/>
                    <a:lstStyle/>
                    <a:p>
                      <a:r>
                        <a:rPr lang="en-US" b="1" baseline="0"/>
                        <a:t>68 g</a:t>
                      </a:r>
                      <a:endParaRPr lang="en-US" b="1" baseline="0" dirty="0"/>
                    </a:p>
                  </a:txBody>
                  <a:tcPr>
                    <a:solidFill>
                      <a:schemeClr val="bg1">
                        <a:lumMod val="75000"/>
                      </a:schemeClr>
                    </a:solidFill>
                  </a:tcPr>
                </a:tc>
                <a:extLst>
                  <a:ext uri="{0D108BD9-81ED-4DB2-BD59-A6C34878D82A}">
                    <a16:rowId xmlns:a16="http://schemas.microsoft.com/office/drawing/2014/main" val="38617547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NH</a:t>
                      </a:r>
                      <a:r>
                        <a:rPr lang="en-US" baseline="-25000"/>
                        <a:t>4</a:t>
                      </a:r>
                      <a:r>
                        <a:rPr lang="en-US" baseline="0"/>
                        <a:t>Cl</a:t>
                      </a:r>
                      <a:endParaRPr lang="en-US" baseline="0" dirty="0"/>
                    </a:p>
                  </a:txBody>
                  <a:tcPr>
                    <a:solidFill>
                      <a:schemeClr val="bg1">
                        <a:lumMod val="75000"/>
                      </a:schemeClr>
                    </a:solidFill>
                  </a:tcPr>
                </a:tc>
                <a:tc>
                  <a:txBody>
                    <a:bodyPr/>
                    <a:lstStyle/>
                    <a:p>
                      <a:r>
                        <a:rPr lang="en-US" baseline="0"/>
                        <a:t>2.675 </a:t>
                      </a:r>
                      <a:endParaRPr lang="en-US" baseline="0" dirty="0"/>
                    </a:p>
                  </a:txBody>
                  <a:tcPr>
                    <a:solidFill>
                      <a:schemeClr val="bg1">
                        <a:lumMod val="75000"/>
                      </a:schemeClr>
                    </a:solidFill>
                  </a:tcPr>
                </a:tc>
                <a:tc>
                  <a:txBody>
                    <a:bodyPr/>
                    <a:lstStyle/>
                    <a:p>
                      <a:r>
                        <a:rPr lang="en-US" baseline="0"/>
                        <a:t>5.349</a:t>
                      </a:r>
                      <a:endParaRPr lang="en-US" baseline="0" dirty="0"/>
                    </a:p>
                  </a:txBody>
                  <a:tcPr>
                    <a:solidFill>
                      <a:schemeClr val="bg1">
                        <a:lumMod val="75000"/>
                      </a:schemeClr>
                    </a:solidFill>
                  </a:tcPr>
                </a:tc>
                <a:tc>
                  <a:txBody>
                    <a:bodyPr/>
                    <a:lstStyle/>
                    <a:p>
                      <a:r>
                        <a:rPr lang="en-US"/>
                        <a:t>x 3</a:t>
                      </a:r>
                      <a:endParaRPr lang="en-US" baseline="-250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x 4</a:t>
                      </a:r>
                      <a:endParaRPr lang="en-US" b="0" baseline="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64.2 g</a:t>
                      </a:r>
                    </a:p>
                  </a:txBody>
                  <a:tcPr>
                    <a:solidFill>
                      <a:schemeClr val="bg1">
                        <a:lumMod val="75000"/>
                      </a:schemeClr>
                    </a:solidFill>
                  </a:tcPr>
                </a:tc>
                <a:extLst>
                  <a:ext uri="{0D108BD9-81ED-4DB2-BD59-A6C34878D82A}">
                    <a16:rowId xmlns:a16="http://schemas.microsoft.com/office/drawing/2014/main" val="493216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NH</a:t>
                      </a:r>
                      <a:r>
                        <a:rPr lang="en-US" baseline="-25000"/>
                        <a:t>4</a:t>
                      </a:r>
                      <a:r>
                        <a:rPr lang="en-US" baseline="0"/>
                        <a:t>NO</a:t>
                      </a:r>
                      <a:r>
                        <a:rPr lang="en-US" baseline="-25000"/>
                        <a:t>3</a:t>
                      </a:r>
                      <a:endParaRPr lang="en-US" baseline="-25000" dirty="0"/>
                    </a:p>
                  </a:txBody>
                  <a:tcPr/>
                </a:tc>
                <a:tc>
                  <a:txBody>
                    <a:bodyPr/>
                    <a:lstStyle/>
                    <a:p>
                      <a:r>
                        <a:rPr lang="en-US" b="0" baseline="0" dirty="0"/>
                        <a:t>1.2</a:t>
                      </a:r>
                    </a:p>
                  </a:txBody>
                  <a:tcPr/>
                </a:tc>
                <a:tc>
                  <a:txBody>
                    <a:bodyPr/>
                    <a:lstStyle/>
                    <a:p>
                      <a:r>
                        <a:rPr lang="en-US" baseline="0" dirty="0"/>
                        <a:t>2.4</a:t>
                      </a:r>
                    </a:p>
                  </a:txBody>
                  <a:tcPr/>
                </a:tc>
                <a:tc>
                  <a:txBody>
                    <a:bodyPr/>
                    <a:lstStyle/>
                    <a:p>
                      <a:r>
                        <a:rPr lang="en-US" dirty="0"/>
                        <a:t>x 8</a:t>
                      </a:r>
                      <a:endParaRPr lang="en-US"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x 4</a:t>
                      </a:r>
                    </a:p>
                  </a:txBody>
                  <a:tcPr/>
                </a:tc>
                <a:tc>
                  <a:txBody>
                    <a:bodyPr/>
                    <a:lstStyle/>
                    <a:p>
                      <a:r>
                        <a:rPr lang="en-US" b="1" baseline="0" dirty="0"/>
                        <a:t>77 g</a:t>
                      </a:r>
                    </a:p>
                  </a:txBody>
                  <a:tcPr/>
                </a:tc>
                <a:extLst>
                  <a:ext uri="{0D108BD9-81ED-4DB2-BD59-A6C34878D82A}">
                    <a16:rowId xmlns:a16="http://schemas.microsoft.com/office/drawing/2014/main" val="2485495049"/>
                  </a:ext>
                </a:extLst>
              </a:tr>
            </a:tbl>
          </a:graphicData>
        </a:graphic>
      </p:graphicFrame>
      <p:sp>
        <p:nvSpPr>
          <p:cNvPr id="6" name="Rectangle 5"/>
          <p:cNvSpPr/>
          <p:nvPr/>
        </p:nvSpPr>
        <p:spPr>
          <a:xfrm>
            <a:off x="9747201" y="285991"/>
            <a:ext cx="2660998"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CHECK MASSES in the chemical bottles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Accepted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dS</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NH4NO3 = 108 J/</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mol.K</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15" name="Table 14"/>
          <p:cNvGraphicFramePr>
            <a:graphicFrameLocks noGrp="1"/>
          </p:cNvGraphicFramePr>
          <p:nvPr>
            <p:extLst>
              <p:ext uri="{D42A27DB-BD31-4B8C-83A1-F6EECF244321}">
                <p14:modId xmlns:p14="http://schemas.microsoft.com/office/powerpoint/2010/main" val="51150994"/>
              </p:ext>
            </p:extLst>
          </p:nvPr>
        </p:nvGraphicFramePr>
        <p:xfrm>
          <a:off x="230697" y="2554140"/>
          <a:ext cx="9697072" cy="1112520"/>
        </p:xfrm>
        <a:graphic>
          <a:graphicData uri="http://schemas.openxmlformats.org/drawingml/2006/table">
            <a:tbl>
              <a:tblPr firstRow="1" bandRow="1">
                <a:tableStyleId>{5940675A-B579-460E-94D1-54222C63F5DA}</a:tableStyleId>
              </a:tblPr>
              <a:tblGrid>
                <a:gridCol w="898201">
                  <a:extLst>
                    <a:ext uri="{9D8B030D-6E8A-4147-A177-3AD203B41FA5}">
                      <a16:colId xmlns:a16="http://schemas.microsoft.com/office/drawing/2014/main" val="4179059980"/>
                    </a:ext>
                  </a:extLst>
                </a:gridCol>
                <a:gridCol w="1060788">
                  <a:extLst>
                    <a:ext uri="{9D8B030D-6E8A-4147-A177-3AD203B41FA5}">
                      <a16:colId xmlns:a16="http://schemas.microsoft.com/office/drawing/2014/main" val="783972902"/>
                    </a:ext>
                  </a:extLst>
                </a:gridCol>
                <a:gridCol w="1453400">
                  <a:extLst>
                    <a:ext uri="{9D8B030D-6E8A-4147-A177-3AD203B41FA5}">
                      <a16:colId xmlns:a16="http://schemas.microsoft.com/office/drawing/2014/main" val="2266815564"/>
                    </a:ext>
                  </a:extLst>
                </a:gridCol>
                <a:gridCol w="6284683">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50mL 1 M NaNO</a:t>
                      </a:r>
                      <a:r>
                        <a:rPr lang="en-US" b="1" baseline="-25000" dirty="0"/>
                        <a:t>3 </a:t>
                      </a:r>
                      <a:r>
                        <a:rPr lang="en-US" b="1" baseline="0" dirty="0"/>
                        <a:t> (student’s make at their bench)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0.05 L</a:t>
                      </a:r>
                    </a:p>
                  </a:txBody>
                  <a:tcPr>
                    <a:solidFill>
                      <a:schemeClr val="bg1">
                        <a:lumMod val="75000"/>
                      </a:schemeClr>
                    </a:solidFill>
                  </a:tcPr>
                </a:tc>
                <a:tc>
                  <a:txBody>
                    <a:bodyPr/>
                    <a:lstStyle/>
                    <a:p>
                      <a:r>
                        <a:rPr lang="en-US" dirty="0"/>
                        <a:t>1.0 </a:t>
                      </a:r>
                      <a:r>
                        <a:rPr lang="en-US" dirty="0" err="1"/>
                        <a:t>mol</a:t>
                      </a:r>
                      <a:endParaRPr lang="en-US" dirty="0"/>
                    </a:p>
                  </a:txBody>
                  <a:tcPr>
                    <a:solidFill>
                      <a:schemeClr val="bg1">
                        <a:lumMod val="75000"/>
                      </a:schemeClr>
                    </a:solidFill>
                  </a:tcPr>
                </a:tc>
                <a:tc>
                  <a:txBody>
                    <a:bodyPr/>
                    <a:lstStyle/>
                    <a:p>
                      <a:r>
                        <a:rPr lang="en-US" dirty="0"/>
                        <a:t>85.00 g</a:t>
                      </a:r>
                    </a:p>
                  </a:txBody>
                  <a:tcPr>
                    <a:solidFill>
                      <a:schemeClr val="bg1">
                        <a:lumMod val="75000"/>
                      </a:schemeClr>
                    </a:solidFill>
                  </a:tcPr>
                </a:tc>
                <a:tc>
                  <a:txBody>
                    <a:bodyPr/>
                    <a:lstStyle/>
                    <a:p>
                      <a:r>
                        <a:rPr lang="en-US" b="1" dirty="0"/>
                        <a:t>= 4.25 g NaNO</a:t>
                      </a:r>
                      <a:r>
                        <a:rPr lang="en-US" b="1" baseline="-25000" dirty="0"/>
                        <a:t>3</a:t>
                      </a:r>
                    </a:p>
                  </a:txBody>
                  <a:tcPr>
                    <a:solidFill>
                      <a:schemeClr val="bg1">
                        <a:lumMod val="75000"/>
                      </a:schemeClr>
                    </a:solidFill>
                  </a:tcPr>
                </a:tc>
                <a:extLst>
                  <a:ext uri="{0D108BD9-81ED-4DB2-BD59-A6C34878D82A}">
                    <a16:rowId xmlns:a16="http://schemas.microsoft.com/office/drawing/2014/main" val="596451104"/>
                  </a:ext>
                </a:extLst>
              </a:tr>
              <a:tr h="370840">
                <a:tc>
                  <a:txBody>
                    <a:bodyPr/>
                    <a:lstStyle/>
                    <a:p>
                      <a:endParaRPr lang="en-US" dirty="0"/>
                    </a:p>
                  </a:txBody>
                  <a:tcPr>
                    <a:solidFill>
                      <a:schemeClr val="bg1">
                        <a:lumMod val="75000"/>
                      </a:schemeClr>
                    </a:solidFill>
                  </a:tcPr>
                </a:tc>
                <a:tc>
                  <a:txBody>
                    <a:bodyPr/>
                    <a:lstStyle/>
                    <a:p>
                      <a:r>
                        <a:rPr lang="en-US" dirty="0"/>
                        <a:t>1 L</a:t>
                      </a:r>
                    </a:p>
                  </a:txBody>
                  <a:tcPr>
                    <a:solidFill>
                      <a:schemeClr val="bg1">
                        <a:lumMod val="75000"/>
                      </a:schemeClr>
                    </a:solidFill>
                  </a:tcPr>
                </a:tc>
                <a:tc>
                  <a:txBody>
                    <a:bodyPr/>
                    <a:lstStyle/>
                    <a:p>
                      <a:r>
                        <a:rPr lang="en-US" dirty="0"/>
                        <a:t>1 </a:t>
                      </a:r>
                      <a:r>
                        <a:rPr lang="en-US" dirty="0" err="1"/>
                        <a:t>mol</a:t>
                      </a:r>
                      <a:r>
                        <a:rPr lang="en-US" dirty="0"/>
                        <a:t> NaNO</a:t>
                      </a:r>
                      <a:r>
                        <a:rPr lang="en-US" baseline="-25000" dirty="0"/>
                        <a:t>3</a:t>
                      </a:r>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396581367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95501617"/>
              </p:ext>
            </p:extLst>
          </p:nvPr>
        </p:nvGraphicFramePr>
        <p:xfrm>
          <a:off x="230697" y="3866600"/>
          <a:ext cx="9740617" cy="1112520"/>
        </p:xfrm>
        <a:graphic>
          <a:graphicData uri="http://schemas.openxmlformats.org/drawingml/2006/table">
            <a:tbl>
              <a:tblPr firstRow="1" bandRow="1">
                <a:tableStyleId>{5940675A-B579-460E-94D1-54222C63F5DA}</a:tableStyleId>
              </a:tblPr>
              <a:tblGrid>
                <a:gridCol w="828846">
                  <a:extLst>
                    <a:ext uri="{9D8B030D-6E8A-4147-A177-3AD203B41FA5}">
                      <a16:colId xmlns:a16="http://schemas.microsoft.com/office/drawing/2014/main" val="4179059980"/>
                    </a:ext>
                  </a:extLst>
                </a:gridCol>
                <a:gridCol w="1103086">
                  <a:extLst>
                    <a:ext uri="{9D8B030D-6E8A-4147-A177-3AD203B41FA5}">
                      <a16:colId xmlns:a16="http://schemas.microsoft.com/office/drawing/2014/main" val="783972902"/>
                    </a:ext>
                  </a:extLst>
                </a:gridCol>
                <a:gridCol w="1465942">
                  <a:extLst>
                    <a:ext uri="{9D8B030D-6E8A-4147-A177-3AD203B41FA5}">
                      <a16:colId xmlns:a16="http://schemas.microsoft.com/office/drawing/2014/main" val="2266815564"/>
                    </a:ext>
                  </a:extLst>
                </a:gridCol>
                <a:gridCol w="6342743">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50mL 1 M NH</a:t>
                      </a:r>
                      <a:r>
                        <a:rPr lang="en-US" b="1" baseline="-25000" dirty="0"/>
                        <a:t>4</a:t>
                      </a:r>
                      <a:r>
                        <a:rPr lang="en-US" b="1" dirty="0"/>
                        <a:t>Cl NaNO</a:t>
                      </a:r>
                      <a:r>
                        <a:rPr lang="en-US" b="1" baseline="-25000" dirty="0"/>
                        <a:t>3 </a:t>
                      </a:r>
                      <a:r>
                        <a:rPr lang="en-US" b="1" baseline="0" dirty="0"/>
                        <a:t> (student’s make at their bench)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0.05 L</a:t>
                      </a:r>
                    </a:p>
                  </a:txBody>
                  <a:tcPr>
                    <a:solidFill>
                      <a:schemeClr val="bg1">
                        <a:lumMod val="75000"/>
                      </a:schemeClr>
                    </a:solidFill>
                  </a:tcPr>
                </a:tc>
                <a:tc>
                  <a:txBody>
                    <a:bodyPr/>
                    <a:lstStyle/>
                    <a:p>
                      <a:r>
                        <a:rPr lang="en-US" dirty="0"/>
                        <a:t>1.0</a:t>
                      </a:r>
                      <a:r>
                        <a:rPr lang="en-US" baseline="0" dirty="0"/>
                        <a:t> </a:t>
                      </a:r>
                      <a:r>
                        <a:rPr lang="en-US" baseline="0" dirty="0" err="1"/>
                        <a:t>mol</a:t>
                      </a:r>
                      <a:endParaRPr lang="en-US" dirty="0"/>
                    </a:p>
                  </a:txBody>
                  <a:tcPr>
                    <a:solidFill>
                      <a:schemeClr val="bg1">
                        <a:lumMod val="75000"/>
                      </a:schemeClr>
                    </a:solidFill>
                  </a:tcPr>
                </a:tc>
                <a:tc>
                  <a:txBody>
                    <a:bodyPr/>
                    <a:lstStyle/>
                    <a:p>
                      <a:r>
                        <a:rPr lang="en-US" dirty="0"/>
                        <a:t>53.49 g</a:t>
                      </a:r>
                    </a:p>
                  </a:txBody>
                  <a:tcPr>
                    <a:solidFill>
                      <a:schemeClr val="bg1">
                        <a:lumMod val="75000"/>
                      </a:schemeClr>
                    </a:solidFill>
                  </a:tcPr>
                </a:tc>
                <a:tc>
                  <a:txBody>
                    <a:bodyPr/>
                    <a:lstStyle/>
                    <a:p>
                      <a:r>
                        <a:rPr lang="en-US" b="1" dirty="0"/>
                        <a:t>= 2.675 g NH</a:t>
                      </a:r>
                      <a:r>
                        <a:rPr lang="en-US" b="1" baseline="-25000" dirty="0"/>
                        <a:t>4</a:t>
                      </a:r>
                      <a:r>
                        <a:rPr lang="en-US" b="1" dirty="0"/>
                        <a:t>Cl</a:t>
                      </a:r>
                      <a:endParaRPr lang="en-US" b="1" baseline="-25000" dirty="0"/>
                    </a:p>
                  </a:txBody>
                  <a:tcPr>
                    <a:solidFill>
                      <a:schemeClr val="bg1">
                        <a:lumMod val="75000"/>
                      </a:schemeClr>
                    </a:solidFill>
                  </a:tcPr>
                </a:tc>
                <a:extLst>
                  <a:ext uri="{0D108BD9-81ED-4DB2-BD59-A6C34878D82A}">
                    <a16:rowId xmlns:a16="http://schemas.microsoft.com/office/drawing/2014/main" val="596451104"/>
                  </a:ext>
                </a:extLst>
              </a:tr>
              <a:tr h="370840">
                <a:tc>
                  <a:txBody>
                    <a:bodyPr/>
                    <a:lstStyle/>
                    <a:p>
                      <a:endParaRPr lang="en-US" dirty="0"/>
                    </a:p>
                  </a:txBody>
                  <a:tcPr>
                    <a:solidFill>
                      <a:schemeClr val="bg1">
                        <a:lumMod val="75000"/>
                      </a:schemeClr>
                    </a:solidFill>
                  </a:tcPr>
                </a:tc>
                <a:tc>
                  <a:txBody>
                    <a:bodyPr/>
                    <a:lstStyle/>
                    <a:p>
                      <a:r>
                        <a:rPr lang="en-US" dirty="0"/>
                        <a:t>1 L</a:t>
                      </a:r>
                    </a:p>
                  </a:txBody>
                  <a:tcPr>
                    <a:solidFill>
                      <a:schemeClr val="bg1">
                        <a:lumMod val="75000"/>
                      </a:schemeClr>
                    </a:solidFill>
                  </a:tcPr>
                </a:tc>
                <a:tc>
                  <a:txBody>
                    <a:bodyPr/>
                    <a:lstStyle/>
                    <a:p>
                      <a:r>
                        <a:rPr lang="en-US" dirty="0"/>
                        <a:t>1 </a:t>
                      </a:r>
                      <a:r>
                        <a:rPr lang="en-US" dirty="0" err="1"/>
                        <a:t>mol</a:t>
                      </a:r>
                      <a:r>
                        <a:rPr lang="en-US" dirty="0"/>
                        <a:t> NH</a:t>
                      </a:r>
                      <a:r>
                        <a:rPr lang="en-US" baseline="-25000" dirty="0"/>
                        <a:t>4</a:t>
                      </a:r>
                      <a:r>
                        <a:rPr lang="en-US" dirty="0"/>
                        <a:t>Cl</a:t>
                      </a:r>
                      <a:endParaRPr lang="en-US" baseline="-25000"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3965813674"/>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14019168"/>
              </p:ext>
            </p:extLst>
          </p:nvPr>
        </p:nvGraphicFramePr>
        <p:xfrm>
          <a:off x="230698" y="5179060"/>
          <a:ext cx="10137191" cy="1112520"/>
        </p:xfrm>
        <a:graphic>
          <a:graphicData uri="http://schemas.openxmlformats.org/drawingml/2006/table">
            <a:tbl>
              <a:tblPr firstRow="1" bandRow="1">
                <a:tableStyleId>{5940675A-B579-460E-94D1-54222C63F5DA}</a:tableStyleId>
              </a:tblPr>
              <a:tblGrid>
                <a:gridCol w="973746">
                  <a:extLst>
                    <a:ext uri="{9D8B030D-6E8A-4147-A177-3AD203B41FA5}">
                      <a16:colId xmlns:a16="http://schemas.microsoft.com/office/drawing/2014/main" val="4179059980"/>
                    </a:ext>
                  </a:extLst>
                </a:gridCol>
                <a:gridCol w="965091">
                  <a:extLst>
                    <a:ext uri="{9D8B030D-6E8A-4147-A177-3AD203B41FA5}">
                      <a16:colId xmlns:a16="http://schemas.microsoft.com/office/drawing/2014/main" val="783972902"/>
                    </a:ext>
                  </a:extLst>
                </a:gridCol>
                <a:gridCol w="1627690">
                  <a:extLst>
                    <a:ext uri="{9D8B030D-6E8A-4147-A177-3AD203B41FA5}">
                      <a16:colId xmlns:a16="http://schemas.microsoft.com/office/drawing/2014/main" val="2266815564"/>
                    </a:ext>
                  </a:extLst>
                </a:gridCol>
                <a:gridCol w="6570664">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50mL 1 M NH</a:t>
                      </a:r>
                      <a:r>
                        <a:rPr lang="en-US" b="1" baseline="-25000" dirty="0"/>
                        <a:t>4</a:t>
                      </a:r>
                      <a:r>
                        <a:rPr lang="en-US" b="1" dirty="0"/>
                        <a:t>NO</a:t>
                      </a:r>
                      <a:r>
                        <a:rPr lang="en-US" b="1" baseline="-25000" dirty="0"/>
                        <a:t>3 </a:t>
                      </a:r>
                      <a:r>
                        <a:rPr lang="en-US" b="1" dirty="0"/>
                        <a:t>NaNO</a:t>
                      </a:r>
                      <a:r>
                        <a:rPr lang="en-US" b="1" baseline="-25000" dirty="0"/>
                        <a:t>3 </a:t>
                      </a:r>
                      <a:r>
                        <a:rPr lang="en-US" b="1" baseline="0" dirty="0"/>
                        <a:t> (student’s make at their bench)</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0.015 L</a:t>
                      </a:r>
                    </a:p>
                  </a:txBody>
                  <a:tcPr/>
                </a:tc>
                <a:tc>
                  <a:txBody>
                    <a:bodyPr/>
                    <a:lstStyle/>
                    <a:p>
                      <a:r>
                        <a:rPr lang="en-US" dirty="0"/>
                        <a:t>1.0</a:t>
                      </a:r>
                      <a:r>
                        <a:rPr lang="en-US" baseline="0" dirty="0"/>
                        <a:t> </a:t>
                      </a:r>
                      <a:r>
                        <a:rPr lang="en-US" baseline="0" dirty="0" err="1"/>
                        <a:t>mol</a:t>
                      </a:r>
                      <a:endParaRPr lang="en-US" dirty="0"/>
                    </a:p>
                  </a:txBody>
                  <a:tcPr/>
                </a:tc>
                <a:tc>
                  <a:txBody>
                    <a:bodyPr/>
                    <a:lstStyle/>
                    <a:p>
                      <a:r>
                        <a:rPr lang="en-US" dirty="0"/>
                        <a:t>80 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 1.2 </a:t>
                      </a:r>
                      <a:r>
                        <a:rPr lang="en-US" b="1" dirty="0"/>
                        <a:t>g NH</a:t>
                      </a:r>
                      <a:r>
                        <a:rPr lang="en-US" b="1" baseline="-25000" dirty="0"/>
                        <a:t>4</a:t>
                      </a:r>
                      <a:r>
                        <a:rPr lang="en-US" b="1" dirty="0"/>
                        <a:t>NO</a:t>
                      </a:r>
                      <a:r>
                        <a:rPr lang="en-US" b="1" baseline="-25000" dirty="0"/>
                        <a:t>3</a:t>
                      </a:r>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NH</a:t>
                      </a:r>
                      <a:r>
                        <a:rPr lang="en-US" baseline="-25000" dirty="0"/>
                        <a:t>4</a:t>
                      </a:r>
                      <a:r>
                        <a:rPr lang="en-US" dirty="0"/>
                        <a:t>NO</a:t>
                      </a:r>
                      <a:r>
                        <a:rPr lang="en-US" baseline="-25000" dirty="0"/>
                        <a:t>3</a:t>
                      </a:r>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
        <p:nvSpPr>
          <p:cNvPr id="2" name="Rectangle 1">
            <a:extLst>
              <a:ext uri="{FF2B5EF4-FFF2-40B4-BE49-F238E27FC236}">
                <a16:creationId xmlns:a16="http://schemas.microsoft.com/office/drawing/2014/main" id="{AB86096A-D4EF-FD19-440A-A5066F77C606}"/>
              </a:ext>
            </a:extLst>
          </p:cNvPr>
          <p:cNvSpPr/>
          <p:nvPr/>
        </p:nvSpPr>
        <p:spPr>
          <a:xfrm>
            <a:off x="10367889" y="1828800"/>
            <a:ext cx="1564488" cy="20378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NH</a:t>
            </a:r>
            <a:r>
              <a:rPr lang="en-US" sz="2800" b="1" baseline="-25000" dirty="0">
                <a:solidFill>
                  <a:schemeClr val="tx1"/>
                </a:solidFill>
              </a:rPr>
              <a:t>4</a:t>
            </a:r>
            <a:r>
              <a:rPr lang="en-US" sz="2800" b="1" dirty="0">
                <a:solidFill>
                  <a:schemeClr val="tx1"/>
                </a:solidFill>
              </a:rPr>
              <a:t>NO</a:t>
            </a:r>
            <a:r>
              <a:rPr lang="en-US" sz="2800" b="1" baseline="-25000" dirty="0">
                <a:solidFill>
                  <a:schemeClr val="tx1"/>
                </a:solidFill>
              </a:rPr>
              <a:t>3</a:t>
            </a:r>
            <a:r>
              <a:rPr lang="en-US" sz="2800" b="1" dirty="0">
                <a:solidFill>
                  <a:schemeClr val="tx1"/>
                </a:solidFill>
              </a:rPr>
              <a:t> ∆T = -5 </a:t>
            </a:r>
          </a:p>
        </p:txBody>
      </p:sp>
    </p:spTree>
    <p:extLst>
      <p:ext uri="{BB962C8B-B14F-4D97-AF65-F5344CB8AC3E}">
        <p14:creationId xmlns:p14="http://schemas.microsoft.com/office/powerpoint/2010/main" val="240709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345A3A9C-ED38-6785-4F29-7046A65F26DB}"/>
              </a:ext>
            </a:extLst>
          </p:cNvPr>
          <p:cNvPicPr>
            <a:picLocks noChangeAspect="1"/>
          </p:cNvPicPr>
          <p:nvPr/>
        </p:nvPicPr>
        <p:blipFill rotWithShape="1">
          <a:blip r:embed="rId2">
            <a:extLst>
              <a:ext uri="{28A0092B-C50C-407E-A947-70E740481C1C}">
                <a14:useLocalDpi xmlns:a14="http://schemas.microsoft.com/office/drawing/2010/main" val="0"/>
              </a:ext>
            </a:extLst>
          </a:blip>
          <a:srcRect l="16983" t="26950" r="21747" b="29947"/>
          <a:stretch/>
        </p:blipFill>
        <p:spPr>
          <a:xfrm>
            <a:off x="0" y="243114"/>
            <a:ext cx="12193554" cy="6433457"/>
          </a:xfrm>
          <a:prstGeom prst="rect">
            <a:avLst/>
          </a:prstGeom>
        </p:spPr>
      </p:pic>
    </p:spTree>
    <p:extLst>
      <p:ext uri="{BB962C8B-B14F-4D97-AF65-F5344CB8AC3E}">
        <p14:creationId xmlns:p14="http://schemas.microsoft.com/office/powerpoint/2010/main" val="2855095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5413829"/>
            <a:ext cx="11571514" cy="1164770"/>
          </a:xfrm>
        </p:spPr>
        <p:txBody>
          <a:bodyPr>
            <a:normAutofit/>
          </a:bodyPr>
          <a:lstStyle/>
          <a:p>
            <a:endParaRPr lang="en-US" dirty="0"/>
          </a:p>
          <a:p>
            <a:endParaRPr lang="en-US" dirty="0"/>
          </a:p>
        </p:txBody>
      </p:sp>
      <p:sp>
        <p:nvSpPr>
          <p:cNvPr id="5" name="Content Placeholder 2"/>
          <p:cNvSpPr txBox="1">
            <a:spLocks/>
          </p:cNvSpPr>
          <p:nvPr/>
        </p:nvSpPr>
        <p:spPr>
          <a:xfrm>
            <a:off x="6081487" y="419101"/>
            <a:ext cx="5660570" cy="2135413"/>
          </a:xfrm>
          <a:prstGeom prst="rect">
            <a:avLst/>
          </a:prstGeom>
          <a:ln w="38100">
            <a:solidFill>
              <a:schemeClr val="tx1"/>
            </a:solidFill>
            <a:prstDash val="sysDo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One graph with three trial 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each trial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Experiment 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Store latest run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Write down which color line is which trial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ame 3"/>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2"/>
          <p:cNvSpPr txBox="1">
            <a:spLocks/>
          </p:cNvSpPr>
          <p:nvPr/>
        </p:nvSpPr>
        <p:spPr>
          <a:xfrm>
            <a:off x="365646" y="531246"/>
            <a:ext cx="6362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u="sng" dirty="0"/>
              <a:t>Chemicals</a:t>
            </a:r>
          </a:p>
          <a:p>
            <a:r>
              <a:rPr lang="en-US" sz="3200" b="1" dirty="0">
                <a:solidFill>
                  <a:srgbClr val="00B050"/>
                </a:solidFill>
              </a:rPr>
              <a:t>NaNO</a:t>
            </a:r>
            <a:r>
              <a:rPr lang="en-US" sz="3200" b="1" baseline="-25000" dirty="0">
                <a:solidFill>
                  <a:srgbClr val="00B050"/>
                </a:solidFill>
              </a:rPr>
              <a:t>3</a:t>
            </a:r>
            <a:r>
              <a:rPr lang="en-US" sz="3200" dirty="0"/>
              <a:t> = benches 1, 2</a:t>
            </a:r>
          </a:p>
          <a:p>
            <a:r>
              <a:rPr lang="en-US" sz="3200" b="1" dirty="0">
                <a:solidFill>
                  <a:srgbClr val="FFC000"/>
                </a:solidFill>
              </a:rPr>
              <a:t>NH</a:t>
            </a:r>
            <a:r>
              <a:rPr lang="en-US" sz="3200" b="1" baseline="-25000" dirty="0">
                <a:solidFill>
                  <a:srgbClr val="FFC000"/>
                </a:solidFill>
              </a:rPr>
              <a:t>4</a:t>
            </a:r>
            <a:r>
              <a:rPr lang="en-US" sz="3200" b="1" dirty="0">
                <a:solidFill>
                  <a:srgbClr val="FFC000"/>
                </a:solidFill>
              </a:rPr>
              <a:t>Cl</a:t>
            </a:r>
            <a:r>
              <a:rPr lang="en-US" sz="3200" b="1" dirty="0"/>
              <a:t> </a:t>
            </a:r>
            <a:r>
              <a:rPr lang="en-US" sz="3200" dirty="0"/>
              <a:t>= benches 3, 4, 5</a:t>
            </a:r>
          </a:p>
          <a:p>
            <a:r>
              <a:rPr lang="en-US" sz="3200" b="1" dirty="0">
                <a:solidFill>
                  <a:srgbClr val="0070C0"/>
                </a:solidFill>
              </a:rPr>
              <a:t>NH</a:t>
            </a:r>
            <a:r>
              <a:rPr lang="en-US" sz="3200" b="1" baseline="-25000" dirty="0">
                <a:solidFill>
                  <a:srgbClr val="0070C0"/>
                </a:solidFill>
              </a:rPr>
              <a:t>4</a:t>
            </a:r>
            <a:r>
              <a:rPr lang="en-US" sz="3200" b="1" dirty="0">
                <a:solidFill>
                  <a:srgbClr val="0070C0"/>
                </a:solidFill>
              </a:rPr>
              <a:t>NO</a:t>
            </a:r>
            <a:r>
              <a:rPr lang="en-US" sz="3200" b="1" baseline="-25000" dirty="0">
                <a:solidFill>
                  <a:srgbClr val="0070C0"/>
                </a:solidFill>
              </a:rPr>
              <a:t>3</a:t>
            </a:r>
            <a:r>
              <a:rPr lang="en-US" sz="3200" b="1" dirty="0">
                <a:solidFill>
                  <a:srgbClr val="CC00CC"/>
                </a:solidFill>
              </a:rPr>
              <a:t> </a:t>
            </a:r>
            <a:r>
              <a:rPr lang="en-US" sz="3200" dirty="0"/>
              <a:t>= benches 6, 7, 8</a:t>
            </a:r>
          </a:p>
          <a:p>
            <a:pPr marL="0" indent="0">
              <a:buFont typeface="Arial" panose="020B0604020202020204" pitchFamily="34" charset="0"/>
              <a:buNone/>
            </a:pPr>
            <a:endParaRPr lang="en-US" sz="3200" dirty="0"/>
          </a:p>
        </p:txBody>
      </p:sp>
      <p:sp>
        <p:nvSpPr>
          <p:cNvPr id="8" name="Rectangle 7"/>
          <p:cNvSpPr/>
          <p:nvPr/>
        </p:nvSpPr>
        <p:spPr>
          <a:xfrm>
            <a:off x="418887" y="2813681"/>
            <a:ext cx="5816600" cy="2308324"/>
          </a:xfrm>
          <a:prstGeom prst="rect">
            <a:avLst/>
          </a:prstGeom>
          <a:ln w="76200">
            <a:solidFill>
              <a:srgbClr val="FF0000"/>
            </a:solidFill>
          </a:ln>
        </p:spPr>
        <p:txBody>
          <a:bodyPr wrap="square">
            <a:spAutoFit/>
          </a:bodyPr>
          <a:lstStyle/>
          <a:p>
            <a:r>
              <a:rPr lang="en-US" sz="2400" b="1" u="sng" dirty="0">
                <a:sym typeface="Wingdings" panose="05000000000000000000" pitchFamily="2" charset="2"/>
              </a:rPr>
              <a:t>Cleanup</a:t>
            </a:r>
          </a:p>
          <a:p>
            <a:pPr marL="342900" indent="-342900">
              <a:buFont typeface="Arial" panose="020B0604020202020204" pitchFamily="34" charset="0"/>
              <a:buChar char="•"/>
            </a:pPr>
            <a:r>
              <a:rPr lang="en-US" sz="2400" dirty="0"/>
              <a:t>Goggles in UV Cabinet </a:t>
            </a:r>
            <a:r>
              <a:rPr lang="en-US" sz="2400" b="1" dirty="0">
                <a:solidFill>
                  <a:srgbClr val="FF0000"/>
                </a:solidFill>
              </a:rPr>
              <a:t>nicely</a:t>
            </a:r>
            <a:r>
              <a:rPr lang="en-US" sz="2400" b="1" dirty="0"/>
              <a:t>!</a:t>
            </a:r>
          </a:p>
          <a:p>
            <a:pPr marL="342900" indent="-342900">
              <a:buFont typeface="Arial" panose="020B0604020202020204" pitchFamily="34" charset="0"/>
              <a:buChar char="•"/>
            </a:pPr>
            <a:r>
              <a:rPr lang="en-US" sz="2400" b="1" dirty="0">
                <a:solidFill>
                  <a:srgbClr val="FF0000"/>
                </a:solidFill>
              </a:rPr>
              <a:t>Reset trays </a:t>
            </a:r>
            <a:r>
              <a:rPr lang="en-US" sz="2400" b="1" dirty="0"/>
              <a:t>for next period!</a:t>
            </a:r>
          </a:p>
          <a:p>
            <a:pPr marL="342900" indent="-342900">
              <a:buFont typeface="Arial" panose="020B0604020202020204" pitchFamily="34" charset="0"/>
              <a:buChar char="•"/>
            </a:pPr>
            <a:r>
              <a:rPr lang="en-US" sz="2400" b="1" dirty="0">
                <a:solidFill>
                  <a:srgbClr val="FF0000"/>
                </a:solidFill>
              </a:rPr>
              <a:t>Stir bar to me!</a:t>
            </a:r>
          </a:p>
          <a:p>
            <a:pPr marL="342900" indent="-342900">
              <a:buFont typeface="Arial" panose="020B0604020202020204" pitchFamily="34" charset="0"/>
              <a:buChar char="•"/>
            </a:pPr>
            <a:r>
              <a:rPr lang="en-US" sz="2400" dirty="0">
                <a:sym typeface="Wingdings" panose="05000000000000000000" pitchFamily="2" charset="2"/>
              </a:rPr>
              <a:t>Used chemicals can go down the drain  FLUSH DRAIN WITH WATER!</a:t>
            </a:r>
          </a:p>
        </p:txBody>
      </p:sp>
    </p:spTree>
    <p:extLst>
      <p:ext uri="{BB962C8B-B14F-4D97-AF65-F5344CB8AC3E}">
        <p14:creationId xmlns:p14="http://schemas.microsoft.com/office/powerpoint/2010/main" val="3294312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5413829"/>
            <a:ext cx="11571514" cy="1164770"/>
          </a:xfrm>
        </p:spPr>
        <p:txBody>
          <a:bodyPr>
            <a:normAutofit/>
          </a:bodyPr>
          <a:lstStyle/>
          <a:p>
            <a:endParaRPr lang="en-US" dirty="0"/>
          </a:p>
          <a:p>
            <a:endParaRPr lang="en-US" dirty="0"/>
          </a:p>
        </p:txBody>
      </p:sp>
      <p:sp>
        <p:nvSpPr>
          <p:cNvPr id="5" name="Content Placeholder 2"/>
          <p:cNvSpPr txBox="1">
            <a:spLocks/>
          </p:cNvSpPr>
          <p:nvPr/>
        </p:nvSpPr>
        <p:spPr>
          <a:xfrm>
            <a:off x="6184541" y="438847"/>
            <a:ext cx="5660570" cy="2135413"/>
          </a:xfrm>
          <a:prstGeom prst="rect">
            <a:avLst/>
          </a:prstGeom>
          <a:ln w="38100">
            <a:solidFill>
              <a:schemeClr val="tx1"/>
            </a:solidFill>
            <a:prstDash val="sysDo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One graph with two trial 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each trial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Experiment 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Store latest run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Write down which color line is which trial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ame 3"/>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2"/>
          <p:cNvSpPr txBox="1">
            <a:spLocks/>
          </p:cNvSpPr>
          <p:nvPr/>
        </p:nvSpPr>
        <p:spPr>
          <a:xfrm>
            <a:off x="365646" y="531246"/>
            <a:ext cx="6362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u="sng" dirty="0"/>
              <a:t>Chemicals</a:t>
            </a:r>
          </a:p>
          <a:p>
            <a:r>
              <a:rPr lang="en-US" sz="3200" b="1" dirty="0">
                <a:solidFill>
                  <a:srgbClr val="0070C0"/>
                </a:solidFill>
              </a:rPr>
              <a:t>NH</a:t>
            </a:r>
            <a:r>
              <a:rPr lang="en-US" sz="3200" b="1" baseline="-25000" dirty="0">
                <a:solidFill>
                  <a:srgbClr val="0070C0"/>
                </a:solidFill>
              </a:rPr>
              <a:t>4</a:t>
            </a:r>
            <a:r>
              <a:rPr lang="en-US" sz="3200" b="1" dirty="0">
                <a:solidFill>
                  <a:srgbClr val="0070C0"/>
                </a:solidFill>
              </a:rPr>
              <a:t>NO</a:t>
            </a:r>
            <a:r>
              <a:rPr lang="en-US" sz="3200" b="1" baseline="-25000" dirty="0">
                <a:solidFill>
                  <a:srgbClr val="0070C0"/>
                </a:solidFill>
              </a:rPr>
              <a:t>3</a:t>
            </a:r>
            <a:r>
              <a:rPr lang="en-US" sz="3200" b="1" dirty="0">
                <a:solidFill>
                  <a:srgbClr val="CC00CC"/>
                </a:solidFill>
              </a:rPr>
              <a:t> </a:t>
            </a:r>
            <a:r>
              <a:rPr lang="en-US" sz="3200" dirty="0"/>
              <a:t>= ALL benches this year!</a:t>
            </a:r>
          </a:p>
          <a:p>
            <a:pPr marL="0" indent="0">
              <a:buFont typeface="Arial" panose="020B0604020202020204" pitchFamily="34" charset="0"/>
              <a:buNone/>
            </a:pPr>
            <a:endParaRPr lang="en-US" sz="3200" dirty="0"/>
          </a:p>
        </p:txBody>
      </p:sp>
      <p:sp>
        <p:nvSpPr>
          <p:cNvPr id="8" name="Rectangle 7"/>
          <p:cNvSpPr/>
          <p:nvPr/>
        </p:nvSpPr>
        <p:spPr>
          <a:xfrm>
            <a:off x="418887" y="2813681"/>
            <a:ext cx="5816600" cy="2308324"/>
          </a:xfrm>
          <a:prstGeom prst="rect">
            <a:avLst/>
          </a:prstGeom>
          <a:ln w="76200">
            <a:solidFill>
              <a:srgbClr val="FF0000"/>
            </a:solidFill>
          </a:ln>
        </p:spPr>
        <p:txBody>
          <a:bodyPr wrap="square">
            <a:spAutoFit/>
          </a:bodyPr>
          <a:lstStyle/>
          <a:p>
            <a:r>
              <a:rPr lang="en-US" sz="2400" b="1" u="sng" dirty="0">
                <a:sym typeface="Wingdings" panose="05000000000000000000" pitchFamily="2" charset="2"/>
              </a:rPr>
              <a:t>Cleanup</a:t>
            </a:r>
          </a:p>
          <a:p>
            <a:pPr marL="342900" indent="-342900">
              <a:buFont typeface="Arial" panose="020B0604020202020204" pitchFamily="34" charset="0"/>
              <a:buChar char="•"/>
            </a:pPr>
            <a:r>
              <a:rPr lang="en-US" sz="2400" dirty="0"/>
              <a:t>Goggles in UV Cabinet </a:t>
            </a:r>
            <a:r>
              <a:rPr lang="en-US" sz="2400" b="1" dirty="0">
                <a:solidFill>
                  <a:srgbClr val="FF0000"/>
                </a:solidFill>
              </a:rPr>
              <a:t>nicely</a:t>
            </a:r>
            <a:r>
              <a:rPr lang="en-US" sz="2400" b="1" dirty="0"/>
              <a:t>!</a:t>
            </a:r>
          </a:p>
          <a:p>
            <a:pPr marL="342900" indent="-342900">
              <a:buFont typeface="Arial" panose="020B0604020202020204" pitchFamily="34" charset="0"/>
              <a:buChar char="•"/>
            </a:pPr>
            <a:r>
              <a:rPr lang="en-US" sz="2400" b="1" dirty="0">
                <a:solidFill>
                  <a:srgbClr val="FF0000"/>
                </a:solidFill>
              </a:rPr>
              <a:t>Reset trays </a:t>
            </a:r>
            <a:r>
              <a:rPr lang="en-US" sz="2400" b="1" dirty="0"/>
              <a:t>for next period!</a:t>
            </a:r>
          </a:p>
          <a:p>
            <a:pPr marL="342900" indent="-342900">
              <a:buFont typeface="Arial" panose="020B0604020202020204" pitchFamily="34" charset="0"/>
              <a:buChar char="•"/>
            </a:pPr>
            <a:r>
              <a:rPr lang="en-US" sz="2400" dirty="0">
                <a:sym typeface="Wingdings" panose="05000000000000000000" pitchFamily="2" charset="2"/>
              </a:rPr>
              <a:t>Unused chemicals  stay on table</a:t>
            </a:r>
          </a:p>
          <a:p>
            <a:pPr marL="342900" indent="-342900">
              <a:buFont typeface="Arial" panose="020B0604020202020204" pitchFamily="34" charset="0"/>
              <a:buChar char="•"/>
            </a:pPr>
            <a:r>
              <a:rPr lang="en-US" sz="2400" dirty="0">
                <a:sym typeface="Wingdings" panose="05000000000000000000" pitchFamily="2" charset="2"/>
              </a:rPr>
              <a:t>Used chemicals can go down the drain  FLUSH DRAIN WITH WATER!</a:t>
            </a:r>
          </a:p>
        </p:txBody>
      </p:sp>
    </p:spTree>
    <p:extLst>
      <p:ext uri="{BB962C8B-B14F-4D97-AF65-F5344CB8AC3E}">
        <p14:creationId xmlns:p14="http://schemas.microsoft.com/office/powerpoint/2010/main" val="1436142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5413829"/>
            <a:ext cx="11571514" cy="1164770"/>
          </a:xfrm>
        </p:spPr>
        <p:txBody>
          <a:bodyPr>
            <a:normAutofit/>
          </a:bodyPr>
          <a:lstStyle/>
          <a:p>
            <a:endParaRPr lang="en-US" dirty="0"/>
          </a:p>
          <a:p>
            <a:endParaRPr lang="en-US" dirty="0"/>
          </a:p>
        </p:txBody>
      </p:sp>
      <p:sp>
        <p:nvSpPr>
          <p:cNvPr id="4" name="Frame 3"/>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2"/>
          <p:cNvSpPr txBox="1">
            <a:spLocks/>
          </p:cNvSpPr>
          <p:nvPr/>
        </p:nvSpPr>
        <p:spPr>
          <a:xfrm>
            <a:off x="365646" y="531246"/>
            <a:ext cx="6362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u="sng" dirty="0"/>
              <a:t>Chemicals</a:t>
            </a:r>
          </a:p>
          <a:p>
            <a:r>
              <a:rPr lang="en-US" sz="3200" b="1" dirty="0">
                <a:solidFill>
                  <a:srgbClr val="0070C0"/>
                </a:solidFill>
              </a:rPr>
              <a:t>NH</a:t>
            </a:r>
            <a:r>
              <a:rPr lang="en-US" sz="3200" b="1" baseline="-25000" dirty="0">
                <a:solidFill>
                  <a:srgbClr val="0070C0"/>
                </a:solidFill>
              </a:rPr>
              <a:t>4</a:t>
            </a:r>
            <a:r>
              <a:rPr lang="en-US" sz="3200" b="1" dirty="0">
                <a:solidFill>
                  <a:srgbClr val="0070C0"/>
                </a:solidFill>
              </a:rPr>
              <a:t>NO</a:t>
            </a:r>
            <a:r>
              <a:rPr lang="en-US" sz="3200" b="1" baseline="-25000" dirty="0">
                <a:solidFill>
                  <a:srgbClr val="0070C0"/>
                </a:solidFill>
              </a:rPr>
              <a:t>3</a:t>
            </a:r>
            <a:r>
              <a:rPr lang="en-US" sz="3200" b="1" dirty="0">
                <a:solidFill>
                  <a:srgbClr val="CC00CC"/>
                </a:solidFill>
              </a:rPr>
              <a:t> </a:t>
            </a:r>
            <a:r>
              <a:rPr lang="en-US" sz="3200" dirty="0"/>
              <a:t>= ALL benches this year!</a:t>
            </a:r>
          </a:p>
          <a:p>
            <a:pPr marL="0" indent="0">
              <a:buFont typeface="Arial" panose="020B0604020202020204" pitchFamily="34" charset="0"/>
              <a:buNone/>
            </a:pPr>
            <a:endParaRPr lang="en-US" sz="3200" dirty="0"/>
          </a:p>
        </p:txBody>
      </p:sp>
      <p:sp>
        <p:nvSpPr>
          <p:cNvPr id="8" name="Rectangle 7"/>
          <p:cNvSpPr/>
          <p:nvPr/>
        </p:nvSpPr>
        <p:spPr>
          <a:xfrm>
            <a:off x="418887" y="2813681"/>
            <a:ext cx="5816600" cy="2308324"/>
          </a:xfrm>
          <a:prstGeom prst="rect">
            <a:avLst/>
          </a:prstGeom>
          <a:ln w="76200">
            <a:solidFill>
              <a:srgbClr val="FF0000"/>
            </a:solidFill>
          </a:ln>
        </p:spPr>
        <p:txBody>
          <a:bodyPr wrap="square">
            <a:spAutoFit/>
          </a:bodyPr>
          <a:lstStyle/>
          <a:p>
            <a:r>
              <a:rPr lang="en-US" sz="2400" b="1" u="sng" dirty="0">
                <a:sym typeface="Wingdings" panose="05000000000000000000" pitchFamily="2" charset="2"/>
              </a:rPr>
              <a:t>Cleanup</a:t>
            </a:r>
          </a:p>
          <a:p>
            <a:pPr marL="342900" indent="-342900">
              <a:buFont typeface="Arial" panose="020B0604020202020204" pitchFamily="34" charset="0"/>
              <a:buChar char="•"/>
            </a:pPr>
            <a:r>
              <a:rPr lang="en-US" sz="2400" dirty="0"/>
              <a:t>Goggles in UV Cabinet </a:t>
            </a:r>
            <a:r>
              <a:rPr lang="en-US" sz="2400" b="1" dirty="0">
                <a:solidFill>
                  <a:srgbClr val="FF0000"/>
                </a:solidFill>
              </a:rPr>
              <a:t>nicely</a:t>
            </a:r>
            <a:r>
              <a:rPr lang="en-US" sz="2400" b="1" dirty="0"/>
              <a:t>!</a:t>
            </a:r>
          </a:p>
          <a:p>
            <a:pPr marL="342900" indent="-342900">
              <a:buFont typeface="Arial" panose="020B0604020202020204" pitchFamily="34" charset="0"/>
              <a:buChar char="•"/>
            </a:pPr>
            <a:r>
              <a:rPr lang="en-US" sz="2400" b="1" dirty="0">
                <a:solidFill>
                  <a:srgbClr val="FF0000"/>
                </a:solidFill>
              </a:rPr>
              <a:t>Reset trays </a:t>
            </a:r>
            <a:r>
              <a:rPr lang="en-US" sz="2400" b="1" dirty="0"/>
              <a:t>for next period!</a:t>
            </a:r>
          </a:p>
          <a:p>
            <a:pPr marL="342900" indent="-342900">
              <a:buFont typeface="Arial" panose="020B0604020202020204" pitchFamily="34" charset="0"/>
              <a:buChar char="•"/>
            </a:pPr>
            <a:r>
              <a:rPr lang="en-US" sz="2400" dirty="0">
                <a:sym typeface="Wingdings" panose="05000000000000000000" pitchFamily="2" charset="2"/>
              </a:rPr>
              <a:t>Unused chemicals  stay on table</a:t>
            </a:r>
          </a:p>
          <a:p>
            <a:pPr marL="342900" indent="-342900">
              <a:buFont typeface="Arial" panose="020B0604020202020204" pitchFamily="34" charset="0"/>
              <a:buChar char="•"/>
            </a:pPr>
            <a:r>
              <a:rPr lang="en-US" sz="2400" dirty="0">
                <a:sym typeface="Wingdings" panose="05000000000000000000" pitchFamily="2" charset="2"/>
              </a:rPr>
              <a:t>Used chemicals can go down the drain  FLUSH DRAIN WITH WATER!</a:t>
            </a:r>
          </a:p>
        </p:txBody>
      </p:sp>
    </p:spTree>
    <p:extLst>
      <p:ext uri="{BB962C8B-B14F-4D97-AF65-F5344CB8AC3E}">
        <p14:creationId xmlns:p14="http://schemas.microsoft.com/office/powerpoint/2010/main" val="336185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Gravimetric Analysis of a Mixture</a:t>
            </a:r>
          </a:p>
        </p:txBody>
      </p:sp>
    </p:spTree>
    <p:extLst>
      <p:ext uri="{BB962C8B-B14F-4D97-AF65-F5344CB8AC3E}">
        <p14:creationId xmlns:p14="http://schemas.microsoft.com/office/powerpoint/2010/main" val="933989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307"/>
            <a:ext cx="4526279" cy="6598693"/>
          </a:xfrm>
        </p:spPr>
        <p:txBody>
          <a:bodyPr>
            <a:normAutofit fontScale="70000" lnSpcReduction="20000"/>
          </a:bodyPr>
          <a:lstStyle/>
          <a:p>
            <a:pPr marL="0" indent="0">
              <a:buNone/>
            </a:pPr>
            <a:r>
              <a:rPr lang="en-US" sz="4400" b="1" dirty="0">
                <a:solidFill>
                  <a:srgbClr val="FF0000"/>
                </a:solidFill>
              </a:rPr>
              <a:t>Cleanup </a:t>
            </a:r>
          </a:p>
          <a:p>
            <a:pPr marL="0" indent="0">
              <a:buNone/>
            </a:pPr>
            <a:r>
              <a:rPr lang="en-US" sz="3500" b="1" dirty="0"/>
              <a:t>Goggles in UV </a:t>
            </a:r>
            <a:br>
              <a:rPr lang="en-US" sz="3500" b="1" dirty="0"/>
            </a:br>
            <a:r>
              <a:rPr lang="en-US" sz="3500" b="1" dirty="0"/>
              <a:t>Cabinet nicely!</a:t>
            </a:r>
          </a:p>
          <a:p>
            <a:pPr marL="0" indent="0">
              <a:buNone/>
            </a:pPr>
            <a:endParaRPr lang="en-US" sz="1000" dirty="0">
              <a:solidFill>
                <a:srgbClr val="FF0000"/>
              </a:solidFill>
            </a:endParaRPr>
          </a:p>
          <a:p>
            <a:pPr marL="0" indent="0">
              <a:buNone/>
            </a:pPr>
            <a:r>
              <a:rPr lang="en-US" sz="3200" b="1" u="sng" dirty="0"/>
              <a:t>Stay on table:</a:t>
            </a:r>
            <a:endParaRPr lang="en-US" sz="3200" b="1" dirty="0"/>
          </a:p>
          <a:p>
            <a:r>
              <a:rPr lang="en-US" sz="3200" b="1" dirty="0"/>
              <a:t>Ring stand w/clamp</a:t>
            </a:r>
          </a:p>
          <a:p>
            <a:r>
              <a:rPr lang="en-US" sz="3200" b="1" dirty="0"/>
              <a:t>Hot plate – Cords UP FRONT!</a:t>
            </a:r>
          </a:p>
          <a:p>
            <a:r>
              <a:rPr lang="en-US" sz="3200" b="1" dirty="0"/>
              <a:t>Any beakers with extra chemicals</a:t>
            </a:r>
          </a:p>
          <a:p>
            <a:pPr marL="0" indent="0">
              <a:buNone/>
            </a:pPr>
            <a:endParaRPr lang="en-US" sz="3200" b="1" dirty="0"/>
          </a:p>
          <a:p>
            <a:pPr marL="0" indent="0">
              <a:buNone/>
            </a:pPr>
            <a:r>
              <a:rPr lang="en-US" sz="3200" b="1" u="sng" dirty="0"/>
              <a:t>Up Front</a:t>
            </a:r>
          </a:p>
          <a:p>
            <a:r>
              <a:rPr lang="en-US" sz="3400" dirty="0"/>
              <a:t>Vernier computer interface back in the box</a:t>
            </a:r>
          </a:p>
          <a:p>
            <a:r>
              <a:rPr lang="en-US" sz="3400" dirty="0"/>
              <a:t>Temp probe clean and dry!</a:t>
            </a:r>
          </a:p>
          <a:p>
            <a:r>
              <a:rPr lang="en-US" sz="3400" dirty="0"/>
              <a:t>Styrofoam cup clean and dry!</a:t>
            </a:r>
          </a:p>
          <a:p>
            <a:r>
              <a:rPr lang="en-US" sz="3400" dirty="0"/>
              <a:t>Stir bars</a:t>
            </a:r>
          </a:p>
          <a:p>
            <a:r>
              <a:rPr lang="en-US" sz="3400" dirty="0"/>
              <a:t>Hot plate cords</a:t>
            </a:r>
          </a:p>
          <a:p>
            <a:pPr>
              <a:lnSpc>
                <a:spcPct val="120000"/>
              </a:lnSpc>
            </a:pPr>
            <a:r>
              <a:rPr lang="en-US" sz="3400" dirty="0"/>
              <a:t>Stir plate cords</a:t>
            </a:r>
            <a:endParaRPr lang="en-US" sz="3400" b="1" dirty="0"/>
          </a:p>
        </p:txBody>
      </p:sp>
      <p:sp>
        <p:nvSpPr>
          <p:cNvPr id="7" name="Rectangle 6"/>
          <p:cNvSpPr/>
          <p:nvPr/>
        </p:nvSpPr>
        <p:spPr>
          <a:xfrm>
            <a:off x="4937760" y="259307"/>
            <a:ext cx="7254241" cy="66325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panose="020F0502020204030204"/>
                <a:ea typeface="+mn-ea"/>
                <a:cs typeface="+mn-cs"/>
              </a:rPr>
              <a:t>Put away in cabinets/drawers: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Graduated cylinders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DI water bottles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Scoop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drawer table 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Any clean/dry beakers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in top cabinets</a:t>
            </a:r>
          </a:p>
          <a:p>
            <a:pPr marL="342900" indent="-342900">
              <a:buFont typeface="Arial" panose="020B0604020202020204" pitchFamily="34" charset="0"/>
              <a:buChar char="•"/>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Stir Plate</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lang="en-US" sz="2500" dirty="0">
                <a:solidFill>
                  <a:prstClr val="black"/>
                </a:solidFill>
                <a:latin typeface="Calibri" panose="020F0502020204030204"/>
              </a:rPr>
              <a:t>cords in the blue bin up front</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lang="en-US" sz="2500" dirty="0">
                <a:solidFill>
                  <a:prstClr val="black"/>
                </a:solidFill>
                <a:latin typeface="Calibri" panose="020F0502020204030204"/>
              </a:rPr>
              <a:t>stir plate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in top cabinets by table 5</a:t>
            </a:r>
          </a:p>
          <a:p>
            <a:pPr marL="342900" indent="-342900">
              <a:buFont typeface="Arial" panose="020B0604020202020204" pitchFamily="34" charset="0"/>
              <a:buChar char="•"/>
            </a:pPr>
            <a:r>
              <a:rPr lang="en-US" sz="2500" b="1" dirty="0">
                <a:solidFill>
                  <a:prstClr val="black"/>
                </a:solidFill>
              </a:rPr>
              <a:t>Weigh boats</a:t>
            </a:r>
            <a:br>
              <a:rPr lang="en-US" sz="2500" b="1" dirty="0">
                <a:solidFill>
                  <a:prstClr val="black"/>
                </a:solidFill>
              </a:rPr>
            </a:br>
            <a:r>
              <a:rPr lang="en-US" sz="2500" b="1" dirty="0">
                <a:solidFill>
                  <a:prstClr val="black"/>
                </a:solidFill>
              </a:rPr>
              <a:t>	</a:t>
            </a:r>
            <a:r>
              <a:rPr lang="en-US" sz="2500" dirty="0">
                <a:solidFill>
                  <a:prstClr val="black"/>
                </a:solidFill>
              </a:rPr>
              <a:t>– washed, dried, in top cabinet by back door</a:t>
            </a:r>
          </a:p>
          <a:p>
            <a:pPr marL="342900" lvl="0" indent="-342900">
              <a:buFont typeface="Arial" panose="020B0604020202020204" pitchFamily="34" charset="0"/>
              <a:buChar char="•"/>
              <a:defRPr/>
            </a:pPr>
            <a:r>
              <a:rPr lang="en-US" sz="2500" b="1" dirty="0">
                <a:solidFill>
                  <a:prstClr val="black"/>
                </a:solidFill>
              </a:rPr>
              <a:t>Trays </a:t>
            </a:r>
          </a:p>
          <a:p>
            <a:pPr lvl="2">
              <a:defRPr/>
            </a:pPr>
            <a:r>
              <a:rPr lang="en-US" sz="2500" dirty="0">
                <a:solidFill>
                  <a:prstClr val="black"/>
                </a:solidFill>
              </a:rPr>
              <a:t>- stacked nicely by table 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ame 3"/>
          <p:cNvSpPr/>
          <p:nvPr/>
        </p:nvSpPr>
        <p:spPr>
          <a:xfrm>
            <a:off x="0" y="0"/>
            <a:ext cx="12192000" cy="6858000"/>
          </a:xfrm>
          <a:prstGeom prst="frame">
            <a:avLst>
              <a:gd name="adj1" fmla="val 234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0898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3 – Kinetics</a:t>
            </a:r>
          </a:p>
        </p:txBody>
      </p:sp>
    </p:spTree>
    <p:extLst>
      <p:ext uri="{BB962C8B-B14F-4D97-AF65-F5344CB8AC3E}">
        <p14:creationId xmlns:p14="http://schemas.microsoft.com/office/powerpoint/2010/main" val="184519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Beers Law Activity</a:t>
            </a:r>
          </a:p>
        </p:txBody>
      </p:sp>
    </p:spTree>
    <p:extLst>
      <p:ext uri="{BB962C8B-B14F-4D97-AF65-F5344CB8AC3E}">
        <p14:creationId xmlns:p14="http://schemas.microsoft.com/office/powerpoint/2010/main" val="1997009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Beer’s Law Activity</a:t>
            </a:r>
          </a:p>
        </p:txBody>
      </p:sp>
      <p:sp>
        <p:nvSpPr>
          <p:cNvPr id="3" name="Content Placeholder 2"/>
          <p:cNvSpPr>
            <a:spLocks noGrp="1"/>
          </p:cNvSpPr>
          <p:nvPr>
            <p:ph idx="1"/>
          </p:nvPr>
        </p:nvSpPr>
        <p:spPr>
          <a:xfrm>
            <a:off x="228600" y="1690688"/>
            <a:ext cx="6362700" cy="4351338"/>
          </a:xfrm>
        </p:spPr>
        <p:txBody>
          <a:bodyPr>
            <a:normAutofit fontScale="92500" lnSpcReduction="20000"/>
          </a:bodyPr>
          <a:lstStyle/>
          <a:p>
            <a:pPr marL="0" indent="0">
              <a:buNone/>
            </a:pPr>
            <a:r>
              <a:rPr lang="en-US" sz="3200" b="1" u="sng" dirty="0"/>
              <a:t>Chemicals</a:t>
            </a:r>
          </a:p>
          <a:p>
            <a:r>
              <a:rPr lang="en-US" sz="3200" b="1" dirty="0"/>
              <a:t>0.40 M copper (II) sulfate solution</a:t>
            </a:r>
          </a:p>
          <a:p>
            <a:pPr lvl="1"/>
            <a:r>
              <a:rPr lang="en-US" sz="2800" b="1" dirty="0"/>
              <a:t>250 mL per period</a:t>
            </a:r>
          </a:p>
          <a:p>
            <a:r>
              <a:rPr lang="en-US" sz="3200" b="1" dirty="0">
                <a:solidFill>
                  <a:srgbClr val="FF0000"/>
                </a:solidFill>
              </a:rPr>
              <a:t>Unknown concentration  ~0.20 M</a:t>
            </a:r>
          </a:p>
          <a:p>
            <a:endParaRPr lang="en-US" sz="3200" b="1" dirty="0"/>
          </a:p>
          <a:p>
            <a:r>
              <a:rPr lang="en-US" sz="3200" b="1" dirty="0"/>
              <a:t>Sometimes CuCl</a:t>
            </a:r>
            <a:r>
              <a:rPr lang="en-US" sz="3200" b="1" baseline="-25000" dirty="0"/>
              <a:t>2</a:t>
            </a:r>
          </a:p>
          <a:p>
            <a:endParaRPr lang="en-US" sz="3200" b="1" baseline="-25000" dirty="0"/>
          </a:p>
          <a:p>
            <a:r>
              <a:rPr lang="en-US" sz="3200" b="1" dirty="0"/>
              <a:t>BLUE pipette = copper</a:t>
            </a:r>
          </a:p>
          <a:p>
            <a:r>
              <a:rPr lang="en-US" sz="3200" b="1" dirty="0"/>
              <a:t>Green = unknown </a:t>
            </a:r>
          </a:p>
          <a:p>
            <a:r>
              <a:rPr lang="en-US" sz="3200" b="1" dirty="0" err="1"/>
              <a:t>Unlabled</a:t>
            </a:r>
            <a:r>
              <a:rPr lang="en-US" sz="3200" b="1" dirty="0"/>
              <a:t> = water</a:t>
            </a:r>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6482687" y="259307"/>
            <a:ext cx="5145206"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482687" y="365125"/>
            <a:ext cx="5480713" cy="60229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Venier</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computer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Spectrometer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Cuvette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20x150 mm test tubes x5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50mL</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graduated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baseline="0" dirty="0">
                <a:solidFill>
                  <a:prstClr val="black"/>
                </a:solidFill>
                <a:latin typeface="Calibri" panose="020F0502020204030204"/>
              </a:rPr>
              <a:t>100mL</a:t>
            </a:r>
            <a:r>
              <a:rPr lang="en-US" sz="3200" b="1" dirty="0">
                <a:solidFill>
                  <a:prstClr val="black"/>
                </a:solidFill>
                <a:latin typeface="Calibri" panose="020F0502020204030204"/>
              </a:rPr>
              <a:t> beakers x2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Reusable Pipettes x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Pipette pumps</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Test tube rack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Stir</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rod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baseline="0" dirty="0" err="1">
                <a:solidFill>
                  <a:prstClr val="black"/>
                </a:solidFill>
                <a:latin typeface="Calibri" panose="020F0502020204030204"/>
              </a:rPr>
              <a:t>Kimwipes</a:t>
            </a:r>
            <a:endParaRPr lang="en-US" sz="3200" b="1" baseline="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Distilled H2O bottle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17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4113505016"/>
              </p:ext>
            </p:extLst>
          </p:nvPr>
        </p:nvGraphicFramePr>
        <p:xfrm>
          <a:off x="259623" y="285991"/>
          <a:ext cx="10125370" cy="147828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0.40M CuSO</a:t>
                      </a:r>
                      <a:r>
                        <a:rPr lang="en-US" baseline="-25000" dirty="0"/>
                        <a:t>4</a:t>
                      </a:r>
                    </a:p>
                  </a:txBody>
                  <a:tcPr/>
                </a:tc>
                <a:tc>
                  <a:txBody>
                    <a:bodyPr/>
                    <a:lstStyle/>
                    <a:p>
                      <a:r>
                        <a:rPr lang="en-US" b="0" baseline="0" dirty="0"/>
                        <a:t>30</a:t>
                      </a:r>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r>
                        <a:rPr lang="en-US" b="0" baseline="0" dirty="0"/>
                        <a:t>960 mL</a:t>
                      </a:r>
                    </a:p>
                  </a:txBody>
                  <a:tcPr/>
                </a:tc>
                <a:tc>
                  <a:txBody>
                    <a:bodyPr/>
                    <a:lstStyle/>
                    <a:p>
                      <a:r>
                        <a:rPr lang="en-US" b="0" baseline="0" dirty="0"/>
                        <a:t>2 L</a:t>
                      </a:r>
                    </a:p>
                  </a:txBody>
                  <a:tcPr/>
                </a:tc>
                <a:extLst>
                  <a:ext uri="{0D108BD9-81ED-4DB2-BD59-A6C34878D82A}">
                    <a16:rowId xmlns:a16="http://schemas.microsoft.com/office/drawing/2014/main" val="3861754728"/>
                  </a:ext>
                </a:extLst>
              </a:tr>
              <a:tr h="370840">
                <a:tc>
                  <a:txBody>
                    <a:bodyPr/>
                    <a:lstStyle/>
                    <a:p>
                      <a:r>
                        <a:rPr lang="en-US" baseline="0" dirty="0"/>
                        <a:t>0.20 CuSO</a:t>
                      </a:r>
                      <a:r>
                        <a:rPr lang="en-US" baseline="-25000" dirty="0"/>
                        <a:t>4</a:t>
                      </a:r>
                    </a:p>
                  </a:txBody>
                  <a:tcPr/>
                </a:tc>
                <a:tc>
                  <a:txBody>
                    <a:bodyPr/>
                    <a:lstStyle/>
                    <a:p>
                      <a:r>
                        <a:rPr lang="en-US" b="0" baseline="0" dirty="0"/>
                        <a:t>5</a:t>
                      </a:r>
                    </a:p>
                  </a:txBody>
                  <a:tcPr/>
                </a:tc>
                <a:tc>
                  <a:txBody>
                    <a:bodyPr/>
                    <a:lstStyle/>
                    <a:p>
                      <a:r>
                        <a:rPr lang="en-US" baseline="0" dirty="0"/>
                        <a:t>x 8</a:t>
                      </a:r>
                    </a:p>
                  </a:txBody>
                  <a:tcPr/>
                </a:tc>
                <a:tc>
                  <a:txBody>
                    <a:bodyPr/>
                    <a:lstStyle/>
                    <a:p>
                      <a:r>
                        <a:rPr lang="en-US" b="0" baseline="0" dirty="0"/>
                        <a:t>x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160 mL</a:t>
                      </a:r>
                    </a:p>
                  </a:txBody>
                  <a:tcPr/>
                </a:tc>
                <a:tc>
                  <a:txBody>
                    <a:bodyPr/>
                    <a:lstStyle/>
                    <a:p>
                      <a:r>
                        <a:rPr lang="en-US" b="0" baseline="0" dirty="0"/>
                        <a:t>1 L</a:t>
                      </a:r>
                    </a:p>
                  </a:txBody>
                  <a:tcPr/>
                </a:tc>
                <a:extLst>
                  <a:ext uri="{0D108BD9-81ED-4DB2-BD59-A6C34878D82A}">
                    <a16:rowId xmlns:a16="http://schemas.microsoft.com/office/drawing/2014/main" val="3731041865"/>
                  </a:ext>
                </a:extLst>
              </a:tr>
            </a:tbl>
          </a:graphicData>
        </a:graphic>
      </p:graphicFrame>
      <p:sp>
        <p:nvSpPr>
          <p:cNvPr id="6" name="Rectangle 5"/>
          <p:cNvSpPr/>
          <p:nvPr/>
        </p:nvSpPr>
        <p:spPr>
          <a:xfrm>
            <a:off x="8464875" y="2878690"/>
            <a:ext cx="3496428"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Calibri" panose="020F0502020204030204"/>
              </a:rPr>
              <a:t>Accepted value = ~0.20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0.2 M done, need more copper sulfate to make 0.4 M</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Slow to dissolve but will.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Mix in a big beaker first until dissolved then pour in vol. flask and dilute to mark.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Optimal wavelength = 635nm, absorbance no greater than ~0.90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15" name="Table 14"/>
          <p:cNvGraphicFramePr>
            <a:graphicFrameLocks noGrp="1"/>
          </p:cNvGraphicFramePr>
          <p:nvPr>
            <p:extLst>
              <p:ext uri="{D42A27DB-BD31-4B8C-83A1-F6EECF244321}">
                <p14:modId xmlns:p14="http://schemas.microsoft.com/office/powerpoint/2010/main" val="162194592"/>
              </p:ext>
            </p:extLst>
          </p:nvPr>
        </p:nvGraphicFramePr>
        <p:xfrm>
          <a:off x="230697" y="2554140"/>
          <a:ext cx="6990313" cy="1112520"/>
        </p:xfrm>
        <a:graphic>
          <a:graphicData uri="http://schemas.openxmlformats.org/drawingml/2006/table">
            <a:tbl>
              <a:tblPr firstRow="1" bandRow="1">
                <a:tableStyleId>{5940675A-B579-460E-94D1-54222C63F5DA}</a:tableStyleId>
              </a:tblPr>
              <a:tblGrid>
                <a:gridCol w="872359">
                  <a:extLst>
                    <a:ext uri="{9D8B030D-6E8A-4147-A177-3AD203B41FA5}">
                      <a16:colId xmlns:a16="http://schemas.microsoft.com/office/drawing/2014/main" val="4179059980"/>
                    </a:ext>
                  </a:extLst>
                </a:gridCol>
                <a:gridCol w="1158351">
                  <a:extLst>
                    <a:ext uri="{9D8B030D-6E8A-4147-A177-3AD203B41FA5}">
                      <a16:colId xmlns:a16="http://schemas.microsoft.com/office/drawing/2014/main" val="783972902"/>
                    </a:ext>
                  </a:extLst>
                </a:gridCol>
                <a:gridCol w="1860868">
                  <a:extLst>
                    <a:ext uri="{9D8B030D-6E8A-4147-A177-3AD203B41FA5}">
                      <a16:colId xmlns:a16="http://schemas.microsoft.com/office/drawing/2014/main" val="2266815564"/>
                    </a:ext>
                  </a:extLst>
                </a:gridCol>
                <a:gridCol w="3098735">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0.40M CuSO</a:t>
                      </a:r>
                      <a:r>
                        <a:rPr lang="en-US" b="1" baseline="-25000" dirty="0"/>
                        <a:t>4</a:t>
                      </a:r>
                      <a:r>
                        <a:rPr lang="en-US" b="1" baseline="0" dirty="0"/>
                        <a:t>•H</a:t>
                      </a:r>
                      <a:r>
                        <a:rPr lang="en-US" b="1" baseline="-25000" dirty="0"/>
                        <a:t>2</a:t>
                      </a:r>
                      <a:r>
                        <a:rPr lang="en-US" b="1" baseline="0" dirty="0"/>
                        <a:t>O</a:t>
                      </a: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0.40 </a:t>
                      </a:r>
                      <a:r>
                        <a:rPr lang="en-US" dirty="0" err="1"/>
                        <a:t>mol</a:t>
                      </a:r>
                      <a:endParaRPr lang="en-US" dirty="0"/>
                    </a:p>
                  </a:txBody>
                  <a:tcPr/>
                </a:tc>
                <a:tc>
                  <a:txBody>
                    <a:bodyPr/>
                    <a:lstStyle/>
                    <a:p>
                      <a:r>
                        <a:rPr lang="en-US" dirty="0"/>
                        <a:t>249.68 g</a:t>
                      </a:r>
                    </a:p>
                  </a:txBody>
                  <a:tcPr/>
                </a:tc>
                <a:tc>
                  <a:txBody>
                    <a:bodyPr/>
                    <a:lstStyle/>
                    <a:p>
                      <a:r>
                        <a:rPr lang="en-US" b="1" dirty="0"/>
                        <a:t>= 99.87 g CuSO</a:t>
                      </a:r>
                      <a:r>
                        <a:rPr lang="en-US" b="1" baseline="-25000" dirty="0"/>
                        <a:t>4</a:t>
                      </a:r>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CuSO</a:t>
                      </a:r>
                      <a:r>
                        <a:rPr lang="en-US" baseline="-25000" dirty="0"/>
                        <a:t>4</a:t>
                      </a:r>
                      <a:r>
                        <a:rPr lang="en-US" b="1" baseline="0" dirty="0"/>
                        <a:t>•H</a:t>
                      </a:r>
                      <a:r>
                        <a:rPr lang="en-US" b="1" baseline="-25000" dirty="0"/>
                        <a:t>2</a:t>
                      </a:r>
                      <a:r>
                        <a:rPr lang="en-US" b="1" baseline="0" dirty="0"/>
                        <a:t>O</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36411572"/>
              </p:ext>
            </p:extLst>
          </p:nvPr>
        </p:nvGraphicFramePr>
        <p:xfrm>
          <a:off x="230697" y="3866600"/>
          <a:ext cx="7036833" cy="1112520"/>
        </p:xfrm>
        <a:graphic>
          <a:graphicData uri="http://schemas.openxmlformats.org/drawingml/2006/table">
            <a:tbl>
              <a:tblPr firstRow="1" bandRow="1">
                <a:tableStyleId>{5940675A-B579-460E-94D1-54222C63F5DA}</a:tableStyleId>
              </a:tblPr>
              <a:tblGrid>
                <a:gridCol w="902814">
                  <a:extLst>
                    <a:ext uri="{9D8B030D-6E8A-4147-A177-3AD203B41FA5}">
                      <a16:colId xmlns:a16="http://schemas.microsoft.com/office/drawing/2014/main" val="4179059980"/>
                    </a:ext>
                  </a:extLst>
                </a:gridCol>
                <a:gridCol w="1066236">
                  <a:extLst>
                    <a:ext uri="{9D8B030D-6E8A-4147-A177-3AD203B41FA5}">
                      <a16:colId xmlns:a16="http://schemas.microsoft.com/office/drawing/2014/main" val="783972902"/>
                    </a:ext>
                  </a:extLst>
                </a:gridCol>
                <a:gridCol w="1860868">
                  <a:extLst>
                    <a:ext uri="{9D8B030D-6E8A-4147-A177-3AD203B41FA5}">
                      <a16:colId xmlns:a16="http://schemas.microsoft.com/office/drawing/2014/main" val="2266815564"/>
                    </a:ext>
                  </a:extLst>
                </a:gridCol>
                <a:gridCol w="3206915">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0.20M CuSO</a:t>
                      </a:r>
                      <a:r>
                        <a:rPr lang="en-US" b="1" baseline="-25000" dirty="0"/>
                        <a:t>4</a:t>
                      </a:r>
                      <a:r>
                        <a:rPr lang="en-US" b="1" baseline="0" dirty="0"/>
                        <a:t>•H</a:t>
                      </a:r>
                      <a:r>
                        <a:rPr lang="en-US" b="1" baseline="-25000" dirty="0"/>
                        <a:t>2</a:t>
                      </a:r>
                      <a:r>
                        <a:rPr lang="en-US" b="1" baseline="0" dirty="0"/>
                        <a:t>O</a:t>
                      </a:r>
                      <a:endParaRPr lang="en-US" b="1" baseline="-2500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0.2</a:t>
                      </a:r>
                      <a:r>
                        <a:rPr lang="en-US" baseline="0" dirty="0"/>
                        <a:t> </a:t>
                      </a:r>
                      <a:r>
                        <a:rPr lang="en-US" baseline="0" dirty="0" err="1"/>
                        <a:t>mol</a:t>
                      </a:r>
                      <a:endParaRPr lang="en-US" dirty="0"/>
                    </a:p>
                  </a:txBody>
                  <a:tcPr/>
                </a:tc>
                <a:tc>
                  <a:txBody>
                    <a:bodyPr/>
                    <a:lstStyle/>
                    <a:p>
                      <a:r>
                        <a:rPr lang="en-US" dirty="0"/>
                        <a:t>249.68 g</a:t>
                      </a:r>
                    </a:p>
                  </a:txBody>
                  <a:tcPr/>
                </a:tc>
                <a:tc>
                  <a:txBody>
                    <a:bodyPr/>
                    <a:lstStyle/>
                    <a:p>
                      <a:r>
                        <a:rPr lang="en-US" b="1" dirty="0"/>
                        <a:t>= 49.94 g CuSO</a:t>
                      </a:r>
                      <a:r>
                        <a:rPr lang="en-US" b="1" baseline="-25000" dirty="0"/>
                        <a:t>4</a:t>
                      </a:r>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CuSO</a:t>
                      </a:r>
                      <a:r>
                        <a:rPr lang="en-US" baseline="-25000" dirty="0"/>
                        <a:t>4</a:t>
                      </a:r>
                      <a:r>
                        <a:rPr lang="en-US" b="1" baseline="0" dirty="0"/>
                        <a:t>•H</a:t>
                      </a:r>
                      <a:r>
                        <a:rPr lang="en-US" b="1" baseline="-25000" dirty="0"/>
                        <a:t>2</a:t>
                      </a:r>
                      <a:r>
                        <a:rPr lang="en-US" b="1" baseline="0" dirty="0"/>
                        <a:t>O</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236352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59307"/>
            <a:ext cx="5357509" cy="6387153"/>
          </a:xfrm>
        </p:spPr>
        <p:txBody>
          <a:bodyPr>
            <a:normAutofit lnSpcReduction="10000"/>
          </a:bodyPr>
          <a:lstStyle/>
          <a:p>
            <a:pPr marL="0" indent="0">
              <a:buNone/>
            </a:pPr>
            <a:r>
              <a:rPr lang="en-US" sz="4400" b="1" dirty="0">
                <a:solidFill>
                  <a:srgbClr val="FF0000"/>
                </a:solidFill>
              </a:rPr>
              <a:t>Reminders</a:t>
            </a:r>
          </a:p>
          <a:p>
            <a:r>
              <a:rPr lang="en-US" sz="2400" b="1" dirty="0"/>
              <a:t>Fill cuvettes THEN put them in spectrometers</a:t>
            </a:r>
          </a:p>
          <a:p>
            <a:r>
              <a:rPr lang="en-US" sz="2400" b="1" dirty="0"/>
              <a:t>DON’T get the spectrometers wet!</a:t>
            </a:r>
          </a:p>
          <a:p>
            <a:r>
              <a:rPr lang="en-US" sz="2400" b="1" dirty="0"/>
              <a:t>Have someone hold the beaker while you pipette so it doesn’t get knocked off table. </a:t>
            </a:r>
          </a:p>
          <a:p>
            <a:r>
              <a:rPr lang="en-US" sz="2400" b="1" dirty="0"/>
              <a:t>Remember – read from eye level, not above! Grad cylinders AND the graduated pipettes. </a:t>
            </a:r>
          </a:p>
          <a:p>
            <a:r>
              <a:rPr lang="en-US" sz="2400" b="1" dirty="0">
                <a:solidFill>
                  <a:srgbClr val="00B0F0"/>
                </a:solidFill>
              </a:rPr>
              <a:t>Make sure you press the “KEEP” button between known trials! </a:t>
            </a:r>
            <a:r>
              <a:rPr lang="en-US" sz="2400" b="1" dirty="0">
                <a:solidFill>
                  <a:schemeClr val="accent2"/>
                </a:solidFill>
              </a:rPr>
              <a:t>(maybe? Is this true for the </a:t>
            </a:r>
            <a:r>
              <a:rPr lang="en-US" sz="2400" b="1" dirty="0" err="1">
                <a:solidFill>
                  <a:schemeClr val="accent2"/>
                </a:solidFill>
              </a:rPr>
              <a:t>chromebooks</a:t>
            </a:r>
            <a:r>
              <a:rPr lang="en-US" sz="2400" b="1" dirty="0">
                <a:solidFill>
                  <a:schemeClr val="accent2"/>
                </a:solidFill>
              </a:rPr>
              <a:t>?)</a:t>
            </a:r>
          </a:p>
          <a:p>
            <a:r>
              <a:rPr lang="en-US" sz="2400" b="1" dirty="0"/>
              <a:t>When doing your unknown – </a:t>
            </a:r>
            <a:r>
              <a:rPr lang="en-US" sz="2400" b="1" u="sng" dirty="0">
                <a:solidFill>
                  <a:srgbClr val="FF0000"/>
                </a:solidFill>
              </a:rPr>
              <a:t>DO NOT</a:t>
            </a:r>
            <a:r>
              <a:rPr lang="en-US" sz="2400" b="1" u="sng" dirty="0"/>
              <a:t> </a:t>
            </a:r>
            <a:r>
              <a:rPr lang="en-US" sz="2400" b="1" dirty="0"/>
              <a:t>press ANYTHING! Just put your cuvette in and look at the computer screen - record your value that it reads you </a:t>
            </a:r>
          </a:p>
        </p:txBody>
      </p:sp>
      <p:sp>
        <p:nvSpPr>
          <p:cNvPr id="2" name="Rectangle 1"/>
          <p:cNvSpPr/>
          <p:nvPr/>
        </p:nvSpPr>
        <p:spPr>
          <a:xfrm>
            <a:off x="8421889" y="2046468"/>
            <a:ext cx="3309319" cy="2308324"/>
          </a:xfrm>
          <a:prstGeom prst="rect">
            <a:avLst/>
          </a:prstGeom>
          <a:ln w="76200">
            <a:solidFill>
              <a:schemeClr val="tx1"/>
            </a:solidFill>
          </a:ln>
        </p:spPr>
        <p:txBody>
          <a:bodyPr wrap="square">
            <a:spAutoFit/>
          </a:bodyPr>
          <a:lstStyle/>
          <a:p>
            <a:r>
              <a:rPr lang="en-US" sz="3600" b="1" dirty="0">
                <a:solidFill>
                  <a:srgbClr val="0070C0"/>
                </a:solidFill>
              </a:rPr>
              <a:t>CuSO</a:t>
            </a:r>
            <a:r>
              <a:rPr lang="en-US" sz="3600" b="1" baseline="-25000" dirty="0">
                <a:solidFill>
                  <a:srgbClr val="0070C0"/>
                </a:solidFill>
              </a:rPr>
              <a:t>4</a:t>
            </a:r>
            <a:r>
              <a:rPr lang="en-US" sz="3600" b="1" dirty="0">
                <a:solidFill>
                  <a:srgbClr val="0070C0"/>
                </a:solidFill>
              </a:rPr>
              <a:t> = blue labeled pipette</a:t>
            </a:r>
          </a:p>
          <a:p>
            <a:r>
              <a:rPr lang="en-US" sz="3600" b="1" dirty="0">
                <a:solidFill>
                  <a:srgbClr val="FF0000"/>
                </a:solidFill>
              </a:rPr>
              <a:t>Waste Jug</a:t>
            </a:r>
          </a:p>
          <a:p>
            <a:r>
              <a:rPr lang="en-US" sz="3600" b="1" dirty="0">
                <a:solidFill>
                  <a:srgbClr val="00B050"/>
                </a:solidFill>
              </a:rPr>
              <a:t>Unknown CuSO</a:t>
            </a:r>
            <a:r>
              <a:rPr lang="en-US" sz="3600" b="1" baseline="-25000" dirty="0">
                <a:solidFill>
                  <a:srgbClr val="00B050"/>
                </a:solidFill>
              </a:rPr>
              <a:t>4</a:t>
            </a:r>
          </a:p>
        </p:txBody>
      </p:sp>
      <p:sp>
        <p:nvSpPr>
          <p:cNvPr id="4" name="Frame 3"/>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5814711" y="289088"/>
            <a:ext cx="6145098" cy="1569660"/>
          </a:xfrm>
          <a:prstGeom prst="rect">
            <a:avLst/>
          </a:prstGeom>
          <a:ln w="76200">
            <a:solidFill>
              <a:srgbClr val="FF0000"/>
            </a:solidFill>
          </a:ln>
        </p:spPr>
        <p:txBody>
          <a:bodyPr wrap="square">
            <a:spAutoFit/>
          </a:bodyPr>
          <a:lstStyle/>
          <a:p>
            <a:r>
              <a:rPr lang="en-US" sz="2400" b="1" u="sng" dirty="0">
                <a:sym typeface="Wingdings" panose="05000000000000000000" pitchFamily="2" charset="2"/>
              </a:rPr>
              <a:t>Cleanup</a:t>
            </a:r>
          </a:p>
          <a:p>
            <a:pPr marL="342900" indent="-342900">
              <a:buFont typeface="Arial" panose="020B0604020202020204" pitchFamily="34" charset="0"/>
              <a:buChar char="•"/>
            </a:pPr>
            <a:r>
              <a:rPr lang="en-US" sz="2400" dirty="0"/>
              <a:t>Goggles in UV Cabinet </a:t>
            </a:r>
            <a:r>
              <a:rPr lang="en-US" sz="2400" b="1" dirty="0">
                <a:solidFill>
                  <a:srgbClr val="FF0000"/>
                </a:solidFill>
              </a:rPr>
              <a:t>nicely</a:t>
            </a:r>
            <a:r>
              <a:rPr lang="en-US" sz="2400" b="1" dirty="0"/>
              <a:t>!</a:t>
            </a:r>
          </a:p>
          <a:p>
            <a:pPr marL="342900" indent="-342900">
              <a:buFont typeface="Arial" panose="020B0604020202020204" pitchFamily="34" charset="0"/>
              <a:buChar char="•"/>
            </a:pPr>
            <a:r>
              <a:rPr lang="en-US" sz="2400" b="1" dirty="0">
                <a:solidFill>
                  <a:srgbClr val="FF0000"/>
                </a:solidFill>
              </a:rPr>
              <a:t>Reset trays </a:t>
            </a:r>
            <a:r>
              <a:rPr lang="en-US" sz="2400" b="1" dirty="0"/>
              <a:t>for next period!</a:t>
            </a:r>
          </a:p>
          <a:p>
            <a:pPr marL="342900" indent="-342900">
              <a:buFont typeface="Arial" panose="020B0604020202020204" pitchFamily="34" charset="0"/>
              <a:buChar char="•"/>
            </a:pPr>
            <a:r>
              <a:rPr lang="en-US" sz="2400" b="1" dirty="0">
                <a:solidFill>
                  <a:srgbClr val="FF0000"/>
                </a:solidFill>
              </a:rPr>
              <a:t>Waste up front for the contest!</a:t>
            </a:r>
          </a:p>
        </p:txBody>
      </p:sp>
      <p:sp>
        <p:nvSpPr>
          <p:cNvPr id="6" name="Hexagon 5"/>
          <p:cNvSpPr/>
          <p:nvPr/>
        </p:nvSpPr>
        <p:spPr>
          <a:xfrm>
            <a:off x="5741267" y="2147166"/>
            <a:ext cx="2387821" cy="1961789"/>
          </a:xfrm>
          <a:prstGeom prst="hexagon">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*CuSO</a:t>
            </a:r>
            <a:r>
              <a:rPr lang="en-US" sz="2400" b="1" baseline="-25000" dirty="0">
                <a:solidFill>
                  <a:schemeClr val="bg1"/>
                </a:solidFill>
              </a:rPr>
              <a:t>4</a:t>
            </a:r>
            <a:r>
              <a:rPr lang="en-US" sz="2400" b="1" dirty="0">
                <a:solidFill>
                  <a:schemeClr val="bg1"/>
                </a:solidFill>
              </a:rPr>
              <a:t> must go in WASTE JUG up front!!!!*</a:t>
            </a:r>
            <a:endParaRPr lang="en-US" sz="2400" dirty="0">
              <a:solidFill>
                <a:schemeClr val="bg1"/>
              </a:solidFill>
            </a:endParaRPr>
          </a:p>
        </p:txBody>
      </p:sp>
      <p:sp>
        <p:nvSpPr>
          <p:cNvPr id="7" name="Rectangle: Rounded Corners 6">
            <a:extLst>
              <a:ext uri="{FF2B5EF4-FFF2-40B4-BE49-F238E27FC236}">
                <a16:creationId xmlns:a16="http://schemas.microsoft.com/office/drawing/2014/main" id="{79CCCA20-D456-3F34-8BB0-3D1116E06804}"/>
              </a:ext>
            </a:extLst>
          </p:cNvPr>
          <p:cNvSpPr/>
          <p:nvPr/>
        </p:nvSpPr>
        <p:spPr>
          <a:xfrm>
            <a:off x="5611797" y="4324720"/>
            <a:ext cx="2575347" cy="1393906"/>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USE THE SAME CUVETTE EACH TIME!</a:t>
            </a:r>
          </a:p>
        </p:txBody>
      </p:sp>
      <p:sp>
        <p:nvSpPr>
          <p:cNvPr id="8" name="TextBox 7">
            <a:extLst>
              <a:ext uri="{FF2B5EF4-FFF2-40B4-BE49-F238E27FC236}">
                <a16:creationId xmlns:a16="http://schemas.microsoft.com/office/drawing/2014/main" id="{44E7BBE9-3056-6387-8284-EB5F33F988D6}"/>
              </a:ext>
            </a:extLst>
          </p:cNvPr>
          <p:cNvSpPr txBox="1"/>
          <p:nvPr/>
        </p:nvSpPr>
        <p:spPr>
          <a:xfrm>
            <a:off x="8421889" y="4528458"/>
            <a:ext cx="3309319" cy="1940957"/>
          </a:xfrm>
          <a:prstGeom prst="roundRect">
            <a:avLst/>
          </a:prstGeom>
          <a:solidFill>
            <a:srgbClr val="92D050"/>
          </a:solidFill>
          <a:ln w="76200">
            <a:solidFill>
              <a:schemeClr val="tx1"/>
            </a:solidFill>
          </a:ln>
        </p:spPr>
        <p:txBody>
          <a:bodyPr wrap="square" rtlCol="0">
            <a:spAutoFit/>
          </a:bodyPr>
          <a:lstStyle/>
          <a:p>
            <a:pPr algn="ctr"/>
            <a:r>
              <a:rPr lang="en-US" sz="3600" b="1" dirty="0"/>
              <a:t>Optimal Wavelength is 635 nm</a:t>
            </a:r>
          </a:p>
        </p:txBody>
      </p:sp>
    </p:spTree>
    <p:extLst>
      <p:ext uri="{BB962C8B-B14F-4D97-AF65-F5344CB8AC3E}">
        <p14:creationId xmlns:p14="http://schemas.microsoft.com/office/powerpoint/2010/main" val="1260448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1" y="116113"/>
            <a:ext cx="11914494" cy="6625881"/>
          </a:xfrm>
        </p:spPr>
        <p:txBody>
          <a:bodyPr>
            <a:normAutofit fontScale="85000" lnSpcReduction="20000"/>
          </a:bodyPr>
          <a:lstStyle/>
          <a:p>
            <a:pPr marL="0" indent="0">
              <a:buNone/>
            </a:pPr>
            <a:r>
              <a:rPr lang="en-US" sz="4400" b="1" dirty="0">
                <a:solidFill>
                  <a:srgbClr val="FF0000"/>
                </a:solidFill>
              </a:rPr>
              <a:t>Cleanup    </a:t>
            </a:r>
          </a:p>
          <a:p>
            <a:pPr marL="0" indent="0">
              <a:buNone/>
            </a:pPr>
            <a:r>
              <a:rPr lang="en-US" sz="4400" b="1" dirty="0">
                <a:solidFill>
                  <a:srgbClr val="FF0000"/>
                </a:solidFill>
              </a:rPr>
              <a:t>****CuSO</a:t>
            </a:r>
            <a:r>
              <a:rPr lang="en-US" sz="4400" b="1" baseline="-25000" dirty="0">
                <a:solidFill>
                  <a:srgbClr val="FF0000"/>
                </a:solidFill>
              </a:rPr>
              <a:t>4</a:t>
            </a:r>
            <a:r>
              <a:rPr lang="en-US" sz="4400" b="1" dirty="0">
                <a:solidFill>
                  <a:srgbClr val="FF0000"/>
                </a:solidFill>
              </a:rPr>
              <a:t> must go in WASTE JUG up front!!!!****</a:t>
            </a:r>
          </a:p>
          <a:p>
            <a:pPr marL="0" indent="0">
              <a:buNone/>
            </a:pPr>
            <a:r>
              <a:rPr lang="en-US" sz="3500" b="1" dirty="0"/>
              <a:t>Goggles in UV Cabinet nicely!</a:t>
            </a:r>
          </a:p>
          <a:p>
            <a:pPr marL="0" indent="0">
              <a:buNone/>
            </a:pPr>
            <a:endParaRPr lang="en-US" sz="1000" dirty="0">
              <a:solidFill>
                <a:srgbClr val="FF0000"/>
              </a:solidFill>
            </a:endParaRPr>
          </a:p>
          <a:p>
            <a:pPr marL="0" indent="0">
              <a:buNone/>
            </a:pPr>
            <a:endParaRPr lang="en-US" sz="1000" dirty="0">
              <a:solidFill>
                <a:srgbClr val="FF0000"/>
              </a:solidFill>
            </a:endParaRPr>
          </a:p>
          <a:p>
            <a:pPr marL="0" indent="0">
              <a:buNone/>
            </a:pPr>
            <a:r>
              <a:rPr lang="en-US" sz="2900" b="1" u="sng" dirty="0"/>
              <a:t>Stay on table:</a:t>
            </a:r>
            <a:endParaRPr lang="en-US" sz="2900" b="1" dirty="0"/>
          </a:p>
          <a:p>
            <a:r>
              <a:rPr lang="en-US" sz="2900" b="1" dirty="0"/>
              <a:t>Nothing!</a:t>
            </a:r>
          </a:p>
          <a:p>
            <a:pPr marL="0" indent="0">
              <a:buNone/>
            </a:pPr>
            <a:endParaRPr lang="en-US" sz="2900" b="1" dirty="0"/>
          </a:p>
          <a:p>
            <a:pPr marL="0" indent="0">
              <a:buNone/>
            </a:pPr>
            <a:r>
              <a:rPr lang="en-US" sz="2900" b="1" u="sng" dirty="0"/>
              <a:t>Up Front</a:t>
            </a:r>
          </a:p>
          <a:p>
            <a:r>
              <a:rPr lang="en-US" sz="2900" b="1" dirty="0"/>
              <a:t>Vernier Spectrometers </a:t>
            </a:r>
          </a:p>
          <a:p>
            <a:r>
              <a:rPr lang="en-US" sz="2900" b="1" dirty="0"/>
              <a:t>Wet cuvettes and lids in beaker </a:t>
            </a:r>
            <a:br>
              <a:rPr lang="en-US" sz="2900" b="1" dirty="0"/>
            </a:br>
            <a:r>
              <a:rPr lang="en-US" sz="2900" b="1" dirty="0"/>
              <a:t>- dry them as much as you can</a:t>
            </a:r>
          </a:p>
          <a:p>
            <a:r>
              <a:rPr lang="en-US" sz="2900" b="1" dirty="0"/>
              <a:t>Test tubes IN THE RACKS</a:t>
            </a:r>
            <a:br>
              <a:rPr lang="en-US" sz="2900" b="1" dirty="0"/>
            </a:br>
            <a:r>
              <a:rPr lang="en-US" sz="2900" b="1" dirty="0"/>
              <a:t>UPSIDE DOWN TO HELP DRY</a:t>
            </a:r>
          </a:p>
          <a:p>
            <a:r>
              <a:rPr lang="en-US" sz="2900" b="1" dirty="0" err="1"/>
              <a:t>Kimwipes</a:t>
            </a:r>
            <a:endParaRPr lang="en-US" sz="2900" b="1" dirty="0"/>
          </a:p>
          <a:p>
            <a:r>
              <a:rPr lang="en-US" sz="2900" b="1" dirty="0"/>
              <a:t>Pipettes</a:t>
            </a:r>
          </a:p>
          <a:p>
            <a:r>
              <a:rPr lang="en-US" sz="2900" b="1" dirty="0"/>
              <a:t>Pipette pumps</a:t>
            </a:r>
          </a:p>
        </p:txBody>
      </p:sp>
      <p:sp>
        <p:nvSpPr>
          <p:cNvPr id="7" name="Rectangle 6"/>
          <p:cNvSpPr/>
          <p:nvPr/>
        </p:nvSpPr>
        <p:spPr>
          <a:xfrm>
            <a:off x="5149754" y="1933490"/>
            <a:ext cx="7042246"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panose="020F0502020204030204"/>
                <a:ea typeface="+mn-ea"/>
                <a:cs typeface="+mn-cs"/>
              </a:rPr>
              <a:t>Put away in cabinets/drawers:</a:t>
            </a:r>
          </a:p>
          <a:p>
            <a:pPr marL="342900" indent="-342900">
              <a:buFont typeface="Arial" panose="020B0604020202020204" pitchFamily="34" charset="0"/>
              <a:buChar char="•"/>
            </a:pPr>
            <a:r>
              <a:rPr lang="en-US" sz="2500" b="1" dirty="0">
                <a:solidFill>
                  <a:prstClr val="black"/>
                </a:solidFill>
              </a:rPr>
              <a:t>Stir rods</a:t>
            </a:r>
            <a:br>
              <a:rPr lang="en-US" sz="2500" b="1" dirty="0">
                <a:solidFill>
                  <a:prstClr val="black"/>
                </a:solidFill>
              </a:rPr>
            </a:br>
            <a:r>
              <a:rPr lang="en-US" sz="2500" b="1" dirty="0">
                <a:solidFill>
                  <a:prstClr val="black"/>
                </a:solidFill>
              </a:rPr>
              <a:t>	</a:t>
            </a:r>
            <a:r>
              <a:rPr lang="en-US" sz="2500" dirty="0">
                <a:solidFill>
                  <a:prstClr val="black"/>
                </a:solidFill>
              </a:rPr>
              <a:t>– in drawer on table  </a:t>
            </a:r>
            <a:endPar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Graduated cylinders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DI water bottles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Any clean/dry beakers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in top cabinets, shelves have labels for sizes </a:t>
            </a:r>
            <a:b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you can leave tape on them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1" dirty="0">
                <a:solidFill>
                  <a:prstClr val="black"/>
                </a:solidFill>
                <a:latin typeface="Calibri" panose="020F0502020204030204"/>
              </a:rPr>
              <a:t>Trays </a:t>
            </a:r>
          </a:p>
          <a:p>
            <a:pPr lvl="2">
              <a:defRPr/>
            </a:pPr>
            <a:r>
              <a:rPr lang="en-US" sz="2500" dirty="0">
                <a:solidFill>
                  <a:prstClr val="black"/>
                </a:solidFill>
                <a:latin typeface="Calibri" panose="020F0502020204030204"/>
              </a:rPr>
              <a:t>- stacked nicely by table 5</a:t>
            </a:r>
            <a:endParaRPr kumimoji="0" lang="en-US" sz="25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460046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Rate and Order of a Chemical Reaction</a:t>
            </a:r>
            <a:br>
              <a:rPr lang="en-US" sz="11500" b="1" dirty="0"/>
            </a:br>
            <a:r>
              <a:rPr lang="en-US" sz="11500" b="1" dirty="0"/>
              <a:t>(</a:t>
            </a:r>
            <a:r>
              <a:rPr lang="en-US" sz="11500" b="1" dirty="0" err="1"/>
              <a:t>Pheno</a:t>
            </a:r>
            <a:r>
              <a:rPr lang="en-US" sz="11500" b="1" dirty="0"/>
              <a:t> version)</a:t>
            </a:r>
          </a:p>
        </p:txBody>
      </p:sp>
    </p:spTree>
    <p:extLst>
      <p:ext uri="{BB962C8B-B14F-4D97-AF65-F5344CB8AC3E}">
        <p14:creationId xmlns:p14="http://schemas.microsoft.com/office/powerpoint/2010/main" val="4206412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95"/>
            <a:ext cx="10515600" cy="1325563"/>
          </a:xfrm>
        </p:spPr>
        <p:txBody>
          <a:bodyPr/>
          <a:lstStyle/>
          <a:p>
            <a:r>
              <a:rPr lang="en-US" b="1" u="sng" dirty="0"/>
              <a:t>Rate and Order</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solidFill>
                  <a:schemeClr val="accent2"/>
                </a:solidFill>
              </a:rPr>
              <a:t>Dilute Phenolphthalein dropper bottle</a:t>
            </a:r>
            <a:endParaRPr lang="en-US" sz="3200" b="1" dirty="0">
              <a:solidFill>
                <a:schemeClr val="accent6"/>
              </a:solidFill>
            </a:endParaRPr>
          </a:p>
          <a:p>
            <a:r>
              <a:rPr lang="en-US" sz="3200" b="1" dirty="0"/>
              <a:t> Sodium hydroxide, NaOH, 2.0 M</a:t>
            </a:r>
          </a:p>
          <a:p>
            <a:r>
              <a:rPr lang="en-US" sz="3200" b="1" dirty="0"/>
              <a:t>Distilled H2O</a:t>
            </a:r>
          </a:p>
          <a:p>
            <a:endParaRPr lang="en-US" sz="3200" b="1" dirty="0"/>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5" name="Content Placeholder 2"/>
          <p:cNvSpPr txBox="1">
            <a:spLocks/>
          </p:cNvSpPr>
          <p:nvPr/>
        </p:nvSpPr>
        <p:spPr>
          <a:xfrm>
            <a:off x="6482687" y="365125"/>
            <a:ext cx="5709313" cy="6317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Spectrometer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Cuvette with lid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50mL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Disposable pipette for filling cuvette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Kimwipes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Distilled H</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Thermometer</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48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307"/>
            <a:ext cx="11963400" cy="6387153"/>
          </a:xfrm>
        </p:spPr>
        <p:txBody>
          <a:bodyPr>
            <a:normAutofit/>
          </a:bodyPr>
          <a:lstStyle/>
          <a:p>
            <a:pPr marL="0" indent="0">
              <a:buNone/>
            </a:pPr>
            <a:r>
              <a:rPr lang="en-US" sz="4400" b="1" u="sng" dirty="0">
                <a:solidFill>
                  <a:srgbClr val="FF0000"/>
                </a:solidFill>
              </a:rPr>
              <a:t>Reminders</a:t>
            </a:r>
          </a:p>
          <a:p>
            <a:r>
              <a:rPr lang="en-US" sz="3600" b="1" dirty="0">
                <a:solidFill>
                  <a:schemeClr val="accent1"/>
                </a:solidFill>
              </a:rPr>
              <a:t>2.0 M NaOH</a:t>
            </a:r>
          </a:p>
          <a:p>
            <a:r>
              <a:rPr lang="en-US" sz="3500" b="1" dirty="0"/>
              <a:t>One cuvette for whole experiment!</a:t>
            </a:r>
          </a:p>
          <a:p>
            <a:r>
              <a:rPr lang="en-US" sz="3500" b="1" dirty="0"/>
              <a:t>Fill cuvettes THEN put them in spectrometers</a:t>
            </a:r>
          </a:p>
          <a:p>
            <a:r>
              <a:rPr lang="en-US" sz="3500" b="1" dirty="0"/>
              <a:t>DON’T get the spectrometers wet!</a:t>
            </a:r>
          </a:p>
          <a:p>
            <a:r>
              <a:rPr lang="en-US" sz="3500" b="1" dirty="0"/>
              <a:t>Once you combine your chemicals the reaction starts!</a:t>
            </a:r>
            <a:br>
              <a:rPr lang="en-US" sz="3500" b="1" dirty="0"/>
            </a:br>
            <a:r>
              <a:rPr lang="en-US" sz="3500" b="1" dirty="0"/>
              <a:t>Combine then get into the cuvette and the spec FAST!!!!</a:t>
            </a:r>
          </a:p>
        </p:txBody>
      </p:sp>
    </p:spTree>
    <p:extLst>
      <p:ext uri="{BB962C8B-B14F-4D97-AF65-F5344CB8AC3E}">
        <p14:creationId xmlns:p14="http://schemas.microsoft.com/office/powerpoint/2010/main" val="121763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99" y="972457"/>
            <a:ext cx="4534469" cy="3700178"/>
          </a:xfrm>
        </p:spPr>
        <p:txBody>
          <a:bodyPr>
            <a:normAutofit/>
          </a:bodyPr>
          <a:lstStyle/>
          <a:p>
            <a:pPr marL="0" indent="0">
              <a:buNone/>
            </a:pPr>
            <a:r>
              <a:rPr lang="en-US" sz="3200" b="1" u="sng" dirty="0"/>
              <a:t>Chemicals</a:t>
            </a:r>
          </a:p>
          <a:p>
            <a:r>
              <a:rPr lang="en-US" b="1" dirty="0"/>
              <a:t>Mixture of </a:t>
            </a:r>
            <a:r>
              <a:rPr lang="en-US" b="1" dirty="0" err="1"/>
              <a:t>NaCl</a:t>
            </a:r>
            <a:r>
              <a:rPr lang="en-US" b="1" dirty="0"/>
              <a:t> and Na</a:t>
            </a:r>
            <a:r>
              <a:rPr lang="en-US" b="1" baseline="-25000" dirty="0"/>
              <a:t>2</a:t>
            </a:r>
            <a:r>
              <a:rPr lang="en-US" b="1" dirty="0"/>
              <a:t>CO</a:t>
            </a:r>
            <a:r>
              <a:rPr lang="en-US" b="1" baseline="-25000" dirty="0"/>
              <a:t>3</a:t>
            </a:r>
            <a:r>
              <a:rPr lang="en-US" b="1" dirty="0"/>
              <a:t> in a vial  </a:t>
            </a:r>
            <a:br>
              <a:rPr lang="en-US" b="1" dirty="0"/>
            </a:br>
            <a:r>
              <a:rPr lang="en-US" b="1" dirty="0"/>
              <a:t>(~2 g of mixture)</a:t>
            </a:r>
          </a:p>
          <a:p>
            <a:r>
              <a:rPr lang="en-US" b="1" dirty="0"/>
              <a:t>0.40 M CaCl</a:t>
            </a:r>
            <a:r>
              <a:rPr lang="en-US" b="1" baseline="-25000" dirty="0"/>
              <a:t>2</a:t>
            </a:r>
            <a:r>
              <a:rPr lang="en-US" b="1" dirty="0"/>
              <a:t> solution, 80mL</a:t>
            </a:r>
          </a:p>
          <a:p>
            <a:endParaRPr lang="en-US" sz="3200" b="1" dirty="0"/>
          </a:p>
          <a:p>
            <a:endParaRPr lang="en-US" sz="3200" dirty="0"/>
          </a:p>
        </p:txBody>
      </p:sp>
      <p:sp>
        <p:nvSpPr>
          <p:cNvPr id="8" name="Rectangle 7"/>
          <p:cNvSpPr/>
          <p:nvPr/>
        </p:nvSpPr>
        <p:spPr>
          <a:xfrm>
            <a:off x="5578521" y="866970"/>
            <a:ext cx="6613479" cy="5693866"/>
          </a:xfrm>
          <a:prstGeom prst="rect">
            <a:avLst/>
          </a:prstGeom>
        </p:spPr>
        <p:txBody>
          <a:bodyPr wrap="square">
            <a:spAutoFit/>
          </a:bodyPr>
          <a:lstStyle/>
          <a:p>
            <a:r>
              <a:rPr lang="en-US" sz="2800" b="1" u="sng" dirty="0"/>
              <a:t>Equipment in Yellow Bins</a:t>
            </a:r>
          </a:p>
          <a:p>
            <a:pPr marL="285750" indent="-285750">
              <a:buFont typeface="Arial" panose="020B0604020202020204" pitchFamily="34" charset="0"/>
              <a:buChar char="•"/>
            </a:pPr>
            <a:r>
              <a:rPr lang="en-US" sz="2800" b="1" dirty="0"/>
              <a:t>Beaker, 250 mL </a:t>
            </a:r>
          </a:p>
          <a:p>
            <a:pPr marL="285750" indent="-285750">
              <a:buFont typeface="Arial" panose="020B0604020202020204" pitchFamily="34" charset="0"/>
              <a:buChar char="•"/>
            </a:pPr>
            <a:r>
              <a:rPr lang="en-US" sz="2800" b="1" dirty="0"/>
              <a:t>Filter flask with Buchner Funnel</a:t>
            </a:r>
          </a:p>
          <a:p>
            <a:pPr marL="285750" indent="-285750">
              <a:buFont typeface="Arial" panose="020B0604020202020204" pitchFamily="34" charset="0"/>
              <a:buChar char="•"/>
            </a:pPr>
            <a:r>
              <a:rPr lang="en-US" sz="2800" b="1" dirty="0"/>
              <a:t>Graduated cylinder, 100 mL</a:t>
            </a:r>
          </a:p>
          <a:p>
            <a:pPr marL="285750" indent="-285750">
              <a:buFont typeface="Arial" panose="020B0604020202020204" pitchFamily="34" charset="0"/>
              <a:buChar char="•"/>
            </a:pPr>
            <a:r>
              <a:rPr lang="en-US" sz="2800" b="1" dirty="0"/>
              <a:t>Glass stir rod</a:t>
            </a:r>
          </a:p>
          <a:p>
            <a:pPr marL="285750" indent="-285750">
              <a:buFont typeface="Arial" panose="020B0604020202020204" pitchFamily="34" charset="0"/>
              <a:buChar char="•"/>
            </a:pPr>
            <a:r>
              <a:rPr lang="en-US" sz="2800" b="1" dirty="0"/>
              <a:t>Rubber policeman</a:t>
            </a:r>
          </a:p>
          <a:p>
            <a:pPr marL="285750" indent="-285750">
              <a:buFont typeface="Arial" panose="020B0604020202020204" pitchFamily="34" charset="0"/>
              <a:buChar char="•"/>
            </a:pPr>
            <a:r>
              <a:rPr lang="en-US" sz="2800" b="1" dirty="0"/>
              <a:t>Filter paper, qualitative</a:t>
            </a:r>
          </a:p>
          <a:p>
            <a:pPr marL="285750" indent="-285750">
              <a:buFont typeface="Arial" panose="020B0604020202020204" pitchFamily="34" charset="0"/>
              <a:buChar char="•"/>
            </a:pPr>
            <a:r>
              <a:rPr lang="en-US" sz="2800" b="1" dirty="0"/>
              <a:t>Weigh boat </a:t>
            </a:r>
          </a:p>
          <a:p>
            <a:pPr marL="285750" indent="-285750">
              <a:buFont typeface="Arial" panose="020B0604020202020204" pitchFamily="34" charset="0"/>
              <a:buChar char="•"/>
            </a:pPr>
            <a:r>
              <a:rPr lang="en-US" sz="2800" b="1" dirty="0"/>
              <a:t>Digital scale</a:t>
            </a:r>
          </a:p>
          <a:p>
            <a:pPr marL="285750" indent="-285750">
              <a:buFont typeface="Arial" panose="020B0604020202020204" pitchFamily="34" charset="0"/>
              <a:buChar char="•"/>
            </a:pPr>
            <a:r>
              <a:rPr lang="en-US" sz="2800" b="1" dirty="0"/>
              <a:t>Drying oven</a:t>
            </a:r>
          </a:p>
          <a:p>
            <a:pPr marL="285750" indent="-285750">
              <a:buFont typeface="Arial" panose="020B0604020202020204" pitchFamily="34" charset="0"/>
              <a:buChar char="•"/>
            </a:pPr>
            <a:r>
              <a:rPr lang="en-US" sz="2800" b="1" dirty="0"/>
              <a:t>Wash Bottle with DI H2O</a:t>
            </a:r>
          </a:p>
          <a:p>
            <a:pPr marL="285750" indent="-285750">
              <a:buFont typeface="Arial" panose="020B0604020202020204" pitchFamily="34" charset="0"/>
              <a:buChar char="•"/>
            </a:pPr>
            <a:r>
              <a:rPr lang="en-US" sz="2800" b="1" dirty="0"/>
              <a:t>Large beaker up front on demo table</a:t>
            </a:r>
          </a:p>
          <a:p>
            <a:pPr marL="285750" indent="-285750">
              <a:buFont typeface="Arial" panose="020B0604020202020204" pitchFamily="34" charset="0"/>
              <a:buChar char="•"/>
            </a:pPr>
            <a:r>
              <a:rPr lang="en-US" sz="2800" b="1" dirty="0"/>
              <a:t>Larger white tray up front on demo table</a:t>
            </a:r>
          </a:p>
        </p:txBody>
      </p:sp>
      <p:sp>
        <p:nvSpPr>
          <p:cNvPr id="9" name="Title 8"/>
          <p:cNvSpPr>
            <a:spLocks noGrp="1"/>
          </p:cNvSpPr>
          <p:nvPr>
            <p:ph type="title"/>
          </p:nvPr>
        </p:nvSpPr>
        <p:spPr>
          <a:xfrm>
            <a:off x="0" y="0"/>
            <a:ext cx="10515600" cy="972457"/>
          </a:xfrm>
        </p:spPr>
        <p:txBody>
          <a:bodyPr/>
          <a:lstStyle/>
          <a:p>
            <a:r>
              <a:rPr lang="en-US" b="1" u="sng" dirty="0">
                <a:latin typeface="Arial" panose="020B0604020202020204" pitchFamily="34" charset="0"/>
                <a:cs typeface="Arial" panose="020B0604020202020204" pitchFamily="34" charset="0"/>
              </a:rPr>
              <a:t>Gravimetric Analysis of a Mixture</a:t>
            </a:r>
          </a:p>
        </p:txBody>
      </p:sp>
      <p:sp>
        <p:nvSpPr>
          <p:cNvPr id="2" name="TextBox 1"/>
          <p:cNvSpPr txBox="1"/>
          <p:nvPr/>
        </p:nvSpPr>
        <p:spPr>
          <a:xfrm>
            <a:off x="228599" y="4790701"/>
            <a:ext cx="5349922" cy="1200329"/>
          </a:xfrm>
          <a:prstGeom prst="rect">
            <a:avLst/>
          </a:prstGeom>
          <a:noFill/>
        </p:spPr>
        <p:txBody>
          <a:bodyPr wrap="square" rtlCol="0">
            <a:spAutoFit/>
          </a:bodyPr>
          <a:lstStyle/>
          <a:p>
            <a:r>
              <a:rPr lang="en-US" sz="2400" b="1" dirty="0">
                <a:solidFill>
                  <a:srgbClr val="FF0000"/>
                </a:solidFill>
              </a:rPr>
              <a:t>CaCl</a:t>
            </a:r>
            <a:r>
              <a:rPr lang="en-US" sz="2400" b="1" baseline="-25000" dirty="0">
                <a:solidFill>
                  <a:srgbClr val="FF0000"/>
                </a:solidFill>
              </a:rPr>
              <a:t>2</a:t>
            </a:r>
            <a:r>
              <a:rPr lang="en-US" sz="2400" b="1" dirty="0">
                <a:solidFill>
                  <a:srgbClr val="FF0000"/>
                </a:solidFill>
              </a:rPr>
              <a:t> solution in beaker(s) up front with pipettes. They will get 80mL up front and bring back to table. </a:t>
            </a:r>
          </a:p>
        </p:txBody>
      </p:sp>
    </p:spTree>
    <p:extLst>
      <p:ext uri="{BB962C8B-B14F-4D97-AF65-F5344CB8AC3E}">
        <p14:creationId xmlns:p14="http://schemas.microsoft.com/office/powerpoint/2010/main" val="1649310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259307"/>
            <a:ext cx="11808725" cy="6387153"/>
          </a:xfrm>
        </p:spPr>
        <p:txBody>
          <a:bodyPr>
            <a:normAutofit fontScale="92500" lnSpcReduction="20000"/>
          </a:bodyPr>
          <a:lstStyle/>
          <a:p>
            <a:pPr marL="0" indent="0">
              <a:buNone/>
            </a:pPr>
            <a:r>
              <a:rPr lang="en-US" sz="4400" b="1" dirty="0">
                <a:solidFill>
                  <a:srgbClr val="FF0000"/>
                </a:solidFill>
              </a:rPr>
              <a:t>Cleanup    </a:t>
            </a:r>
          </a:p>
          <a:p>
            <a:pPr marL="0" indent="0">
              <a:buNone/>
            </a:pPr>
            <a:r>
              <a:rPr lang="en-US" sz="4400" b="1" dirty="0">
                <a:solidFill>
                  <a:srgbClr val="FF0000"/>
                </a:solidFill>
              </a:rPr>
              <a:t>****Solution must go in WASTE JUG up front!!!!****</a:t>
            </a:r>
          </a:p>
          <a:p>
            <a:pPr marL="0" indent="0">
              <a:buNone/>
            </a:pPr>
            <a:r>
              <a:rPr lang="en-US" sz="3500" b="1" dirty="0"/>
              <a:t>Goggles in UV Cabinet nicely!</a:t>
            </a:r>
          </a:p>
          <a:p>
            <a:pPr marL="0" indent="0">
              <a:buNone/>
            </a:pPr>
            <a:endParaRPr lang="en-US" sz="1000" dirty="0">
              <a:solidFill>
                <a:srgbClr val="FF0000"/>
              </a:solidFill>
            </a:endParaRPr>
          </a:p>
          <a:p>
            <a:pPr marL="0" indent="0">
              <a:buNone/>
            </a:pPr>
            <a:endParaRPr lang="en-US" sz="1000" dirty="0">
              <a:solidFill>
                <a:srgbClr val="FF0000"/>
              </a:solidFill>
            </a:endParaRPr>
          </a:p>
          <a:p>
            <a:pPr marL="0" indent="0">
              <a:buNone/>
            </a:pPr>
            <a:r>
              <a:rPr lang="en-US" sz="2600" b="1" u="sng" dirty="0"/>
              <a:t>Stay on table:</a:t>
            </a:r>
            <a:endParaRPr lang="en-US" sz="2600" b="1" dirty="0"/>
          </a:p>
          <a:p>
            <a:r>
              <a:rPr lang="en-US" sz="2600" b="1" dirty="0"/>
              <a:t>Nothing!</a:t>
            </a:r>
          </a:p>
          <a:p>
            <a:pPr marL="0" indent="0">
              <a:buNone/>
            </a:pPr>
            <a:endParaRPr lang="en-US" sz="2600" b="1" dirty="0"/>
          </a:p>
          <a:p>
            <a:pPr marL="0" indent="0">
              <a:buNone/>
            </a:pPr>
            <a:r>
              <a:rPr lang="en-US" sz="2600" b="1" u="sng" dirty="0"/>
              <a:t>In trashcan in the back:</a:t>
            </a:r>
            <a:endParaRPr lang="en-US" sz="2600" b="1" dirty="0"/>
          </a:p>
          <a:p>
            <a:r>
              <a:rPr lang="en-US" sz="2600" b="1" dirty="0"/>
              <a:t>Disposable pipettes</a:t>
            </a:r>
          </a:p>
          <a:p>
            <a:pPr marL="0" indent="0">
              <a:buNone/>
            </a:pPr>
            <a:endParaRPr lang="en-US" sz="2600" b="1" dirty="0"/>
          </a:p>
          <a:p>
            <a:pPr marL="0" indent="0">
              <a:buNone/>
            </a:pPr>
            <a:r>
              <a:rPr lang="en-US" sz="2600" b="1" u="sng" dirty="0"/>
              <a:t>On cart:</a:t>
            </a:r>
          </a:p>
          <a:p>
            <a:r>
              <a:rPr lang="en-US" sz="2600" b="1" dirty="0"/>
              <a:t>Vernier interface in box</a:t>
            </a:r>
          </a:p>
          <a:p>
            <a:r>
              <a:rPr lang="en-US" sz="2600" b="1" dirty="0"/>
              <a:t>Spectrometers w/ cuvettes DRIED</a:t>
            </a:r>
            <a:br>
              <a:rPr lang="en-US" sz="2600" b="1" dirty="0"/>
            </a:br>
            <a:r>
              <a:rPr lang="en-US" sz="2600" b="1" dirty="0"/>
              <a:t>in the 400mL beaker!</a:t>
            </a:r>
          </a:p>
          <a:p>
            <a:r>
              <a:rPr lang="en-US" sz="2600" b="1" dirty="0" err="1"/>
              <a:t>Kimwipes</a:t>
            </a:r>
            <a:endParaRPr lang="en-US" sz="2600" b="1" dirty="0"/>
          </a:p>
          <a:p>
            <a:pPr marL="0" indent="0">
              <a:buNone/>
            </a:pPr>
            <a:endParaRPr lang="en-US" sz="3200" b="1" dirty="0"/>
          </a:p>
        </p:txBody>
      </p:sp>
      <p:sp>
        <p:nvSpPr>
          <p:cNvPr id="7" name="Rectangle 6"/>
          <p:cNvSpPr/>
          <p:nvPr/>
        </p:nvSpPr>
        <p:spPr>
          <a:xfrm>
            <a:off x="5272584" y="2247388"/>
            <a:ext cx="7042246" cy="24006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panose="020F0502020204030204"/>
                <a:ea typeface="+mn-ea"/>
                <a:cs typeface="+mn-cs"/>
              </a:rPr>
              <a:t>Put away in cabinets/drawers: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DI water bottles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Any clean/dry beakers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in top cabinets, shelves have labels for sizes </a:t>
            </a:r>
            <a:b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you can leave tape on them</a:t>
            </a:r>
          </a:p>
        </p:txBody>
      </p:sp>
    </p:spTree>
    <p:extLst>
      <p:ext uri="{BB962C8B-B14F-4D97-AF65-F5344CB8AC3E}">
        <p14:creationId xmlns:p14="http://schemas.microsoft.com/office/powerpoint/2010/main" val="4062800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650286900"/>
              </p:ext>
            </p:extLst>
          </p:nvPr>
        </p:nvGraphicFramePr>
        <p:xfrm>
          <a:off x="259623" y="285991"/>
          <a:ext cx="10125370" cy="147828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2.0 M NaOH</a:t>
                      </a:r>
                      <a:endParaRPr lang="en-US" baseline="-25000" dirty="0"/>
                    </a:p>
                  </a:txBody>
                  <a:tcPr/>
                </a:tc>
                <a:tc>
                  <a:txBody>
                    <a:bodyPr/>
                    <a:lstStyle/>
                    <a:p>
                      <a:endParaRPr lang="en-US" b="0" baseline="0" dirty="0"/>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endParaRPr lang="en-US" b="0" baseline="0" dirty="0"/>
                    </a:p>
                  </a:txBody>
                  <a:tcPr/>
                </a:tc>
                <a:tc>
                  <a:txBody>
                    <a:bodyPr/>
                    <a:lstStyle/>
                    <a:p>
                      <a:endParaRPr lang="en-US" b="0" baseline="0" dirty="0"/>
                    </a:p>
                  </a:txBody>
                  <a:tcPr/>
                </a:tc>
                <a:extLst>
                  <a:ext uri="{0D108BD9-81ED-4DB2-BD59-A6C34878D82A}">
                    <a16:rowId xmlns:a16="http://schemas.microsoft.com/office/drawing/2014/main" val="3861754728"/>
                  </a:ext>
                </a:extLst>
              </a:tr>
              <a:tr h="370840">
                <a:tc>
                  <a:txBody>
                    <a:bodyPr/>
                    <a:lstStyle/>
                    <a:p>
                      <a:endParaRPr lang="en-US" baseline="-25000" dirty="0"/>
                    </a:p>
                  </a:txBody>
                  <a:tcPr/>
                </a:tc>
                <a:tc>
                  <a:txBody>
                    <a:bodyPr/>
                    <a:lstStyle/>
                    <a:p>
                      <a:endParaRPr lang="en-US" b="0" baseline="0" dirty="0"/>
                    </a:p>
                  </a:txBody>
                  <a:tcPr/>
                </a:tc>
                <a:tc>
                  <a:txBody>
                    <a:bodyPr/>
                    <a:lstStyle/>
                    <a:p>
                      <a:r>
                        <a:rPr lang="en-US" baseline="0" dirty="0"/>
                        <a:t>x 8</a:t>
                      </a:r>
                    </a:p>
                  </a:txBody>
                  <a:tcPr/>
                </a:tc>
                <a:tc>
                  <a:txBody>
                    <a:bodyPr/>
                    <a:lstStyle/>
                    <a:p>
                      <a:r>
                        <a:rPr lang="en-US" b="0" baseline="0" dirty="0"/>
                        <a:t>x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txBody>
                  <a:tcPr/>
                </a:tc>
                <a:tc>
                  <a:txBody>
                    <a:bodyPr/>
                    <a:lstStyle/>
                    <a:p>
                      <a:endParaRPr lang="en-US" b="0" baseline="0" dirty="0"/>
                    </a:p>
                  </a:txBody>
                  <a:tcPr/>
                </a:tc>
                <a:extLst>
                  <a:ext uri="{0D108BD9-81ED-4DB2-BD59-A6C34878D82A}">
                    <a16:rowId xmlns:a16="http://schemas.microsoft.com/office/drawing/2014/main" val="3731041865"/>
                  </a:ext>
                </a:extLst>
              </a:tr>
            </a:tbl>
          </a:graphicData>
        </a:graphic>
      </p:graphicFrame>
      <p:sp>
        <p:nvSpPr>
          <p:cNvPr id="6" name="Rectangle 5"/>
          <p:cNvSpPr/>
          <p:nvPr/>
        </p:nvSpPr>
        <p:spPr>
          <a:xfrm>
            <a:off x="8464875" y="3986686"/>
            <a:ext cx="3496428"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Accepted value = 1</a:t>
            </a:r>
            <a:r>
              <a:rPr kumimoji="0" lang="en-US" sz="1800" b="1" i="0" u="none" strike="noStrike" kern="1200" cap="none" spc="0" normalizeH="0" baseline="30000" noProof="0" dirty="0">
                <a:ln>
                  <a:noFill/>
                </a:ln>
                <a:solidFill>
                  <a:srgbClr val="FF0000"/>
                </a:solidFill>
                <a:effectLst/>
                <a:uLnTx/>
                <a:uFillTx/>
                <a:latin typeface="Calibri" panose="020F0502020204030204"/>
                <a:ea typeface="+mn-ea"/>
                <a:cs typeface="+mn-cs"/>
              </a:rPr>
              <a:t>st</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NaOH should be standardized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Optimal wavelength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535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15" name="Table 14"/>
          <p:cNvGraphicFramePr>
            <a:graphicFrameLocks noGrp="1"/>
          </p:cNvGraphicFramePr>
          <p:nvPr>
            <p:extLst>
              <p:ext uri="{D42A27DB-BD31-4B8C-83A1-F6EECF244321}">
                <p14:modId xmlns:p14="http://schemas.microsoft.com/office/powerpoint/2010/main" val="2793740013"/>
              </p:ext>
            </p:extLst>
          </p:nvPr>
        </p:nvGraphicFramePr>
        <p:xfrm>
          <a:off x="230697" y="2251231"/>
          <a:ext cx="11411803" cy="1112520"/>
        </p:xfrm>
        <a:graphic>
          <a:graphicData uri="http://schemas.openxmlformats.org/drawingml/2006/table">
            <a:tbl>
              <a:tblPr firstRow="1" bandRow="1">
                <a:tableStyleId>{5940675A-B579-460E-94D1-54222C63F5DA}</a:tableStyleId>
              </a:tblPr>
              <a:tblGrid>
                <a:gridCol w="992796">
                  <a:extLst>
                    <a:ext uri="{9D8B030D-6E8A-4147-A177-3AD203B41FA5}">
                      <a16:colId xmlns:a16="http://schemas.microsoft.com/office/drawing/2014/main" val="4179059980"/>
                    </a:ext>
                  </a:extLst>
                </a:gridCol>
                <a:gridCol w="1133341">
                  <a:extLst>
                    <a:ext uri="{9D8B030D-6E8A-4147-A177-3AD203B41FA5}">
                      <a16:colId xmlns:a16="http://schemas.microsoft.com/office/drawing/2014/main" val="783972902"/>
                    </a:ext>
                  </a:extLst>
                </a:gridCol>
                <a:gridCol w="1635617">
                  <a:extLst>
                    <a:ext uri="{9D8B030D-6E8A-4147-A177-3AD203B41FA5}">
                      <a16:colId xmlns:a16="http://schemas.microsoft.com/office/drawing/2014/main" val="2266815564"/>
                    </a:ext>
                  </a:extLst>
                </a:gridCol>
                <a:gridCol w="7650049">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2.0 M NaOH</a:t>
                      </a:r>
                      <a:endParaRPr lang="en-US" b="1" baseline="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0.20 mol</a:t>
                      </a:r>
                    </a:p>
                  </a:txBody>
                  <a:tcPr/>
                </a:tc>
                <a:tc>
                  <a:txBody>
                    <a:bodyPr/>
                    <a:lstStyle/>
                    <a:p>
                      <a:r>
                        <a:rPr lang="en-US" dirty="0"/>
                        <a:t>40 g</a:t>
                      </a:r>
                    </a:p>
                  </a:txBody>
                  <a:tcPr/>
                </a:tc>
                <a:tc>
                  <a:txBody>
                    <a:bodyPr/>
                    <a:lstStyle/>
                    <a:p>
                      <a:r>
                        <a:rPr lang="en-US" b="1" dirty="0"/>
                        <a:t>= 80 g NaOH + 1.6g b/c always too low (additional 20% moles)</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NaOH</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17127145"/>
              </p:ext>
            </p:extLst>
          </p:nvPr>
        </p:nvGraphicFramePr>
        <p:xfrm>
          <a:off x="230697" y="3866600"/>
          <a:ext cx="7621532" cy="1112520"/>
        </p:xfrm>
        <a:graphic>
          <a:graphicData uri="http://schemas.openxmlformats.org/drawingml/2006/table">
            <a:tbl>
              <a:tblPr firstRow="1" bandRow="1">
                <a:tableStyleId>{5940675A-B579-460E-94D1-54222C63F5DA}</a:tableStyleId>
              </a:tblPr>
              <a:tblGrid>
                <a:gridCol w="977830">
                  <a:extLst>
                    <a:ext uri="{9D8B030D-6E8A-4147-A177-3AD203B41FA5}">
                      <a16:colId xmlns:a16="http://schemas.microsoft.com/office/drawing/2014/main" val="4179059980"/>
                    </a:ext>
                  </a:extLst>
                </a:gridCol>
                <a:gridCol w="1154831">
                  <a:extLst>
                    <a:ext uri="{9D8B030D-6E8A-4147-A177-3AD203B41FA5}">
                      <a16:colId xmlns:a16="http://schemas.microsoft.com/office/drawing/2014/main" val="783972902"/>
                    </a:ext>
                  </a:extLst>
                </a:gridCol>
                <a:gridCol w="1628071">
                  <a:extLst>
                    <a:ext uri="{9D8B030D-6E8A-4147-A177-3AD203B41FA5}">
                      <a16:colId xmlns:a16="http://schemas.microsoft.com/office/drawing/2014/main" val="2266815564"/>
                    </a:ext>
                  </a:extLst>
                </a:gridCol>
                <a:gridCol w="386080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0.02</a:t>
                      </a:r>
                      <a:r>
                        <a:rPr lang="en-US" baseline="0" dirty="0"/>
                        <a:t> mol</a:t>
                      </a:r>
                      <a:endParaRPr lang="en-US" dirty="0"/>
                    </a:p>
                  </a:txBody>
                  <a:tcPr/>
                </a:tc>
                <a:tc>
                  <a:txBody>
                    <a:bodyPr/>
                    <a:lstStyle/>
                    <a:p>
                      <a:r>
                        <a:rPr lang="en-US" dirty="0"/>
                        <a:t>270.32 g</a:t>
                      </a:r>
                    </a:p>
                  </a:txBody>
                  <a:tcPr/>
                </a:tc>
                <a:tc>
                  <a:txBody>
                    <a:bodyPr/>
                    <a:lstStyle/>
                    <a:p>
                      <a:r>
                        <a:rPr lang="en-US" b="1" dirty="0"/>
                        <a:t>=</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FeCl</a:t>
                      </a:r>
                      <a:r>
                        <a:rPr lang="en-US" baseline="-25000" dirty="0"/>
                        <a:t>3</a:t>
                      </a:r>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2" name="Table 1">
            <a:extLst>
              <a:ext uri="{FF2B5EF4-FFF2-40B4-BE49-F238E27FC236}">
                <a16:creationId xmlns:a16="http://schemas.microsoft.com/office/drawing/2014/main" id="{B70FF873-4F74-6ED5-E612-D9175EA7ED68}"/>
              </a:ext>
            </a:extLst>
          </p:cNvPr>
          <p:cNvGraphicFramePr>
            <a:graphicFrameLocks noGrp="1"/>
          </p:cNvGraphicFramePr>
          <p:nvPr>
            <p:extLst>
              <p:ext uri="{D42A27DB-BD31-4B8C-83A1-F6EECF244321}">
                <p14:modId xmlns:p14="http://schemas.microsoft.com/office/powerpoint/2010/main" val="532395472"/>
              </p:ext>
            </p:extLst>
          </p:nvPr>
        </p:nvGraphicFramePr>
        <p:xfrm>
          <a:off x="230697" y="5212729"/>
          <a:ext cx="7621532" cy="1112520"/>
        </p:xfrm>
        <a:graphic>
          <a:graphicData uri="http://schemas.openxmlformats.org/drawingml/2006/table">
            <a:tbl>
              <a:tblPr firstRow="1" bandRow="1">
                <a:tableStyleId>{5940675A-B579-460E-94D1-54222C63F5DA}</a:tableStyleId>
              </a:tblPr>
              <a:tblGrid>
                <a:gridCol w="805717">
                  <a:extLst>
                    <a:ext uri="{9D8B030D-6E8A-4147-A177-3AD203B41FA5}">
                      <a16:colId xmlns:a16="http://schemas.microsoft.com/office/drawing/2014/main" val="4179059980"/>
                    </a:ext>
                  </a:extLst>
                </a:gridCol>
                <a:gridCol w="951563">
                  <a:extLst>
                    <a:ext uri="{9D8B030D-6E8A-4147-A177-3AD203B41FA5}">
                      <a16:colId xmlns:a16="http://schemas.microsoft.com/office/drawing/2014/main" val="783972902"/>
                    </a:ext>
                  </a:extLst>
                </a:gridCol>
                <a:gridCol w="1341506">
                  <a:extLst>
                    <a:ext uri="{9D8B030D-6E8A-4147-A177-3AD203B41FA5}">
                      <a16:colId xmlns:a16="http://schemas.microsoft.com/office/drawing/2014/main" val="2266815564"/>
                    </a:ext>
                  </a:extLst>
                </a:gridCol>
                <a:gridCol w="1341506">
                  <a:extLst>
                    <a:ext uri="{9D8B030D-6E8A-4147-A177-3AD203B41FA5}">
                      <a16:colId xmlns:a16="http://schemas.microsoft.com/office/drawing/2014/main" val="2769198464"/>
                    </a:ext>
                  </a:extLst>
                </a:gridCol>
                <a:gridCol w="3181240">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0.2M NaOH</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6 M</a:t>
                      </a:r>
                    </a:p>
                  </a:txBody>
                  <a:tcPr/>
                </a:tc>
                <a:tc>
                  <a:txBody>
                    <a:bodyPr/>
                    <a:lstStyle/>
                    <a:p>
                      <a:r>
                        <a:rPr lang="en-US" dirty="0"/>
                        <a:t>X L</a:t>
                      </a:r>
                    </a:p>
                  </a:txBody>
                  <a:tcPr/>
                </a:tc>
                <a:tc>
                  <a:txBody>
                    <a:bodyPr/>
                    <a:lstStyle/>
                    <a:p>
                      <a:r>
                        <a:rPr lang="en-US" dirty="0"/>
                        <a:t>0.2 M</a:t>
                      </a:r>
                    </a:p>
                  </a:txBody>
                  <a:tcPr/>
                </a:tc>
                <a:tc>
                  <a:txBody>
                    <a:bodyPr/>
                    <a:lstStyle/>
                    <a:p>
                      <a:r>
                        <a:rPr lang="en-US" dirty="0"/>
                        <a:t>1 L</a:t>
                      </a:r>
                    </a:p>
                  </a:txBody>
                  <a:tcPr/>
                </a:tc>
                <a:tc>
                  <a:txBody>
                    <a:bodyPr/>
                    <a:lstStyle/>
                    <a:p>
                      <a:r>
                        <a:rPr lang="en-US" b="1" dirty="0"/>
                        <a:t>X = 0.333 x 1000 = 33.3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4259495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Rate and Order of a Chemical Reaction</a:t>
            </a:r>
            <a:br>
              <a:rPr lang="en-US" sz="11500" b="1" dirty="0"/>
            </a:br>
            <a:r>
              <a:rPr lang="en-US" sz="11500" b="1" dirty="0"/>
              <a:t>(Fe version)</a:t>
            </a:r>
          </a:p>
        </p:txBody>
      </p:sp>
    </p:spTree>
    <p:extLst>
      <p:ext uri="{BB962C8B-B14F-4D97-AF65-F5344CB8AC3E}">
        <p14:creationId xmlns:p14="http://schemas.microsoft.com/office/powerpoint/2010/main" val="527819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6195"/>
            <a:ext cx="10515600" cy="1325563"/>
          </a:xfrm>
        </p:spPr>
        <p:txBody>
          <a:bodyPr/>
          <a:lstStyle/>
          <a:p>
            <a:r>
              <a:rPr lang="en-US" b="1" u="sng" dirty="0"/>
              <a:t>Rate and Order</a:t>
            </a:r>
          </a:p>
        </p:txBody>
      </p:sp>
      <p:sp>
        <p:nvSpPr>
          <p:cNvPr id="3" name="Content Placeholder 2"/>
          <p:cNvSpPr>
            <a:spLocks noGrp="1"/>
          </p:cNvSpPr>
          <p:nvPr>
            <p:ph idx="1"/>
          </p:nvPr>
        </p:nvSpPr>
        <p:spPr>
          <a:xfrm>
            <a:off x="228600" y="1690688"/>
            <a:ext cx="6362700" cy="4351338"/>
          </a:xfrm>
        </p:spPr>
        <p:txBody>
          <a:bodyPr>
            <a:normAutofit fontScale="92500" lnSpcReduction="10000"/>
          </a:bodyPr>
          <a:lstStyle/>
          <a:p>
            <a:pPr marL="0" indent="0">
              <a:buNone/>
            </a:pPr>
            <a:r>
              <a:rPr lang="en-US" sz="3200" b="1" u="sng" dirty="0"/>
              <a:t>Chemicals</a:t>
            </a:r>
          </a:p>
          <a:p>
            <a:r>
              <a:rPr lang="en-US" sz="3200" b="1" dirty="0">
                <a:solidFill>
                  <a:schemeClr val="accent2"/>
                </a:solidFill>
              </a:rPr>
              <a:t>0.02 M KI</a:t>
            </a:r>
          </a:p>
          <a:p>
            <a:r>
              <a:rPr lang="en-US" sz="3200" b="1" dirty="0">
                <a:solidFill>
                  <a:schemeClr val="accent1"/>
                </a:solidFill>
              </a:rPr>
              <a:t>DI Water </a:t>
            </a:r>
          </a:p>
          <a:p>
            <a:r>
              <a:rPr lang="en-US" sz="3200" b="1" dirty="0">
                <a:solidFill>
                  <a:schemeClr val="accent6"/>
                </a:solidFill>
              </a:rPr>
              <a:t>0.02 M FeCl</a:t>
            </a:r>
            <a:r>
              <a:rPr lang="en-US" sz="3200" b="1" baseline="-25000" dirty="0">
                <a:solidFill>
                  <a:schemeClr val="accent6"/>
                </a:solidFill>
              </a:rPr>
              <a:t>3</a:t>
            </a:r>
            <a:r>
              <a:rPr lang="en-US" sz="3200" b="1" dirty="0">
                <a:solidFill>
                  <a:schemeClr val="accent6"/>
                </a:solidFill>
              </a:rPr>
              <a:t> made in 0.10 M HCl</a:t>
            </a:r>
            <a:br>
              <a:rPr lang="en-US" sz="3200" b="1" dirty="0">
                <a:solidFill>
                  <a:schemeClr val="accent6"/>
                </a:solidFill>
              </a:rPr>
            </a:br>
            <a:r>
              <a:rPr lang="en-US" sz="3200" b="1" dirty="0">
                <a:solidFill>
                  <a:schemeClr val="accent6"/>
                </a:solidFill>
              </a:rPr>
              <a:t>MUST BE MADE NO EARLIER THAN THE DAY BEFORE </a:t>
            </a:r>
          </a:p>
          <a:p>
            <a:r>
              <a:rPr lang="en-US" sz="3200" b="1" dirty="0"/>
              <a:t>Each Group needs 75mL each chemical</a:t>
            </a:r>
          </a:p>
          <a:p>
            <a:r>
              <a:rPr lang="en-US" sz="3200" b="1" dirty="0"/>
              <a:t>600mL per period</a:t>
            </a:r>
          </a:p>
          <a:p>
            <a:endParaRPr lang="en-US" sz="3200" b="1" dirty="0"/>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5" name="Content Placeholder 2"/>
          <p:cNvSpPr txBox="1">
            <a:spLocks/>
          </p:cNvSpPr>
          <p:nvPr/>
        </p:nvSpPr>
        <p:spPr>
          <a:xfrm>
            <a:off x="6482687" y="365125"/>
            <a:ext cx="5709313" cy="631702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Spectrometer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Cuvette</a:t>
            </a:r>
          </a:p>
          <a:p>
            <a:pPr lvl="0">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Volumetric pipettes x3</a:t>
            </a:r>
            <a:b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3200" b="1" dirty="0">
                <a:solidFill>
                  <a:schemeClr val="accent2"/>
                </a:solidFill>
              </a:rPr>
              <a:t>orange</a:t>
            </a:r>
            <a:r>
              <a:rPr lang="en-US" sz="3200" b="1" dirty="0">
                <a:solidFill>
                  <a:prstClr val="black"/>
                </a:solidFill>
              </a:rPr>
              <a:t>, </a:t>
            </a:r>
            <a:r>
              <a:rPr lang="en-US" sz="3200" b="1" dirty="0">
                <a:solidFill>
                  <a:schemeClr val="accent6"/>
                </a:solidFill>
              </a:rPr>
              <a:t>green</a:t>
            </a:r>
            <a:r>
              <a:rPr lang="en-US" sz="3200" b="1" dirty="0">
                <a:solidFill>
                  <a:prstClr val="black"/>
                </a:solidFill>
              </a:rPr>
              <a:t>, </a:t>
            </a:r>
            <a:r>
              <a:rPr lang="en-US" sz="3200" b="1" dirty="0">
                <a:solidFill>
                  <a:schemeClr val="accent1"/>
                </a:solidFill>
              </a:rPr>
              <a:t>blue tape</a:t>
            </a:r>
          </a:p>
          <a:p>
            <a:pPr lvl="0">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Pipette pumps</a:t>
            </a:r>
          </a:p>
          <a:p>
            <a:pPr marL="0" indent="0">
              <a:buNone/>
              <a:defRPr/>
            </a:pPr>
            <a:r>
              <a:rPr lang="en-US" sz="3200" b="1" dirty="0">
                <a:solidFill>
                  <a:schemeClr val="accent2"/>
                </a:solidFill>
              </a:rPr>
              <a:t>   </a:t>
            </a:r>
            <a:r>
              <a:rPr lang="en-US" sz="3200" b="1" dirty="0">
                <a:solidFill>
                  <a:srgbClr val="00B050"/>
                </a:solidFill>
              </a:rPr>
              <a:t>Dark Green </a:t>
            </a:r>
            <a:r>
              <a:rPr lang="en-US" sz="3200" b="1" dirty="0"/>
              <a:t>- </a:t>
            </a:r>
            <a:r>
              <a:rPr lang="en-US" sz="3200" b="1" dirty="0">
                <a:solidFill>
                  <a:schemeClr val="accent2"/>
                </a:solidFill>
              </a:rPr>
              <a:t>orange</a:t>
            </a:r>
            <a:r>
              <a:rPr lang="en-US" sz="3200" b="1" dirty="0">
                <a:solidFill>
                  <a:prstClr val="black"/>
                </a:solidFill>
              </a:rPr>
              <a:t> &amp; </a:t>
            </a:r>
            <a:r>
              <a:rPr lang="en-US" sz="3200" b="1" dirty="0">
                <a:solidFill>
                  <a:schemeClr val="accent1"/>
                </a:solidFill>
              </a:rPr>
              <a:t>blue tape</a:t>
            </a:r>
          </a:p>
          <a:p>
            <a:pPr marL="0" indent="0">
              <a:buNone/>
              <a:defRPr/>
            </a:pP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92D050"/>
                </a:solidFill>
                <a:effectLst/>
                <a:uLnTx/>
                <a:uFillTx/>
                <a:latin typeface="Calibri" panose="020F0502020204030204"/>
                <a:ea typeface="+mn-ea"/>
                <a:cs typeface="+mn-cs"/>
              </a:rPr>
              <a:t>Light green </a:t>
            </a:r>
            <a:r>
              <a:rPr kumimoji="0" lang="en-US" sz="3200" b="1" i="0" u="none" strike="noStrike" kern="1200" cap="none" spc="0" normalizeH="0" baseline="0" noProof="0" dirty="0">
                <a:ln>
                  <a:noFill/>
                </a:ln>
                <a:effectLst/>
                <a:uLnTx/>
                <a:uFillTx/>
                <a:latin typeface="Calibri" panose="020F0502020204030204"/>
                <a:ea typeface="+mn-ea"/>
                <a:cs typeface="+mn-cs"/>
              </a:rPr>
              <a:t>no tape</a:t>
            </a:r>
          </a:p>
          <a:p>
            <a:pPr lvl="0">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250mL beakers x3 labeled</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w/ </a:t>
            </a:r>
            <a:r>
              <a:rPr lang="en-US" sz="3200" b="1" dirty="0">
                <a:solidFill>
                  <a:schemeClr val="accent2"/>
                </a:solidFill>
              </a:rPr>
              <a:t>orange</a:t>
            </a:r>
            <a:r>
              <a:rPr lang="en-US" sz="3200" b="1" dirty="0">
                <a:solidFill>
                  <a:prstClr val="black"/>
                </a:solidFill>
              </a:rPr>
              <a:t>, </a:t>
            </a:r>
            <a:r>
              <a:rPr lang="en-US" sz="3200" b="1" dirty="0">
                <a:solidFill>
                  <a:schemeClr val="accent6"/>
                </a:solidFill>
              </a:rPr>
              <a:t>green</a:t>
            </a:r>
            <a:r>
              <a:rPr lang="en-US" sz="3200" b="1" dirty="0">
                <a:solidFill>
                  <a:prstClr val="black"/>
                </a:solidFill>
              </a:rPr>
              <a:t>, </a:t>
            </a:r>
            <a:r>
              <a:rPr lang="en-US" sz="3200" b="1" dirty="0">
                <a:solidFill>
                  <a:schemeClr val="accent1"/>
                </a:solidFill>
              </a:rPr>
              <a:t>blue tape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3200" b="1" dirty="0">
                <a:solidFill>
                  <a:prstClr val="black"/>
                </a:solidFill>
              </a:rPr>
              <a:t>100mL beakers x3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labeled</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w/ </a:t>
            </a:r>
            <a:r>
              <a:rPr lang="en-US" sz="3200" b="1" dirty="0">
                <a:solidFill>
                  <a:schemeClr val="accent2"/>
                </a:solidFill>
              </a:rPr>
              <a:t>orange</a:t>
            </a:r>
            <a:r>
              <a:rPr lang="en-US" sz="3200" b="1" dirty="0">
                <a:solidFill>
                  <a:prstClr val="black"/>
                </a:solidFill>
              </a:rPr>
              <a:t>, </a:t>
            </a:r>
            <a:r>
              <a:rPr lang="en-US" sz="3200" b="1" dirty="0">
                <a:solidFill>
                  <a:schemeClr val="accent6"/>
                </a:solidFill>
              </a:rPr>
              <a:t>green</a:t>
            </a:r>
            <a:r>
              <a:rPr lang="en-US" sz="3200" b="1" dirty="0">
                <a:solidFill>
                  <a:prstClr val="black"/>
                </a:solidFill>
              </a:rPr>
              <a:t>, </a:t>
            </a:r>
            <a:r>
              <a:rPr lang="en-US" sz="3200" b="1" dirty="0">
                <a:solidFill>
                  <a:schemeClr val="accent1"/>
                </a:solidFill>
              </a:rPr>
              <a:t>blue tape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US" sz="3200" b="1" dirty="0">
                <a:solidFill>
                  <a:prstClr val="black"/>
                </a:solidFill>
              </a:rPr>
              <a:t>600mL beaker x1 for waste</a:t>
            </a:r>
            <a:br>
              <a:rPr lang="en-US" sz="3200" b="1" dirty="0">
                <a:solidFill>
                  <a:prstClr val="black"/>
                </a:solidFill>
              </a:rPr>
            </a:br>
            <a:r>
              <a:rPr lang="en-US" sz="3200" b="1" dirty="0">
                <a:solidFill>
                  <a:prstClr val="black"/>
                </a:solidFill>
              </a:rPr>
              <a:t>labeled with </a:t>
            </a:r>
            <a:r>
              <a:rPr lang="en-US" sz="3200" b="1" dirty="0">
                <a:solidFill>
                  <a:srgbClr val="FF0000"/>
                </a:solidFill>
              </a:rPr>
              <a:t>red tape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Disposable pipette for filling cuvette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Kimwipes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Distilled H</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317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307"/>
            <a:ext cx="11963400" cy="6387153"/>
          </a:xfrm>
        </p:spPr>
        <p:txBody>
          <a:bodyPr>
            <a:normAutofit/>
          </a:bodyPr>
          <a:lstStyle/>
          <a:p>
            <a:pPr marL="0" indent="0">
              <a:buNone/>
            </a:pPr>
            <a:r>
              <a:rPr lang="en-US" sz="4400" b="1" u="sng" dirty="0">
                <a:solidFill>
                  <a:srgbClr val="FF0000"/>
                </a:solidFill>
              </a:rPr>
              <a:t>Reminders</a:t>
            </a:r>
          </a:p>
          <a:p>
            <a:r>
              <a:rPr lang="en-US" sz="3600" b="1" dirty="0">
                <a:solidFill>
                  <a:schemeClr val="accent2"/>
                </a:solidFill>
              </a:rPr>
              <a:t>0.02 M KI</a:t>
            </a:r>
          </a:p>
          <a:p>
            <a:r>
              <a:rPr lang="en-US" sz="3600" b="1" dirty="0">
                <a:solidFill>
                  <a:schemeClr val="accent1"/>
                </a:solidFill>
              </a:rPr>
              <a:t>DI Water </a:t>
            </a:r>
          </a:p>
          <a:p>
            <a:r>
              <a:rPr lang="en-US" sz="3600" b="1" dirty="0">
                <a:solidFill>
                  <a:schemeClr val="accent6"/>
                </a:solidFill>
              </a:rPr>
              <a:t>0.02 M FeCl</a:t>
            </a:r>
            <a:r>
              <a:rPr lang="en-US" sz="3600" b="1" baseline="-25000" dirty="0">
                <a:solidFill>
                  <a:schemeClr val="accent6"/>
                </a:solidFill>
              </a:rPr>
              <a:t>3</a:t>
            </a:r>
            <a:endParaRPr lang="en-US" sz="3500" b="1" dirty="0"/>
          </a:p>
          <a:p>
            <a:r>
              <a:rPr lang="en-US" sz="3500" b="1" dirty="0"/>
              <a:t>One cuvette for whole experiment!</a:t>
            </a:r>
          </a:p>
          <a:p>
            <a:r>
              <a:rPr lang="en-US" sz="3500" b="1" dirty="0"/>
              <a:t>Make as little waste as possible!</a:t>
            </a:r>
          </a:p>
          <a:p>
            <a:r>
              <a:rPr lang="en-US" sz="3500" b="1" dirty="0"/>
              <a:t>Fill cuvettes THEN put them in spectrometers</a:t>
            </a:r>
          </a:p>
          <a:p>
            <a:r>
              <a:rPr lang="en-US" sz="3500" b="1" dirty="0"/>
              <a:t>DON’T get the spectrometers wet!</a:t>
            </a:r>
          </a:p>
          <a:p>
            <a:r>
              <a:rPr lang="en-US" sz="3500" b="1" dirty="0"/>
              <a:t>Once you combine your chemicals the reaction starts!</a:t>
            </a:r>
            <a:br>
              <a:rPr lang="en-US" sz="3500" b="1" dirty="0"/>
            </a:br>
            <a:r>
              <a:rPr lang="en-US" sz="3500" b="1" dirty="0"/>
              <a:t>Combine then get into the cuvette and the spec FAST!!!!</a:t>
            </a:r>
          </a:p>
        </p:txBody>
      </p:sp>
    </p:spTree>
    <p:extLst>
      <p:ext uri="{BB962C8B-B14F-4D97-AF65-F5344CB8AC3E}">
        <p14:creationId xmlns:p14="http://schemas.microsoft.com/office/powerpoint/2010/main" val="4009662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259307"/>
            <a:ext cx="11808725" cy="6387153"/>
          </a:xfrm>
        </p:spPr>
        <p:txBody>
          <a:bodyPr>
            <a:normAutofit fontScale="92500" lnSpcReduction="20000"/>
          </a:bodyPr>
          <a:lstStyle/>
          <a:p>
            <a:pPr marL="0" indent="0">
              <a:buNone/>
            </a:pPr>
            <a:r>
              <a:rPr lang="en-US" sz="4400" b="1" dirty="0">
                <a:solidFill>
                  <a:srgbClr val="FF0000"/>
                </a:solidFill>
              </a:rPr>
              <a:t>Cleanup    </a:t>
            </a:r>
          </a:p>
          <a:p>
            <a:pPr marL="0" indent="0">
              <a:buNone/>
            </a:pPr>
            <a:r>
              <a:rPr lang="en-US" sz="4400" b="1" dirty="0">
                <a:solidFill>
                  <a:srgbClr val="FF0000"/>
                </a:solidFill>
              </a:rPr>
              <a:t>****Solution must go in WASTE JUG up front!!!!****</a:t>
            </a:r>
          </a:p>
          <a:p>
            <a:pPr marL="0" indent="0">
              <a:buNone/>
            </a:pPr>
            <a:r>
              <a:rPr lang="en-US" sz="3500" b="1" dirty="0"/>
              <a:t>Goggles in UV Cabinet nicely!</a:t>
            </a:r>
          </a:p>
          <a:p>
            <a:pPr marL="0" indent="0">
              <a:buNone/>
            </a:pPr>
            <a:endParaRPr lang="en-US" sz="1000" dirty="0">
              <a:solidFill>
                <a:srgbClr val="FF0000"/>
              </a:solidFill>
            </a:endParaRPr>
          </a:p>
          <a:p>
            <a:pPr marL="0" indent="0">
              <a:buNone/>
            </a:pPr>
            <a:endParaRPr lang="en-US" sz="1000" dirty="0">
              <a:solidFill>
                <a:srgbClr val="FF0000"/>
              </a:solidFill>
            </a:endParaRPr>
          </a:p>
          <a:p>
            <a:pPr marL="0" indent="0">
              <a:buNone/>
            </a:pPr>
            <a:r>
              <a:rPr lang="en-US" sz="2600" b="1" u="sng" dirty="0"/>
              <a:t>Stay on table:</a:t>
            </a:r>
            <a:endParaRPr lang="en-US" sz="2600" b="1" dirty="0"/>
          </a:p>
          <a:p>
            <a:r>
              <a:rPr lang="en-US" sz="2600" b="1" dirty="0"/>
              <a:t>Nothing!</a:t>
            </a:r>
          </a:p>
          <a:p>
            <a:pPr marL="0" indent="0">
              <a:buNone/>
            </a:pPr>
            <a:endParaRPr lang="en-US" sz="2600" b="1" dirty="0"/>
          </a:p>
          <a:p>
            <a:pPr marL="0" indent="0">
              <a:buNone/>
            </a:pPr>
            <a:r>
              <a:rPr lang="en-US" sz="2600" b="1" u="sng" dirty="0"/>
              <a:t>In trashcan in the back:</a:t>
            </a:r>
            <a:endParaRPr lang="en-US" sz="2600" b="1" dirty="0"/>
          </a:p>
          <a:p>
            <a:r>
              <a:rPr lang="en-US" sz="2600" b="1" dirty="0"/>
              <a:t>Disposable pipettes</a:t>
            </a:r>
          </a:p>
          <a:p>
            <a:pPr marL="0" indent="0">
              <a:buNone/>
            </a:pPr>
            <a:endParaRPr lang="en-US" sz="2600" b="1" dirty="0"/>
          </a:p>
          <a:p>
            <a:pPr marL="0" indent="0">
              <a:buNone/>
            </a:pPr>
            <a:r>
              <a:rPr lang="en-US" sz="2600" b="1" u="sng" dirty="0"/>
              <a:t>On cart:</a:t>
            </a:r>
          </a:p>
          <a:p>
            <a:r>
              <a:rPr lang="en-US" sz="2600" b="1" dirty="0"/>
              <a:t>Vernier interface in box</a:t>
            </a:r>
          </a:p>
          <a:p>
            <a:r>
              <a:rPr lang="en-US" sz="2600" b="1" dirty="0"/>
              <a:t>Spectrometers w/ cuvettes DRIED</a:t>
            </a:r>
            <a:br>
              <a:rPr lang="en-US" sz="2600" b="1" dirty="0"/>
            </a:br>
            <a:r>
              <a:rPr lang="en-US" sz="2600" b="1" dirty="0"/>
              <a:t>in the 400mL beaker!</a:t>
            </a:r>
          </a:p>
          <a:p>
            <a:r>
              <a:rPr lang="en-US" sz="2600" b="1" dirty="0" err="1"/>
              <a:t>Kimwipes</a:t>
            </a:r>
            <a:endParaRPr lang="en-US" sz="2600" b="1" dirty="0"/>
          </a:p>
          <a:p>
            <a:pPr marL="0" indent="0">
              <a:buNone/>
            </a:pPr>
            <a:endParaRPr lang="en-US" sz="3200" b="1" dirty="0"/>
          </a:p>
        </p:txBody>
      </p:sp>
      <p:sp>
        <p:nvSpPr>
          <p:cNvPr id="7" name="Rectangle 6"/>
          <p:cNvSpPr/>
          <p:nvPr/>
        </p:nvSpPr>
        <p:spPr>
          <a:xfrm>
            <a:off x="5272584" y="2247388"/>
            <a:ext cx="7042246" cy="24006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panose="020F0502020204030204"/>
                <a:ea typeface="+mn-ea"/>
                <a:cs typeface="+mn-cs"/>
              </a:rPr>
              <a:t>Put away in cabinets/drawers: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DI water bottles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Any clean/dry beakers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 in top cabinets, shelves have labels for sizes </a:t>
            </a:r>
            <a:b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you can leave tape on them</a:t>
            </a:r>
          </a:p>
        </p:txBody>
      </p:sp>
    </p:spTree>
    <p:extLst>
      <p:ext uri="{BB962C8B-B14F-4D97-AF65-F5344CB8AC3E}">
        <p14:creationId xmlns:p14="http://schemas.microsoft.com/office/powerpoint/2010/main" val="1592889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4083839218"/>
              </p:ext>
            </p:extLst>
          </p:nvPr>
        </p:nvGraphicFramePr>
        <p:xfrm>
          <a:off x="259623" y="285991"/>
          <a:ext cx="10125370" cy="147828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0.02 M KI</a:t>
                      </a:r>
                      <a:endParaRPr lang="en-US" baseline="-25000" dirty="0"/>
                    </a:p>
                  </a:txBody>
                  <a:tcPr/>
                </a:tc>
                <a:tc>
                  <a:txBody>
                    <a:bodyPr/>
                    <a:lstStyle/>
                    <a:p>
                      <a:r>
                        <a:rPr lang="en-US" b="0" baseline="0" dirty="0"/>
                        <a:t>75</a:t>
                      </a:r>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r>
                        <a:rPr lang="en-US" b="0" baseline="0" dirty="0"/>
                        <a:t>2400 mL</a:t>
                      </a:r>
                    </a:p>
                  </a:txBody>
                  <a:tcPr/>
                </a:tc>
                <a:tc>
                  <a:txBody>
                    <a:bodyPr/>
                    <a:lstStyle/>
                    <a:p>
                      <a:r>
                        <a:rPr lang="en-US" b="0" baseline="0" dirty="0"/>
                        <a:t>3 L</a:t>
                      </a:r>
                    </a:p>
                  </a:txBody>
                  <a:tcPr/>
                </a:tc>
                <a:extLst>
                  <a:ext uri="{0D108BD9-81ED-4DB2-BD59-A6C34878D82A}">
                    <a16:rowId xmlns:a16="http://schemas.microsoft.com/office/drawing/2014/main" val="3861754728"/>
                  </a:ext>
                </a:extLst>
              </a:tr>
              <a:tr h="370840">
                <a:tc>
                  <a:txBody>
                    <a:bodyPr/>
                    <a:lstStyle/>
                    <a:p>
                      <a:r>
                        <a:rPr lang="en-US" baseline="0" dirty="0"/>
                        <a:t>0.02 FeCl</a:t>
                      </a:r>
                      <a:r>
                        <a:rPr lang="en-US" baseline="-25000" dirty="0"/>
                        <a:t>3</a:t>
                      </a:r>
                    </a:p>
                  </a:txBody>
                  <a:tcPr/>
                </a:tc>
                <a:tc>
                  <a:txBody>
                    <a:bodyPr/>
                    <a:lstStyle/>
                    <a:p>
                      <a:r>
                        <a:rPr lang="en-US" b="0" baseline="0" dirty="0"/>
                        <a:t>75</a:t>
                      </a:r>
                    </a:p>
                  </a:txBody>
                  <a:tcPr/>
                </a:tc>
                <a:tc>
                  <a:txBody>
                    <a:bodyPr/>
                    <a:lstStyle/>
                    <a:p>
                      <a:r>
                        <a:rPr lang="en-US" baseline="0" dirty="0"/>
                        <a:t>x 8</a:t>
                      </a:r>
                    </a:p>
                  </a:txBody>
                  <a:tcPr/>
                </a:tc>
                <a:tc>
                  <a:txBody>
                    <a:bodyPr/>
                    <a:lstStyle/>
                    <a:p>
                      <a:r>
                        <a:rPr lang="en-US" b="0" baseline="0" dirty="0"/>
                        <a:t>x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2400 mL</a:t>
                      </a:r>
                    </a:p>
                  </a:txBody>
                  <a:tcPr/>
                </a:tc>
                <a:tc>
                  <a:txBody>
                    <a:bodyPr/>
                    <a:lstStyle/>
                    <a:p>
                      <a:r>
                        <a:rPr lang="en-US" b="0" baseline="0" dirty="0"/>
                        <a:t>3 L</a:t>
                      </a:r>
                    </a:p>
                  </a:txBody>
                  <a:tcPr/>
                </a:tc>
                <a:extLst>
                  <a:ext uri="{0D108BD9-81ED-4DB2-BD59-A6C34878D82A}">
                    <a16:rowId xmlns:a16="http://schemas.microsoft.com/office/drawing/2014/main" val="3731041865"/>
                  </a:ext>
                </a:extLst>
              </a:tr>
            </a:tbl>
          </a:graphicData>
        </a:graphic>
      </p:graphicFrame>
      <p:sp>
        <p:nvSpPr>
          <p:cNvPr id="6" name="Rectangle 5"/>
          <p:cNvSpPr/>
          <p:nvPr/>
        </p:nvSpPr>
        <p:spPr>
          <a:xfrm>
            <a:off x="8464875" y="3986686"/>
            <a:ext cx="3496428"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CANNOT MAKE AHEAD OF TIME! </a:t>
            </a: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THE MOST MAKE IT THE DAY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Optimal wavelength = 430 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15" name="Table 14"/>
          <p:cNvGraphicFramePr>
            <a:graphicFrameLocks noGrp="1"/>
          </p:cNvGraphicFramePr>
          <p:nvPr>
            <p:extLst>
              <p:ext uri="{D42A27DB-BD31-4B8C-83A1-F6EECF244321}">
                <p14:modId xmlns:p14="http://schemas.microsoft.com/office/powerpoint/2010/main" val="756771872"/>
              </p:ext>
            </p:extLst>
          </p:nvPr>
        </p:nvGraphicFramePr>
        <p:xfrm>
          <a:off x="230697" y="2554140"/>
          <a:ext cx="6990313" cy="1112520"/>
        </p:xfrm>
        <a:graphic>
          <a:graphicData uri="http://schemas.openxmlformats.org/drawingml/2006/table">
            <a:tbl>
              <a:tblPr firstRow="1" bandRow="1">
                <a:tableStyleId>{5940675A-B579-460E-94D1-54222C63F5DA}</a:tableStyleId>
              </a:tblPr>
              <a:tblGrid>
                <a:gridCol w="872359">
                  <a:extLst>
                    <a:ext uri="{9D8B030D-6E8A-4147-A177-3AD203B41FA5}">
                      <a16:colId xmlns:a16="http://schemas.microsoft.com/office/drawing/2014/main" val="4179059980"/>
                    </a:ext>
                  </a:extLst>
                </a:gridCol>
                <a:gridCol w="1158351">
                  <a:extLst>
                    <a:ext uri="{9D8B030D-6E8A-4147-A177-3AD203B41FA5}">
                      <a16:colId xmlns:a16="http://schemas.microsoft.com/office/drawing/2014/main" val="783972902"/>
                    </a:ext>
                  </a:extLst>
                </a:gridCol>
                <a:gridCol w="1860868">
                  <a:extLst>
                    <a:ext uri="{9D8B030D-6E8A-4147-A177-3AD203B41FA5}">
                      <a16:colId xmlns:a16="http://schemas.microsoft.com/office/drawing/2014/main" val="2266815564"/>
                    </a:ext>
                  </a:extLst>
                </a:gridCol>
                <a:gridCol w="3098735">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0.02M KI</a:t>
                      </a:r>
                      <a:endParaRPr lang="en-US" b="1" baseline="0" dirty="0"/>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0.02 mol</a:t>
                      </a:r>
                    </a:p>
                  </a:txBody>
                  <a:tcPr/>
                </a:tc>
                <a:tc>
                  <a:txBody>
                    <a:bodyPr/>
                    <a:lstStyle/>
                    <a:p>
                      <a:r>
                        <a:rPr lang="en-US" dirty="0"/>
                        <a:t>166.0 g</a:t>
                      </a:r>
                    </a:p>
                  </a:txBody>
                  <a:tcPr/>
                </a:tc>
                <a:tc>
                  <a:txBody>
                    <a:bodyPr/>
                    <a:lstStyle/>
                    <a:p>
                      <a:r>
                        <a:rPr lang="en-US" b="1" dirty="0"/>
                        <a:t>= 3.320 g KI</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KI</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72590321"/>
              </p:ext>
            </p:extLst>
          </p:nvPr>
        </p:nvGraphicFramePr>
        <p:xfrm>
          <a:off x="230697" y="3866600"/>
          <a:ext cx="7621532" cy="1112520"/>
        </p:xfrm>
        <a:graphic>
          <a:graphicData uri="http://schemas.openxmlformats.org/drawingml/2006/table">
            <a:tbl>
              <a:tblPr firstRow="1" bandRow="1">
                <a:tableStyleId>{5940675A-B579-460E-94D1-54222C63F5DA}</a:tableStyleId>
              </a:tblPr>
              <a:tblGrid>
                <a:gridCol w="977830">
                  <a:extLst>
                    <a:ext uri="{9D8B030D-6E8A-4147-A177-3AD203B41FA5}">
                      <a16:colId xmlns:a16="http://schemas.microsoft.com/office/drawing/2014/main" val="4179059980"/>
                    </a:ext>
                  </a:extLst>
                </a:gridCol>
                <a:gridCol w="1154831">
                  <a:extLst>
                    <a:ext uri="{9D8B030D-6E8A-4147-A177-3AD203B41FA5}">
                      <a16:colId xmlns:a16="http://schemas.microsoft.com/office/drawing/2014/main" val="783972902"/>
                    </a:ext>
                  </a:extLst>
                </a:gridCol>
                <a:gridCol w="1628071">
                  <a:extLst>
                    <a:ext uri="{9D8B030D-6E8A-4147-A177-3AD203B41FA5}">
                      <a16:colId xmlns:a16="http://schemas.microsoft.com/office/drawing/2014/main" val="2266815564"/>
                    </a:ext>
                  </a:extLst>
                </a:gridCol>
                <a:gridCol w="386080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0.02M FeCl</a:t>
                      </a:r>
                      <a:r>
                        <a:rPr lang="en-US" b="1" baseline="-25000" dirty="0"/>
                        <a:t>3 </a:t>
                      </a:r>
                      <a:r>
                        <a:rPr lang="en-US" b="1" baseline="0" dirty="0">
                          <a:solidFill>
                            <a:srgbClr val="FF0000"/>
                          </a:solidFill>
                        </a:rPr>
                        <a:t>IN 0.10 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0.02</a:t>
                      </a:r>
                      <a:r>
                        <a:rPr lang="en-US" baseline="0" dirty="0"/>
                        <a:t> mol</a:t>
                      </a:r>
                      <a:endParaRPr lang="en-US" dirty="0"/>
                    </a:p>
                  </a:txBody>
                  <a:tcPr/>
                </a:tc>
                <a:tc>
                  <a:txBody>
                    <a:bodyPr/>
                    <a:lstStyle/>
                    <a:p>
                      <a:r>
                        <a:rPr lang="en-US" dirty="0"/>
                        <a:t>270.32 g</a:t>
                      </a:r>
                    </a:p>
                  </a:txBody>
                  <a:tcPr/>
                </a:tc>
                <a:tc>
                  <a:txBody>
                    <a:bodyPr/>
                    <a:lstStyle/>
                    <a:p>
                      <a:r>
                        <a:rPr lang="en-US" b="1" dirty="0"/>
                        <a:t>= 5.406 g FeCl</a:t>
                      </a:r>
                      <a:r>
                        <a:rPr lang="en-US" b="1" baseline="-25000" dirty="0"/>
                        <a:t>3</a:t>
                      </a:r>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FeCl</a:t>
                      </a:r>
                      <a:r>
                        <a:rPr lang="en-US" baseline="-25000" dirty="0"/>
                        <a:t>3</a:t>
                      </a:r>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2" name="Table 1">
            <a:extLst>
              <a:ext uri="{FF2B5EF4-FFF2-40B4-BE49-F238E27FC236}">
                <a16:creationId xmlns:a16="http://schemas.microsoft.com/office/drawing/2014/main" id="{B70FF873-4F74-6ED5-E612-D9175EA7ED68}"/>
              </a:ext>
            </a:extLst>
          </p:cNvPr>
          <p:cNvGraphicFramePr>
            <a:graphicFrameLocks noGrp="1"/>
          </p:cNvGraphicFramePr>
          <p:nvPr>
            <p:extLst>
              <p:ext uri="{D42A27DB-BD31-4B8C-83A1-F6EECF244321}">
                <p14:modId xmlns:p14="http://schemas.microsoft.com/office/powerpoint/2010/main" val="762869867"/>
              </p:ext>
            </p:extLst>
          </p:nvPr>
        </p:nvGraphicFramePr>
        <p:xfrm>
          <a:off x="230697" y="5212729"/>
          <a:ext cx="7621532" cy="1112520"/>
        </p:xfrm>
        <a:graphic>
          <a:graphicData uri="http://schemas.openxmlformats.org/drawingml/2006/table">
            <a:tbl>
              <a:tblPr firstRow="1" bandRow="1">
                <a:tableStyleId>{5940675A-B579-460E-94D1-54222C63F5DA}</a:tableStyleId>
              </a:tblPr>
              <a:tblGrid>
                <a:gridCol w="805717">
                  <a:extLst>
                    <a:ext uri="{9D8B030D-6E8A-4147-A177-3AD203B41FA5}">
                      <a16:colId xmlns:a16="http://schemas.microsoft.com/office/drawing/2014/main" val="4179059980"/>
                    </a:ext>
                  </a:extLst>
                </a:gridCol>
                <a:gridCol w="951563">
                  <a:extLst>
                    <a:ext uri="{9D8B030D-6E8A-4147-A177-3AD203B41FA5}">
                      <a16:colId xmlns:a16="http://schemas.microsoft.com/office/drawing/2014/main" val="783972902"/>
                    </a:ext>
                  </a:extLst>
                </a:gridCol>
                <a:gridCol w="1341506">
                  <a:extLst>
                    <a:ext uri="{9D8B030D-6E8A-4147-A177-3AD203B41FA5}">
                      <a16:colId xmlns:a16="http://schemas.microsoft.com/office/drawing/2014/main" val="2266815564"/>
                    </a:ext>
                  </a:extLst>
                </a:gridCol>
                <a:gridCol w="1341506">
                  <a:extLst>
                    <a:ext uri="{9D8B030D-6E8A-4147-A177-3AD203B41FA5}">
                      <a16:colId xmlns:a16="http://schemas.microsoft.com/office/drawing/2014/main" val="2769198464"/>
                    </a:ext>
                  </a:extLst>
                </a:gridCol>
                <a:gridCol w="3181240">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a:t>
                      </a:r>
                      <a:r>
                        <a:rPr lang="en-US" b="1"/>
                        <a:t>= 0.10 x 1000 = 100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1026071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4 – Equilibrium</a:t>
            </a:r>
          </a:p>
        </p:txBody>
      </p:sp>
    </p:spTree>
    <p:extLst>
      <p:ext uri="{BB962C8B-B14F-4D97-AF65-F5344CB8AC3E}">
        <p14:creationId xmlns:p14="http://schemas.microsoft.com/office/powerpoint/2010/main" val="3085232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Determination of an Equilibrium Constant</a:t>
            </a:r>
          </a:p>
        </p:txBody>
      </p:sp>
    </p:spTree>
    <p:extLst>
      <p:ext uri="{BB962C8B-B14F-4D97-AF65-F5344CB8AC3E}">
        <p14:creationId xmlns:p14="http://schemas.microsoft.com/office/powerpoint/2010/main" val="228547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Determination of an </a:t>
            </a:r>
            <a:br>
              <a:rPr lang="en-US" b="1" u="sng" dirty="0"/>
            </a:br>
            <a:r>
              <a:rPr lang="en-US" b="1" u="sng" dirty="0"/>
              <a:t>Eq. Constant</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t> </a:t>
            </a:r>
            <a:endParaRPr lang="en-US" sz="3200" b="1" baseline="-25000" dirty="0"/>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6482687" y="259307"/>
            <a:ext cx="5145206"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482687" y="365125"/>
            <a:ext cx="5480713" cy="602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FDAEE7D-947A-714F-CB0B-60EF6F5D11DB}"/>
              </a:ext>
            </a:extLst>
          </p:cNvPr>
          <p:cNvSpPr txBox="1"/>
          <p:nvPr/>
        </p:nvSpPr>
        <p:spPr>
          <a:xfrm>
            <a:off x="399464" y="2564151"/>
            <a:ext cx="6020972" cy="2123658"/>
          </a:xfrm>
          <a:prstGeom prst="rect">
            <a:avLst/>
          </a:prstGeom>
          <a:noFill/>
        </p:spPr>
        <p:txBody>
          <a:bodyPr wrap="square" rtlCol="0">
            <a:spAutoFit/>
          </a:bodyPr>
          <a:lstStyle/>
          <a:p>
            <a:r>
              <a:rPr lang="en-US" sz="4400" dirty="0">
                <a:solidFill>
                  <a:srgbClr val="FF0000"/>
                </a:solidFill>
              </a:rPr>
              <a:t>Acetic Acid, 1M</a:t>
            </a:r>
          </a:p>
          <a:p>
            <a:r>
              <a:rPr lang="en-US" sz="4400" dirty="0">
                <a:solidFill>
                  <a:srgbClr val="FF0000"/>
                </a:solidFill>
              </a:rPr>
              <a:t>Ice</a:t>
            </a:r>
          </a:p>
          <a:p>
            <a:r>
              <a:rPr lang="en-US" sz="4400" dirty="0">
                <a:solidFill>
                  <a:srgbClr val="FF0000"/>
                </a:solidFill>
              </a:rPr>
              <a:t>NaCl, Rock Salt</a:t>
            </a:r>
          </a:p>
        </p:txBody>
      </p:sp>
    </p:spTree>
    <p:extLst>
      <p:ext uri="{BB962C8B-B14F-4D97-AF65-F5344CB8AC3E}">
        <p14:creationId xmlns:p14="http://schemas.microsoft.com/office/powerpoint/2010/main" val="200223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91619122"/>
              </p:ext>
            </p:extLst>
          </p:nvPr>
        </p:nvGraphicFramePr>
        <p:xfrm>
          <a:off x="393509" y="452521"/>
          <a:ext cx="10074323" cy="1483360"/>
        </p:xfrm>
        <a:graphic>
          <a:graphicData uri="http://schemas.openxmlformats.org/drawingml/2006/table">
            <a:tbl>
              <a:tblPr firstRow="1" bandRow="1">
                <a:tableStyleId>{5940675A-B579-460E-94D1-54222C63F5DA}</a:tableStyleId>
              </a:tblPr>
              <a:tblGrid>
                <a:gridCol w="1038764">
                  <a:extLst>
                    <a:ext uri="{9D8B030D-6E8A-4147-A177-3AD203B41FA5}">
                      <a16:colId xmlns:a16="http://schemas.microsoft.com/office/drawing/2014/main" val="3092219928"/>
                    </a:ext>
                  </a:extLst>
                </a:gridCol>
                <a:gridCol w="1790130">
                  <a:extLst>
                    <a:ext uri="{9D8B030D-6E8A-4147-A177-3AD203B41FA5}">
                      <a16:colId xmlns:a16="http://schemas.microsoft.com/office/drawing/2014/main" val="1367485678"/>
                    </a:ext>
                  </a:extLst>
                </a:gridCol>
                <a:gridCol w="2270876">
                  <a:extLst>
                    <a:ext uri="{9D8B030D-6E8A-4147-A177-3AD203B41FA5}">
                      <a16:colId xmlns:a16="http://schemas.microsoft.com/office/drawing/2014/main" val="195437276"/>
                    </a:ext>
                  </a:extLst>
                </a:gridCol>
                <a:gridCol w="1270577">
                  <a:extLst>
                    <a:ext uri="{9D8B030D-6E8A-4147-A177-3AD203B41FA5}">
                      <a16:colId xmlns:a16="http://schemas.microsoft.com/office/drawing/2014/main" val="3148171397"/>
                    </a:ext>
                  </a:extLst>
                </a:gridCol>
                <a:gridCol w="1851988">
                  <a:extLst>
                    <a:ext uri="{9D8B030D-6E8A-4147-A177-3AD203B41FA5}">
                      <a16:colId xmlns:a16="http://schemas.microsoft.com/office/drawing/2014/main" val="3521659202"/>
                    </a:ext>
                  </a:extLst>
                </a:gridCol>
                <a:gridCol w="1851988">
                  <a:extLst>
                    <a:ext uri="{9D8B030D-6E8A-4147-A177-3AD203B41FA5}">
                      <a16:colId xmlns:a16="http://schemas.microsoft.com/office/drawing/2014/main" val="341417239"/>
                    </a:ext>
                  </a:extLst>
                </a:gridCol>
              </a:tblGrid>
              <a:tr h="370840">
                <a:tc gridSpan="6">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dirty="0"/>
                    </a:p>
                  </a:txBody>
                  <a:tcPr>
                    <a:no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extLst>
                  <a:ext uri="{0D108BD9-81ED-4DB2-BD59-A6C34878D82A}">
                    <a16:rowId xmlns:a16="http://schemas.microsoft.com/office/drawing/2014/main" val="3101573887"/>
                  </a:ext>
                </a:extLst>
              </a:tr>
              <a:tr h="370840">
                <a:tc>
                  <a:txBody>
                    <a:bodyPr/>
                    <a:lstStyle/>
                    <a:p>
                      <a:r>
                        <a:rPr lang="en-US" b="1" dirty="0"/>
                        <a:t>Sample</a:t>
                      </a:r>
                    </a:p>
                  </a:txBody>
                  <a:tcPr>
                    <a:solidFill>
                      <a:schemeClr val="accent1">
                        <a:lumMod val="40000"/>
                        <a:lumOff val="60000"/>
                      </a:schemeClr>
                    </a:solidFill>
                  </a:tcPr>
                </a:tc>
                <a:tc>
                  <a:txBody>
                    <a:bodyPr/>
                    <a:lstStyle/>
                    <a:p>
                      <a:r>
                        <a:rPr lang="en-US" b="1" dirty="0"/>
                        <a:t>%</a:t>
                      </a:r>
                    </a:p>
                  </a:txBody>
                  <a:tcPr>
                    <a:solidFill>
                      <a:schemeClr val="accent1">
                        <a:lumMod val="40000"/>
                        <a:lumOff val="60000"/>
                      </a:schemeClr>
                    </a:solidFill>
                  </a:tcPr>
                </a:tc>
                <a:tc>
                  <a:txBody>
                    <a:bodyPr/>
                    <a:lstStyle/>
                    <a:p>
                      <a:r>
                        <a:rPr lang="en-US" b="1" dirty="0"/>
                        <a:t>Amount in each vial</a:t>
                      </a:r>
                    </a:p>
                  </a:txBody>
                  <a:tcPr>
                    <a:solidFill>
                      <a:schemeClr val="accent1">
                        <a:lumMod val="40000"/>
                        <a:lumOff val="60000"/>
                      </a:schemeClr>
                    </a:solidFill>
                  </a:tcPr>
                </a:tc>
                <a:tc>
                  <a:txBody>
                    <a:bodyPr/>
                    <a:lstStyle/>
                    <a:p>
                      <a:r>
                        <a:rPr lang="en-US" b="1" dirty="0"/>
                        <a:t># benches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rowSpan="2">
                  <a:txBody>
                    <a:bodyPr/>
                    <a:lstStyle/>
                    <a:p>
                      <a:r>
                        <a:rPr lang="en-US" dirty="0"/>
                        <a:t>4 grams</a:t>
                      </a:r>
                    </a:p>
                  </a:txBody>
                  <a:tcPr/>
                </a:tc>
                <a:tc>
                  <a:txBody>
                    <a:bodyPr/>
                    <a:lstStyle/>
                    <a:p>
                      <a:r>
                        <a:rPr lang="en-US" dirty="0"/>
                        <a:t>x 0.35    Na</a:t>
                      </a:r>
                      <a:r>
                        <a:rPr lang="en-US" baseline="-25000" dirty="0"/>
                        <a:t>2</a:t>
                      </a:r>
                      <a:r>
                        <a:rPr lang="en-US" dirty="0"/>
                        <a:t>CO</a:t>
                      </a:r>
                      <a:r>
                        <a:rPr lang="en-US" baseline="-25000" dirty="0"/>
                        <a:t>3</a:t>
                      </a:r>
                    </a:p>
                  </a:txBody>
                  <a:tcPr/>
                </a:tc>
                <a:tc>
                  <a:txBody>
                    <a:bodyPr/>
                    <a:lstStyle/>
                    <a:p>
                      <a:r>
                        <a:rPr lang="en-US" b="1" dirty="0"/>
                        <a:t>1.40</a:t>
                      </a:r>
                      <a:r>
                        <a:rPr lang="en-US" b="1" baseline="0" dirty="0"/>
                        <a:t> g  </a:t>
                      </a:r>
                      <a:r>
                        <a:rPr lang="en-US" b="1" dirty="0"/>
                        <a:t>Na</a:t>
                      </a:r>
                      <a:r>
                        <a:rPr lang="en-US" b="1" baseline="-25000" dirty="0"/>
                        <a:t>2</a:t>
                      </a:r>
                      <a:r>
                        <a:rPr lang="en-US" b="1" dirty="0"/>
                        <a:t>CO</a:t>
                      </a:r>
                      <a:r>
                        <a:rPr lang="en-US" b="1" baseline="-25000" dirty="0"/>
                        <a:t>3</a:t>
                      </a:r>
                      <a:endParaRPr lang="en-US" b="1" dirty="0"/>
                    </a:p>
                  </a:txBody>
                  <a:tcPr/>
                </a:tc>
                <a:tc>
                  <a:txBody>
                    <a:bodyPr/>
                    <a:lstStyle/>
                    <a:p>
                      <a:r>
                        <a:rPr lang="en-US" dirty="0"/>
                        <a:t>x 8</a:t>
                      </a:r>
                    </a:p>
                  </a:txBody>
                  <a:tcPr/>
                </a:tc>
                <a:tc>
                  <a:txBody>
                    <a:bodyPr/>
                    <a:lstStyle/>
                    <a:p>
                      <a:r>
                        <a:rPr lang="en-US" dirty="0"/>
                        <a:t>x 4.25</a:t>
                      </a:r>
                      <a:endParaRPr lang="en-US" baseline="-25000" dirty="0"/>
                    </a:p>
                  </a:txBody>
                  <a:tcPr/>
                </a:tc>
                <a:tc>
                  <a:txBody>
                    <a:bodyPr/>
                    <a:lstStyle/>
                    <a:p>
                      <a:r>
                        <a:rPr lang="en-US" b="1" baseline="0" dirty="0"/>
                        <a:t>= 47.6 g</a:t>
                      </a:r>
                    </a:p>
                  </a:txBody>
                  <a:tcPr/>
                </a:tc>
                <a:extLst>
                  <a:ext uri="{0D108BD9-81ED-4DB2-BD59-A6C34878D82A}">
                    <a16:rowId xmlns:a16="http://schemas.microsoft.com/office/drawing/2014/main" val="3861754728"/>
                  </a:ext>
                </a:extLst>
              </a:tr>
              <a:tr h="370840">
                <a:tc vMerge="1">
                  <a:txBody>
                    <a:bodyPr/>
                    <a:lstStyle/>
                    <a:p>
                      <a:endParaRPr lang="en-US" dirty="0"/>
                    </a:p>
                  </a:txBody>
                  <a:tcPr/>
                </a:tc>
                <a:tc>
                  <a:txBody>
                    <a:bodyPr/>
                    <a:lstStyle/>
                    <a:p>
                      <a:r>
                        <a:rPr lang="en-US" dirty="0"/>
                        <a:t>x 0.65     </a:t>
                      </a:r>
                      <a:r>
                        <a:rPr lang="en-US" dirty="0" err="1"/>
                        <a:t>NaCl</a:t>
                      </a:r>
                      <a:endParaRPr lang="en-US" dirty="0"/>
                    </a:p>
                  </a:txBody>
                  <a:tcPr/>
                </a:tc>
                <a:tc>
                  <a:txBody>
                    <a:bodyPr/>
                    <a:lstStyle/>
                    <a:p>
                      <a:r>
                        <a:rPr lang="en-US" b="1" dirty="0"/>
                        <a:t>2.60 g  </a:t>
                      </a:r>
                      <a:r>
                        <a:rPr lang="en-US" b="1" dirty="0" err="1"/>
                        <a:t>NaCl</a:t>
                      </a:r>
                      <a:endParaRPr lang="en-US" b="1" baseline="-25000" dirty="0"/>
                    </a:p>
                  </a:txBody>
                  <a:tcPr/>
                </a:tc>
                <a:tc>
                  <a:txBody>
                    <a:bodyPr/>
                    <a:lstStyle/>
                    <a:p>
                      <a:r>
                        <a:rPr lang="en-US" dirty="0"/>
                        <a:t>x 8</a:t>
                      </a:r>
                    </a:p>
                  </a:txBody>
                  <a:tcPr/>
                </a:tc>
                <a:tc>
                  <a:txBody>
                    <a:bodyPr/>
                    <a:lstStyle/>
                    <a:p>
                      <a:r>
                        <a:rPr lang="en-US" dirty="0"/>
                        <a:t>x 4.25</a:t>
                      </a:r>
                      <a:endParaRPr lang="en-US" baseline="-25000" dirty="0"/>
                    </a:p>
                  </a:txBody>
                  <a:tcPr/>
                </a:tc>
                <a:tc>
                  <a:txBody>
                    <a:bodyPr/>
                    <a:lstStyle/>
                    <a:p>
                      <a:r>
                        <a:rPr lang="en-US" b="1" baseline="0" dirty="0"/>
                        <a:t>= 88.4 g</a:t>
                      </a:r>
                    </a:p>
                  </a:txBody>
                  <a:tcPr/>
                </a:tc>
                <a:extLst>
                  <a:ext uri="{0D108BD9-81ED-4DB2-BD59-A6C34878D82A}">
                    <a16:rowId xmlns:a16="http://schemas.microsoft.com/office/drawing/2014/main" val="493216070"/>
                  </a:ext>
                </a:extLst>
              </a:tr>
            </a:tbl>
          </a:graphicData>
        </a:graphic>
      </p:graphicFrame>
      <p:sp>
        <p:nvSpPr>
          <p:cNvPr id="7" name="Rectangle 6"/>
          <p:cNvSpPr/>
          <p:nvPr/>
        </p:nvSpPr>
        <p:spPr>
          <a:xfrm>
            <a:off x="393510" y="5964232"/>
            <a:ext cx="11404979" cy="646331"/>
          </a:xfrm>
          <a:prstGeom prst="rect">
            <a:avLst/>
          </a:prstGeom>
        </p:spPr>
        <p:txBody>
          <a:bodyPr wrap="square">
            <a:spAutoFit/>
          </a:bodyPr>
          <a:lstStyle/>
          <a:p>
            <a:r>
              <a:rPr lang="en-US" b="1" u="sng" dirty="0"/>
              <a:t>Teacher’s Notes: </a:t>
            </a:r>
            <a:r>
              <a:rPr lang="en-US" b="1" dirty="0">
                <a:solidFill>
                  <a:srgbClr val="FF0000"/>
                </a:solidFill>
              </a:rPr>
              <a:t>a 35% Na</a:t>
            </a:r>
            <a:r>
              <a:rPr lang="en-US" b="1" baseline="-25000" dirty="0">
                <a:solidFill>
                  <a:srgbClr val="FF0000"/>
                </a:solidFill>
              </a:rPr>
              <a:t>2</a:t>
            </a:r>
            <a:r>
              <a:rPr lang="en-US" b="1" dirty="0">
                <a:solidFill>
                  <a:srgbClr val="FF0000"/>
                </a:solidFill>
              </a:rPr>
              <a:t>CO</a:t>
            </a:r>
            <a:r>
              <a:rPr lang="en-US" b="1" baseline="-25000" dirty="0">
                <a:solidFill>
                  <a:srgbClr val="FF0000"/>
                </a:solidFill>
              </a:rPr>
              <a:t>3</a:t>
            </a:r>
            <a:r>
              <a:rPr lang="en-US" b="1" dirty="0">
                <a:solidFill>
                  <a:srgbClr val="FF0000"/>
                </a:solidFill>
              </a:rPr>
              <a:t> to 65% </a:t>
            </a:r>
            <a:r>
              <a:rPr lang="en-US" b="1" dirty="0" err="1">
                <a:solidFill>
                  <a:srgbClr val="FF0000"/>
                </a:solidFill>
              </a:rPr>
              <a:t>NaCl</a:t>
            </a:r>
            <a:r>
              <a:rPr lang="en-US" b="1" dirty="0">
                <a:solidFill>
                  <a:srgbClr val="FF0000"/>
                </a:solidFill>
              </a:rPr>
              <a:t> </a:t>
            </a:r>
            <a:r>
              <a:rPr lang="en-US" dirty="0"/>
              <a:t>mixture works well for this procedure. If you up the percentage of Na</a:t>
            </a:r>
            <a:r>
              <a:rPr lang="en-US" baseline="-25000" dirty="0"/>
              <a:t>2</a:t>
            </a:r>
            <a:r>
              <a:rPr lang="en-US" dirty="0"/>
              <a:t>CO</a:t>
            </a:r>
            <a:r>
              <a:rPr lang="en-US" baseline="-25000" dirty="0"/>
              <a:t>3</a:t>
            </a:r>
            <a:r>
              <a:rPr lang="en-US" dirty="0"/>
              <a:t>, then increase the CaCl</a:t>
            </a:r>
            <a:r>
              <a:rPr lang="en-US" baseline="-25000" dirty="0"/>
              <a:t>2</a:t>
            </a:r>
            <a:r>
              <a:rPr lang="en-US" dirty="0"/>
              <a:t> solution to ensure that all the CO</a:t>
            </a:r>
            <a:r>
              <a:rPr lang="en-US" baseline="-25000" dirty="0"/>
              <a:t>3</a:t>
            </a:r>
            <a:r>
              <a:rPr lang="en-US" baseline="30000" dirty="0"/>
              <a:t>2-</a:t>
            </a:r>
            <a:r>
              <a:rPr lang="en-US" dirty="0"/>
              <a:t> is precipitated out.</a:t>
            </a:r>
          </a:p>
        </p:txBody>
      </p:sp>
      <p:graphicFrame>
        <p:nvGraphicFramePr>
          <p:cNvPr id="9" name="Table 8"/>
          <p:cNvGraphicFramePr>
            <a:graphicFrameLocks noGrp="1"/>
          </p:cNvGraphicFramePr>
          <p:nvPr>
            <p:extLst>
              <p:ext uri="{D42A27DB-BD31-4B8C-83A1-F6EECF244321}">
                <p14:modId xmlns:p14="http://schemas.microsoft.com/office/powerpoint/2010/main" val="2153995305"/>
              </p:ext>
            </p:extLst>
          </p:nvPr>
        </p:nvGraphicFramePr>
        <p:xfrm>
          <a:off x="393510" y="2196465"/>
          <a:ext cx="11167470" cy="741680"/>
        </p:xfrm>
        <a:graphic>
          <a:graphicData uri="http://schemas.openxmlformats.org/drawingml/2006/table">
            <a:tbl>
              <a:tblPr firstRow="1" bandRow="1">
                <a:tableStyleId>{5940675A-B579-460E-94D1-54222C63F5DA}</a:tableStyleId>
              </a:tblPr>
              <a:tblGrid>
                <a:gridCol w="2208530">
                  <a:extLst>
                    <a:ext uri="{9D8B030D-6E8A-4147-A177-3AD203B41FA5}">
                      <a16:colId xmlns:a16="http://schemas.microsoft.com/office/drawing/2014/main" val="1821227198"/>
                    </a:ext>
                  </a:extLst>
                </a:gridCol>
                <a:gridCol w="1143789">
                  <a:extLst>
                    <a:ext uri="{9D8B030D-6E8A-4147-A177-3AD203B41FA5}">
                      <a16:colId xmlns:a16="http://schemas.microsoft.com/office/drawing/2014/main" val="1466429554"/>
                    </a:ext>
                  </a:extLst>
                </a:gridCol>
                <a:gridCol w="1378364">
                  <a:extLst>
                    <a:ext uri="{9D8B030D-6E8A-4147-A177-3AD203B41FA5}">
                      <a16:colId xmlns:a16="http://schemas.microsoft.com/office/drawing/2014/main" val="4266568037"/>
                    </a:ext>
                  </a:extLst>
                </a:gridCol>
                <a:gridCol w="1843849">
                  <a:extLst>
                    <a:ext uri="{9D8B030D-6E8A-4147-A177-3AD203B41FA5}">
                      <a16:colId xmlns:a16="http://schemas.microsoft.com/office/drawing/2014/main" val="3852167975"/>
                    </a:ext>
                  </a:extLst>
                </a:gridCol>
                <a:gridCol w="2296469">
                  <a:extLst>
                    <a:ext uri="{9D8B030D-6E8A-4147-A177-3AD203B41FA5}">
                      <a16:colId xmlns:a16="http://schemas.microsoft.com/office/drawing/2014/main" val="2285981164"/>
                    </a:ext>
                  </a:extLst>
                </a:gridCol>
                <a:gridCol w="2296469">
                  <a:extLst>
                    <a:ext uri="{9D8B030D-6E8A-4147-A177-3AD203B41FA5}">
                      <a16:colId xmlns:a16="http://schemas.microsoft.com/office/drawing/2014/main" val="2323976082"/>
                    </a:ext>
                  </a:extLst>
                </a:gridCol>
              </a:tblGrid>
              <a:tr h="370840">
                <a:tc>
                  <a:txBody>
                    <a:bodyPr/>
                    <a:lstStyle/>
                    <a:p>
                      <a:r>
                        <a:rPr lang="en-US" b="1" dirty="0"/>
                        <a:t>0.40 M CaCl</a:t>
                      </a:r>
                      <a:r>
                        <a:rPr lang="en-US" b="1" baseline="-25000" dirty="0"/>
                        <a:t>2 </a:t>
                      </a:r>
                      <a:r>
                        <a:rPr lang="en-US" b="1" baseline="0" dirty="0"/>
                        <a:t>Needed</a:t>
                      </a:r>
                    </a:p>
                  </a:txBody>
                  <a:tcPr>
                    <a:solidFill>
                      <a:schemeClr val="accent1">
                        <a:lumMod val="40000"/>
                        <a:lumOff val="60000"/>
                      </a:schemeClr>
                    </a:solidFill>
                  </a:tcPr>
                </a:tc>
                <a:tc>
                  <a:txBody>
                    <a:bodyPr/>
                    <a:lstStyle/>
                    <a:p>
                      <a:r>
                        <a:rPr lang="en-US" b="1" baseline="0" dirty="0"/>
                        <a:t># benches</a:t>
                      </a:r>
                    </a:p>
                  </a:txBody>
                  <a:tcPr>
                    <a:solidFill>
                      <a:schemeClr val="accent4">
                        <a:lumMod val="40000"/>
                        <a:lumOff val="60000"/>
                      </a:schemeClr>
                    </a:solidFill>
                  </a:tcPr>
                </a:tc>
                <a:tc>
                  <a:txBody>
                    <a:bodyPr/>
                    <a:lstStyle/>
                    <a:p>
                      <a:r>
                        <a:rPr lang="en-US" b="1" baseline="0" dirty="0"/>
                        <a:t>Per period</a:t>
                      </a:r>
                    </a:p>
                  </a:txBody>
                  <a:tcPr>
                    <a:solidFill>
                      <a:schemeClr val="accent4">
                        <a:lumMod val="40000"/>
                        <a:lumOff val="60000"/>
                      </a:schemeClr>
                    </a:solidFill>
                  </a:tcPr>
                </a:tc>
                <a:tc>
                  <a:txBody>
                    <a:bodyPr/>
                    <a:lstStyle/>
                    <a:p>
                      <a:r>
                        <a:rPr lang="en-US" b="1" baseline="0" dirty="0"/>
                        <a:t>x 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524877053"/>
                  </a:ext>
                </a:extLst>
              </a:tr>
              <a:tr h="370840">
                <a:tc>
                  <a:txBody>
                    <a:bodyPr/>
                    <a:lstStyle/>
                    <a:p>
                      <a:r>
                        <a:rPr lang="en-US" dirty="0"/>
                        <a:t>80 mL</a:t>
                      </a:r>
                    </a:p>
                  </a:txBody>
                  <a:tcPr/>
                </a:tc>
                <a:tc>
                  <a:txBody>
                    <a:bodyPr/>
                    <a:lstStyle/>
                    <a:p>
                      <a:r>
                        <a:rPr lang="en-US" baseline="0" dirty="0"/>
                        <a:t>x 8 </a:t>
                      </a:r>
                    </a:p>
                  </a:txBody>
                  <a:tcPr/>
                </a:tc>
                <a:tc>
                  <a:txBody>
                    <a:bodyPr/>
                    <a:lstStyle/>
                    <a:p>
                      <a:r>
                        <a:rPr lang="en-US" baseline="0" dirty="0"/>
                        <a:t>= 640 mL</a:t>
                      </a:r>
                    </a:p>
                  </a:txBody>
                  <a:tcPr/>
                </a:tc>
                <a:tc>
                  <a:txBody>
                    <a:bodyPr/>
                    <a:lstStyle/>
                    <a:p>
                      <a:r>
                        <a:rPr lang="en-US" baseline="0" dirty="0"/>
                        <a:t>x 4</a:t>
                      </a:r>
                    </a:p>
                  </a:txBody>
                  <a:tcPr/>
                </a:tc>
                <a:tc>
                  <a:txBody>
                    <a:bodyPr/>
                    <a:lstStyle/>
                    <a:p>
                      <a:r>
                        <a:rPr lang="en-US" baseline="0" dirty="0"/>
                        <a:t>= 2560 mL</a:t>
                      </a:r>
                    </a:p>
                  </a:txBody>
                  <a:tcPr/>
                </a:tc>
                <a:tc>
                  <a:txBody>
                    <a:bodyPr/>
                    <a:lstStyle/>
                    <a:p>
                      <a:r>
                        <a:rPr lang="en-US" b="1" baseline="0" dirty="0"/>
                        <a:t>Make ___3____ Liters</a:t>
                      </a:r>
                    </a:p>
                  </a:txBody>
                  <a:tcPr/>
                </a:tc>
                <a:extLst>
                  <a:ext uri="{0D108BD9-81ED-4DB2-BD59-A6C34878D82A}">
                    <a16:rowId xmlns:a16="http://schemas.microsoft.com/office/drawing/2014/main" val="266053612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36726631"/>
              </p:ext>
            </p:extLst>
          </p:nvPr>
        </p:nvGraphicFramePr>
        <p:xfrm>
          <a:off x="5843359" y="3692800"/>
          <a:ext cx="5717621" cy="1112520"/>
        </p:xfrm>
        <a:graphic>
          <a:graphicData uri="http://schemas.openxmlformats.org/drawingml/2006/table">
            <a:tbl>
              <a:tblPr firstRow="1" bandRow="1">
                <a:tableStyleId>{5940675A-B579-460E-94D1-54222C63F5DA}</a:tableStyleId>
              </a:tblPr>
              <a:tblGrid>
                <a:gridCol w="1160865">
                  <a:extLst>
                    <a:ext uri="{9D8B030D-6E8A-4147-A177-3AD203B41FA5}">
                      <a16:colId xmlns:a16="http://schemas.microsoft.com/office/drawing/2014/main" val="4179059980"/>
                    </a:ext>
                  </a:extLst>
                </a:gridCol>
                <a:gridCol w="1180536">
                  <a:extLst>
                    <a:ext uri="{9D8B030D-6E8A-4147-A177-3AD203B41FA5}">
                      <a16:colId xmlns:a16="http://schemas.microsoft.com/office/drawing/2014/main" val="783972902"/>
                    </a:ext>
                  </a:extLst>
                </a:gridCol>
                <a:gridCol w="1439816">
                  <a:extLst>
                    <a:ext uri="{9D8B030D-6E8A-4147-A177-3AD203B41FA5}">
                      <a16:colId xmlns:a16="http://schemas.microsoft.com/office/drawing/2014/main" val="2266815564"/>
                    </a:ext>
                  </a:extLst>
                </a:gridCol>
                <a:gridCol w="1936404">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 L CaCl</a:t>
                      </a:r>
                      <a:r>
                        <a:rPr lang="en-US" b="1" baseline="-25000" dirty="0"/>
                        <a:t>2</a:t>
                      </a: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0.40 </a:t>
                      </a:r>
                      <a:r>
                        <a:rPr lang="en-US" dirty="0" err="1"/>
                        <a:t>mol</a:t>
                      </a:r>
                      <a:endParaRPr lang="en-US" dirty="0"/>
                    </a:p>
                  </a:txBody>
                  <a:tcPr/>
                </a:tc>
                <a:tc>
                  <a:txBody>
                    <a:bodyPr/>
                    <a:lstStyle/>
                    <a:p>
                      <a:r>
                        <a:rPr lang="en-US" dirty="0"/>
                        <a:t>110.98 g</a:t>
                      </a:r>
                    </a:p>
                  </a:txBody>
                  <a:tcPr/>
                </a:tc>
                <a:tc>
                  <a:txBody>
                    <a:bodyPr/>
                    <a:lstStyle/>
                    <a:p>
                      <a:r>
                        <a:rPr lang="en-US" b="1" dirty="0"/>
                        <a:t>= 44.392 g CaCl</a:t>
                      </a:r>
                      <a:r>
                        <a:rPr lang="en-US" b="1" baseline="-25000" dirty="0"/>
                        <a:t>2</a:t>
                      </a:r>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a:t>
                      </a:r>
                      <a:r>
                        <a:rPr lang="en-US" dirty="0" err="1"/>
                        <a:t>mol</a:t>
                      </a:r>
                      <a:r>
                        <a:rPr lang="en-US" dirty="0"/>
                        <a:t> CaCl</a:t>
                      </a:r>
                      <a:r>
                        <a:rPr lang="en-US" baseline="-25000" dirty="0"/>
                        <a:t>2</a:t>
                      </a:r>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cxnSp>
        <p:nvCxnSpPr>
          <p:cNvPr id="3" name="Straight Arrow Connector 2"/>
          <p:cNvCxnSpPr/>
          <p:nvPr/>
        </p:nvCxnSpPr>
        <p:spPr>
          <a:xfrm>
            <a:off x="10331356" y="3027361"/>
            <a:ext cx="0" cy="5486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3509" y="4922119"/>
            <a:ext cx="11404979" cy="923330"/>
          </a:xfrm>
          <a:prstGeom prst="rect">
            <a:avLst/>
          </a:prstGeom>
        </p:spPr>
        <p:txBody>
          <a:bodyPr wrap="square">
            <a:spAutoFit/>
          </a:bodyPr>
          <a:lstStyle/>
          <a:p>
            <a:r>
              <a:rPr lang="en-US" b="1" u="sng" dirty="0"/>
              <a:t>Teacher’s Notes: </a:t>
            </a:r>
            <a:r>
              <a:rPr lang="en-US" dirty="0"/>
              <a:t>Fill a 5mL screw top vial ~4mL full. Err on the side of a little more. Trying to get roughly 4g in each tube. All benches get their own vial per period.    Making CaCl2 exothermic. Gets decently hot.  Mix slowly in beaker then transfer to vol. flask and dilute to mark. </a:t>
            </a:r>
          </a:p>
        </p:txBody>
      </p:sp>
      <p:graphicFrame>
        <p:nvGraphicFramePr>
          <p:cNvPr id="4" name="Table 3"/>
          <p:cNvGraphicFramePr>
            <a:graphicFrameLocks noGrp="1"/>
          </p:cNvGraphicFramePr>
          <p:nvPr>
            <p:extLst>
              <p:ext uri="{D42A27DB-BD31-4B8C-83A1-F6EECF244321}">
                <p14:modId xmlns:p14="http://schemas.microsoft.com/office/powerpoint/2010/main" val="770916367"/>
              </p:ext>
            </p:extLst>
          </p:nvPr>
        </p:nvGraphicFramePr>
        <p:xfrm>
          <a:off x="393510" y="3321960"/>
          <a:ext cx="2677236" cy="1483360"/>
        </p:xfrm>
        <a:graphic>
          <a:graphicData uri="http://schemas.openxmlformats.org/drawingml/2006/table">
            <a:tbl>
              <a:tblPr firstRow="1" bandRow="1">
                <a:tableStyleId>{5940675A-B579-460E-94D1-54222C63F5DA}</a:tableStyleId>
              </a:tblPr>
              <a:tblGrid>
                <a:gridCol w="1872019">
                  <a:extLst>
                    <a:ext uri="{9D8B030D-6E8A-4147-A177-3AD203B41FA5}">
                      <a16:colId xmlns:a16="http://schemas.microsoft.com/office/drawing/2014/main" val="909300811"/>
                    </a:ext>
                  </a:extLst>
                </a:gridCol>
                <a:gridCol w="805217">
                  <a:extLst>
                    <a:ext uri="{9D8B030D-6E8A-4147-A177-3AD203B41FA5}">
                      <a16:colId xmlns:a16="http://schemas.microsoft.com/office/drawing/2014/main" val="1304764944"/>
                    </a:ext>
                  </a:extLst>
                </a:gridCol>
              </a:tblGrid>
              <a:tr h="370840">
                <a:tc gridSpan="2">
                  <a:txBody>
                    <a:bodyPr/>
                    <a:lstStyle/>
                    <a:p>
                      <a:r>
                        <a:rPr lang="en-US" b="1" dirty="0"/>
                        <a:t>8 vials per period</a:t>
                      </a:r>
                    </a:p>
                  </a:txBody>
                  <a:tcPr>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4053977067"/>
                  </a:ext>
                </a:extLst>
              </a:tr>
              <a:tr h="370840">
                <a:tc>
                  <a:txBody>
                    <a:bodyPr/>
                    <a:lstStyle/>
                    <a:p>
                      <a:r>
                        <a:rPr lang="en-US" b="1" dirty="0"/>
                        <a:t>x ___ periods</a:t>
                      </a:r>
                    </a:p>
                  </a:txBody>
                  <a:tcPr>
                    <a:solidFill>
                      <a:schemeClr val="accent4">
                        <a:lumMod val="40000"/>
                        <a:lumOff val="60000"/>
                      </a:schemeClr>
                    </a:solidFill>
                  </a:tcPr>
                </a:tc>
                <a:tc>
                  <a:txBody>
                    <a:bodyPr/>
                    <a:lstStyle/>
                    <a:p>
                      <a:r>
                        <a:rPr lang="en-US" dirty="0"/>
                        <a:t>4</a:t>
                      </a:r>
                    </a:p>
                  </a:txBody>
                  <a:tcPr/>
                </a:tc>
                <a:extLst>
                  <a:ext uri="{0D108BD9-81ED-4DB2-BD59-A6C34878D82A}">
                    <a16:rowId xmlns:a16="http://schemas.microsoft.com/office/drawing/2014/main" val="3348942893"/>
                  </a:ext>
                </a:extLst>
              </a:tr>
              <a:tr h="370840">
                <a:tc>
                  <a:txBody>
                    <a:bodyPr/>
                    <a:lstStyle/>
                    <a:p>
                      <a:r>
                        <a:rPr lang="en-US" b="1" dirty="0"/>
                        <a:t>Total</a:t>
                      </a:r>
                      <a:r>
                        <a:rPr lang="en-US" b="1" baseline="0" dirty="0"/>
                        <a:t> # vials</a:t>
                      </a:r>
                      <a:endParaRPr lang="en-US" b="1" dirty="0"/>
                    </a:p>
                  </a:txBody>
                  <a:tcPr>
                    <a:solidFill>
                      <a:schemeClr val="accent4">
                        <a:lumMod val="40000"/>
                        <a:lumOff val="60000"/>
                      </a:schemeClr>
                    </a:solidFill>
                  </a:tcPr>
                </a:tc>
                <a:tc>
                  <a:txBody>
                    <a:bodyPr/>
                    <a:lstStyle/>
                    <a:p>
                      <a:r>
                        <a:rPr lang="en-US" dirty="0"/>
                        <a:t>32</a:t>
                      </a:r>
                    </a:p>
                  </a:txBody>
                  <a:tcPr/>
                </a:tc>
                <a:extLst>
                  <a:ext uri="{0D108BD9-81ED-4DB2-BD59-A6C34878D82A}">
                    <a16:rowId xmlns:a16="http://schemas.microsoft.com/office/drawing/2014/main" val="209551028"/>
                  </a:ext>
                </a:extLst>
              </a:tr>
              <a:tr h="370840">
                <a:tc>
                  <a:txBody>
                    <a:bodyPr/>
                    <a:lstStyle/>
                    <a:p>
                      <a:r>
                        <a:rPr lang="en-US" b="1" dirty="0"/>
                        <a:t>+</a:t>
                      </a:r>
                      <a:r>
                        <a:rPr lang="en-US" b="1" baseline="0" dirty="0"/>
                        <a:t> a few extra</a:t>
                      </a:r>
                      <a:endParaRPr lang="en-US" b="1" dirty="0"/>
                    </a:p>
                  </a:txBody>
                  <a:tcPr>
                    <a:solidFill>
                      <a:schemeClr val="accent4">
                        <a:lumMod val="40000"/>
                        <a:lumOff val="60000"/>
                      </a:schemeClr>
                    </a:solidFill>
                  </a:tcPr>
                </a:tc>
                <a:tc>
                  <a:txBody>
                    <a:bodyPr/>
                    <a:lstStyle/>
                    <a:p>
                      <a:r>
                        <a:rPr lang="en-US" b="1" dirty="0"/>
                        <a:t>= 35</a:t>
                      </a:r>
                    </a:p>
                  </a:txBody>
                  <a:tcPr/>
                </a:tc>
                <a:extLst>
                  <a:ext uri="{0D108BD9-81ED-4DB2-BD59-A6C34878D82A}">
                    <a16:rowId xmlns:a16="http://schemas.microsoft.com/office/drawing/2014/main" val="3348310269"/>
                  </a:ext>
                </a:extLst>
              </a:tr>
            </a:tbl>
          </a:graphicData>
        </a:graphic>
      </p:graphicFrame>
    </p:spTree>
    <p:extLst>
      <p:ext uri="{BB962C8B-B14F-4D97-AF65-F5344CB8AC3E}">
        <p14:creationId xmlns:p14="http://schemas.microsoft.com/office/powerpoint/2010/main" val="592756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Determination of an </a:t>
            </a:r>
            <a:br>
              <a:rPr lang="en-US" b="1" u="sng" dirty="0"/>
            </a:br>
            <a:r>
              <a:rPr lang="en-US" b="1" u="sng" dirty="0"/>
              <a:t>Eq. Constant</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t> </a:t>
            </a:r>
            <a:endParaRPr lang="en-US" sz="3200" b="1" baseline="-25000" dirty="0"/>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6482687" y="259307"/>
            <a:ext cx="5145206"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482687" y="365125"/>
            <a:ext cx="5480713" cy="602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FDAEE7D-947A-714F-CB0B-60EF6F5D11DB}"/>
              </a:ext>
            </a:extLst>
          </p:cNvPr>
          <p:cNvSpPr txBox="1"/>
          <p:nvPr/>
        </p:nvSpPr>
        <p:spPr>
          <a:xfrm>
            <a:off x="399464" y="2564151"/>
            <a:ext cx="6020972" cy="3477875"/>
          </a:xfrm>
          <a:prstGeom prst="rect">
            <a:avLst/>
          </a:prstGeom>
          <a:noFill/>
        </p:spPr>
        <p:txBody>
          <a:bodyPr wrap="square" rtlCol="0">
            <a:spAutoFit/>
          </a:bodyPr>
          <a:lstStyle/>
          <a:p>
            <a:r>
              <a:rPr lang="en-US" sz="4400" dirty="0">
                <a:solidFill>
                  <a:srgbClr val="FF0000"/>
                </a:solidFill>
              </a:rPr>
              <a:t>Virtual Lab</a:t>
            </a:r>
          </a:p>
          <a:p>
            <a:r>
              <a:rPr lang="en-US" sz="4400" dirty="0">
                <a:solidFill>
                  <a:srgbClr val="FF0000"/>
                </a:solidFill>
              </a:rPr>
              <a:t>Data in shared data folder and also in Equilibrium chapter folder with lab handouts</a:t>
            </a:r>
          </a:p>
        </p:txBody>
      </p:sp>
    </p:spTree>
    <p:extLst>
      <p:ext uri="{BB962C8B-B14F-4D97-AF65-F5344CB8AC3E}">
        <p14:creationId xmlns:p14="http://schemas.microsoft.com/office/powerpoint/2010/main" val="1642812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0000">
                <a:alpha val="6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7 – Gas Laws</a:t>
            </a:r>
          </a:p>
        </p:txBody>
      </p:sp>
    </p:spTree>
    <p:extLst>
      <p:ext uri="{BB962C8B-B14F-4D97-AF65-F5344CB8AC3E}">
        <p14:creationId xmlns:p14="http://schemas.microsoft.com/office/powerpoint/2010/main" val="1206812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Molar Mass </a:t>
            </a:r>
            <a:br>
              <a:rPr lang="en-US" sz="11500" b="1" dirty="0"/>
            </a:br>
            <a:r>
              <a:rPr lang="en-US" sz="11500" b="1" dirty="0"/>
              <a:t>of a Gas Lab</a:t>
            </a:r>
          </a:p>
        </p:txBody>
      </p:sp>
    </p:spTree>
    <p:extLst>
      <p:ext uri="{BB962C8B-B14F-4D97-AF65-F5344CB8AC3E}">
        <p14:creationId xmlns:p14="http://schemas.microsoft.com/office/powerpoint/2010/main" val="90122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Molar Mass of a Gas</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t> Copper wire, 18 gauge, 10cm long</a:t>
            </a:r>
          </a:p>
          <a:p>
            <a:r>
              <a:rPr lang="en-US" sz="3200" b="1" dirty="0"/>
              <a:t>2M HCl, 10mL</a:t>
            </a:r>
          </a:p>
          <a:p>
            <a:r>
              <a:rPr lang="en-US" sz="3200" b="1" dirty="0"/>
              <a:t>Mg ribbon, 1cm, x2 pieces</a:t>
            </a:r>
          </a:p>
          <a:p>
            <a:r>
              <a:rPr lang="en-US" sz="3200" b="1" dirty="0"/>
              <a:t>DI water</a:t>
            </a:r>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6482687" y="259307"/>
            <a:ext cx="5145206"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482687" y="365125"/>
            <a:ext cx="5480713" cy="602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400 mL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Graduated cylinder, 10mL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Eu</a:t>
            </a:r>
            <a:r>
              <a:rPr lang="en-US" sz="3200" b="1" dirty="0" err="1">
                <a:solidFill>
                  <a:prstClr val="black"/>
                </a:solidFill>
                <a:latin typeface="Calibri" panose="020F0502020204030204"/>
              </a:rPr>
              <a:t>diometer</a:t>
            </a:r>
            <a:r>
              <a:rPr lang="en-US" sz="3200" b="1" dirty="0">
                <a:solidFill>
                  <a:prstClr val="black"/>
                </a:solidFill>
                <a:latin typeface="Calibri" panose="020F0502020204030204"/>
              </a:rPr>
              <a:t> tube, 50mL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One </a:t>
            </a:r>
            <a:r>
              <a:rPr lang="en-US" sz="3200" b="1" dirty="0">
                <a:solidFill>
                  <a:prstClr val="black"/>
                </a:solidFill>
                <a:latin typeface="Calibri" panose="020F0502020204030204"/>
              </a:rPr>
              <a:t>hole rubber stopper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Scale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Thermometer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Barometer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Metric ruler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Scissors or wire cutters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071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Molar Mass of a Gas</a:t>
            </a:r>
          </a:p>
        </p:txBody>
      </p:sp>
      <p:pic>
        <p:nvPicPr>
          <p:cNvPr id="7" name="Picture 6">
            <a:extLst>
              <a:ext uri="{FF2B5EF4-FFF2-40B4-BE49-F238E27FC236}">
                <a16:creationId xmlns:a16="http://schemas.microsoft.com/office/drawing/2014/main" id="{DB35A8AA-BE5E-4B0E-965F-4DB439F250E5}"/>
              </a:ext>
            </a:extLst>
          </p:cNvPr>
          <p:cNvPicPr>
            <a:picLocks noChangeAspect="1"/>
          </p:cNvPicPr>
          <p:nvPr/>
        </p:nvPicPr>
        <p:blipFill>
          <a:blip r:embed="rId2"/>
          <a:stretch>
            <a:fillRect/>
          </a:stretch>
        </p:blipFill>
        <p:spPr>
          <a:xfrm>
            <a:off x="7200901" y="365125"/>
            <a:ext cx="4705350" cy="5596891"/>
          </a:xfrm>
          <a:prstGeom prst="rect">
            <a:avLst/>
          </a:prstGeom>
        </p:spPr>
      </p:pic>
      <p:pic>
        <p:nvPicPr>
          <p:cNvPr id="9" name="Picture 8">
            <a:extLst>
              <a:ext uri="{FF2B5EF4-FFF2-40B4-BE49-F238E27FC236}">
                <a16:creationId xmlns:a16="http://schemas.microsoft.com/office/drawing/2014/main" id="{E0051FE9-F4CE-4A98-93C0-56B4F126A590}"/>
              </a:ext>
            </a:extLst>
          </p:cNvPr>
          <p:cNvPicPr>
            <a:picLocks noChangeAspect="1"/>
          </p:cNvPicPr>
          <p:nvPr/>
        </p:nvPicPr>
        <p:blipFill>
          <a:blip r:embed="rId3"/>
          <a:stretch>
            <a:fillRect/>
          </a:stretch>
        </p:blipFill>
        <p:spPr>
          <a:xfrm>
            <a:off x="6324839" y="858326"/>
            <a:ext cx="1022363" cy="3740035"/>
          </a:xfrm>
          <a:prstGeom prst="rect">
            <a:avLst/>
          </a:prstGeom>
        </p:spPr>
      </p:pic>
      <p:sp>
        <p:nvSpPr>
          <p:cNvPr id="3" name="TextBox 2">
            <a:extLst>
              <a:ext uri="{FF2B5EF4-FFF2-40B4-BE49-F238E27FC236}">
                <a16:creationId xmlns:a16="http://schemas.microsoft.com/office/drawing/2014/main" id="{E6A68BDA-A506-174C-5789-8A6E0631090E}"/>
              </a:ext>
            </a:extLst>
          </p:cNvPr>
          <p:cNvSpPr txBox="1"/>
          <p:nvPr/>
        </p:nvSpPr>
        <p:spPr>
          <a:xfrm>
            <a:off x="496764" y="1562424"/>
            <a:ext cx="615168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Don’t drip acid all over! </a:t>
            </a:r>
            <a:br>
              <a:rPr lang="en-US" sz="3200" dirty="0"/>
            </a:br>
            <a:r>
              <a:rPr lang="en-US" sz="3200" dirty="0"/>
              <a:t>Cover the hole in the rubber stopper with a gloved finger  when moving/transferring the tube around!</a:t>
            </a:r>
          </a:p>
          <a:p>
            <a:pPr marL="285750" indent="-285750">
              <a:buFont typeface="Arial" panose="020B0604020202020204" pitchFamily="34" charset="0"/>
              <a:buChar char="•"/>
            </a:pPr>
            <a:r>
              <a:rPr lang="en-US" sz="3200" dirty="0"/>
              <a:t>Don’t forget to take the temperature of the water!</a:t>
            </a:r>
          </a:p>
          <a:p>
            <a:pPr marL="285750" indent="-285750">
              <a:buFont typeface="Arial" panose="020B0604020202020204" pitchFamily="34" charset="0"/>
              <a:buChar char="•"/>
            </a:pPr>
            <a:r>
              <a:rPr lang="en-US" sz="3200" b="1" dirty="0">
                <a:solidFill>
                  <a:srgbClr val="FF0000"/>
                </a:solidFill>
                <a:highlight>
                  <a:srgbClr val="FFFF00"/>
                </a:highlight>
              </a:rPr>
              <a:t>~ 2cm, make sure mass of Mg is between 0.02 – 0.03 grams</a:t>
            </a:r>
          </a:p>
        </p:txBody>
      </p:sp>
      <p:sp>
        <p:nvSpPr>
          <p:cNvPr id="4" name="Rectangle 3">
            <a:extLst>
              <a:ext uri="{FF2B5EF4-FFF2-40B4-BE49-F238E27FC236}">
                <a16:creationId xmlns:a16="http://schemas.microsoft.com/office/drawing/2014/main" id="{7B68EE5C-15FC-6771-9058-7806476C491A}"/>
              </a:ext>
            </a:extLst>
          </p:cNvPr>
          <p:cNvSpPr/>
          <p:nvPr/>
        </p:nvSpPr>
        <p:spPr>
          <a:xfrm>
            <a:off x="7329268" y="1027906"/>
            <a:ext cx="900332" cy="132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992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956379381"/>
              </p:ext>
            </p:extLst>
          </p:nvPr>
        </p:nvGraphicFramePr>
        <p:xfrm>
          <a:off x="259623" y="285991"/>
          <a:ext cx="10125370" cy="110744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2 M HCl</a:t>
                      </a:r>
                      <a:endParaRPr lang="en-US" baseline="-25000" dirty="0"/>
                    </a:p>
                  </a:txBody>
                  <a:tcPr/>
                </a:tc>
                <a:tc>
                  <a:txBody>
                    <a:bodyPr/>
                    <a:lstStyle/>
                    <a:p>
                      <a:r>
                        <a:rPr lang="en-US" b="0" baseline="0" dirty="0"/>
                        <a:t>15</a:t>
                      </a:r>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r>
                        <a:rPr lang="en-US" b="0" baseline="0" dirty="0"/>
                        <a:t>480 mL</a:t>
                      </a:r>
                    </a:p>
                  </a:txBody>
                  <a:tcPr/>
                </a:tc>
                <a:tc>
                  <a:txBody>
                    <a:bodyPr/>
                    <a:lstStyle/>
                    <a:p>
                      <a:r>
                        <a:rPr lang="en-US" b="0" baseline="0" dirty="0"/>
                        <a:t>1 L</a:t>
                      </a:r>
                    </a:p>
                  </a:txBody>
                  <a:tcPr/>
                </a:tc>
                <a:extLst>
                  <a:ext uri="{0D108BD9-81ED-4DB2-BD59-A6C34878D82A}">
                    <a16:rowId xmlns:a16="http://schemas.microsoft.com/office/drawing/2014/main" val="3861754728"/>
                  </a:ext>
                </a:extLst>
              </a:tr>
            </a:tbl>
          </a:graphicData>
        </a:graphic>
      </p:graphicFrame>
      <p:sp>
        <p:nvSpPr>
          <p:cNvPr id="6" name="Rectangle 5"/>
          <p:cNvSpPr/>
          <p:nvPr/>
        </p:nvSpPr>
        <p:spPr>
          <a:xfrm>
            <a:off x="8464875" y="3986686"/>
            <a:ext cx="3496428"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Magnesium is in the orange bin in the “random” cabinet in the back corner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Calibri" panose="020F0502020204030204"/>
              </a:rPr>
              <a:t>Accepted Value = 22.4 L, density H2 = 0.0899 g/L </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61947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2"/>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8 – IMFs</a:t>
            </a:r>
          </a:p>
        </p:txBody>
      </p:sp>
    </p:spTree>
    <p:extLst>
      <p:ext uri="{BB962C8B-B14F-4D97-AF65-F5344CB8AC3E}">
        <p14:creationId xmlns:p14="http://schemas.microsoft.com/office/powerpoint/2010/main" val="1328118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Rate of Evaporation</a:t>
            </a:r>
          </a:p>
        </p:txBody>
      </p:sp>
    </p:spTree>
    <p:extLst>
      <p:ext uri="{BB962C8B-B14F-4D97-AF65-F5344CB8AC3E}">
        <p14:creationId xmlns:p14="http://schemas.microsoft.com/office/powerpoint/2010/main" val="3508536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7577"/>
          </a:xfrm>
        </p:spPr>
        <p:txBody>
          <a:bodyPr>
            <a:normAutofit fontScale="90000"/>
          </a:bodyPr>
          <a:lstStyle/>
          <a:p>
            <a:pPr algn="ctr"/>
            <a:r>
              <a:rPr lang="en-US" b="1" u="sng" dirty="0">
                <a:solidFill>
                  <a:srgbClr val="FF0000"/>
                </a:solidFill>
                <a:latin typeface="Arial" panose="020B0604020202020204" pitchFamily="34" charset="0"/>
                <a:cs typeface="Arial" panose="020B0604020202020204" pitchFamily="34" charset="0"/>
              </a:rPr>
              <a:t>ADD YOUR DATA TO SHARED GOOGLE SHEET!</a:t>
            </a:r>
          </a:p>
        </p:txBody>
      </p:sp>
      <p:graphicFrame>
        <p:nvGraphicFramePr>
          <p:cNvPr id="8" name="Table 8">
            <a:extLst>
              <a:ext uri="{FF2B5EF4-FFF2-40B4-BE49-F238E27FC236}">
                <a16:creationId xmlns:a16="http://schemas.microsoft.com/office/drawing/2014/main" id="{C1D9B4B1-203B-555E-BA06-BF07CCFC0214}"/>
              </a:ext>
            </a:extLst>
          </p:cNvPr>
          <p:cNvGraphicFramePr>
            <a:graphicFrameLocks noGrp="1"/>
          </p:cNvGraphicFramePr>
          <p:nvPr>
            <p:extLst>
              <p:ext uri="{D42A27DB-BD31-4B8C-83A1-F6EECF244321}">
                <p14:modId xmlns:p14="http://schemas.microsoft.com/office/powerpoint/2010/main" val="2758165062"/>
              </p:ext>
            </p:extLst>
          </p:nvPr>
        </p:nvGraphicFramePr>
        <p:xfrm>
          <a:off x="2031999" y="1182321"/>
          <a:ext cx="8128001" cy="5120640"/>
        </p:xfrm>
        <a:graphic>
          <a:graphicData uri="http://schemas.openxmlformats.org/drawingml/2006/table">
            <a:tbl>
              <a:tblPr firstRow="1" bandRow="1">
                <a:tableStyleId>{5940675A-B579-460E-94D1-54222C63F5DA}</a:tableStyleId>
              </a:tblPr>
              <a:tblGrid>
                <a:gridCol w="1947203">
                  <a:extLst>
                    <a:ext uri="{9D8B030D-6E8A-4147-A177-3AD203B41FA5}">
                      <a16:colId xmlns:a16="http://schemas.microsoft.com/office/drawing/2014/main" val="3623679938"/>
                    </a:ext>
                  </a:extLst>
                </a:gridCol>
                <a:gridCol w="3090399">
                  <a:extLst>
                    <a:ext uri="{9D8B030D-6E8A-4147-A177-3AD203B41FA5}">
                      <a16:colId xmlns:a16="http://schemas.microsoft.com/office/drawing/2014/main" val="2967856640"/>
                    </a:ext>
                  </a:extLst>
                </a:gridCol>
                <a:gridCol w="3090399">
                  <a:extLst>
                    <a:ext uri="{9D8B030D-6E8A-4147-A177-3AD203B41FA5}">
                      <a16:colId xmlns:a16="http://schemas.microsoft.com/office/drawing/2014/main" val="2043366961"/>
                    </a:ext>
                  </a:extLst>
                </a:gridCol>
              </a:tblGrid>
              <a:tr h="370840">
                <a:tc>
                  <a:txBody>
                    <a:bodyPr/>
                    <a:lstStyle/>
                    <a:p>
                      <a:r>
                        <a:rPr lang="en-US" sz="3600" b="1" dirty="0"/>
                        <a:t>Table 1</a:t>
                      </a: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rowSpan="4">
                  <a:txBody>
                    <a:bodyPr/>
                    <a:lstStyle/>
                    <a:p>
                      <a:pPr algn="ctr"/>
                      <a:r>
                        <a:rPr lang="en-US" sz="4000" b="1" dirty="0"/>
                        <a:t>Hexane</a:t>
                      </a:r>
                    </a:p>
                    <a:p>
                      <a:pPr algn="ctr"/>
                      <a:r>
                        <a:rPr lang="en-US" sz="3600" b="0" dirty="0"/>
                        <a:t>WEAR GLOVES</a:t>
                      </a:r>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rowSpan="4">
                  <a:txBody>
                    <a:bodyPr/>
                    <a:lstStyle/>
                    <a:p>
                      <a:pPr algn="ctr"/>
                      <a:r>
                        <a:rPr lang="en-US" sz="4000" b="1" dirty="0"/>
                        <a:t>Ethanol</a:t>
                      </a:r>
                    </a:p>
                  </a:txBody>
                  <a:tcPr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C00FF"/>
                    </a:solidFill>
                  </a:tcPr>
                </a:tc>
                <a:extLst>
                  <a:ext uri="{0D108BD9-81ED-4DB2-BD59-A6C34878D82A}">
                    <a16:rowId xmlns:a16="http://schemas.microsoft.com/office/drawing/2014/main" val="3827738724"/>
                  </a:ext>
                </a:extLst>
              </a:tr>
              <a:tr h="370840">
                <a:tc>
                  <a:txBody>
                    <a:bodyPr/>
                    <a:lstStyle/>
                    <a:p>
                      <a:r>
                        <a:rPr lang="en-US" sz="3600" b="1" dirty="0"/>
                        <a:t>Table 2</a:t>
                      </a:r>
                    </a:p>
                  </a:txBody>
                  <a:tcPr>
                    <a:lnL w="57150" cap="flat" cmpd="sng" algn="ctr">
                      <a:solidFill>
                        <a:schemeClr val="tx1"/>
                      </a:solidFill>
                      <a:prstDash val="solid"/>
                      <a:round/>
                      <a:headEnd type="none" w="med" len="med"/>
                      <a:tailEnd type="none" w="med" len="med"/>
                    </a:lnL>
                  </a:tcPr>
                </a:tc>
                <a:tc vMerge="1">
                  <a:txBody>
                    <a:bodyPr/>
                    <a:lstStyle/>
                    <a:p>
                      <a:pPr algn="l"/>
                      <a:endParaRPr lang="en-US" sz="2000" dirty="0"/>
                    </a:p>
                  </a:txBody>
                  <a:tcPr anchor="ctr"/>
                </a:tc>
                <a:tc vMerge="1">
                  <a:txBody>
                    <a:bodyPr/>
                    <a:lstStyle/>
                    <a:p>
                      <a:pPr algn="l"/>
                      <a:endParaRPr lang="en-US" sz="2000" dirty="0"/>
                    </a:p>
                  </a:txBody>
                  <a:tcPr anchor="ctr"/>
                </a:tc>
                <a:extLst>
                  <a:ext uri="{0D108BD9-81ED-4DB2-BD59-A6C34878D82A}">
                    <a16:rowId xmlns:a16="http://schemas.microsoft.com/office/drawing/2014/main" val="2884993504"/>
                  </a:ext>
                </a:extLst>
              </a:tr>
              <a:tr h="370840">
                <a:tc>
                  <a:txBody>
                    <a:bodyPr/>
                    <a:lstStyle/>
                    <a:p>
                      <a:r>
                        <a:rPr lang="en-US" sz="3600" b="1" dirty="0"/>
                        <a:t>Table 3</a:t>
                      </a:r>
                    </a:p>
                  </a:txBody>
                  <a:tcPr>
                    <a:lnL w="57150" cap="flat" cmpd="sng" algn="ctr">
                      <a:solidFill>
                        <a:schemeClr val="tx1"/>
                      </a:solidFill>
                      <a:prstDash val="solid"/>
                      <a:round/>
                      <a:headEnd type="none" w="med" len="med"/>
                      <a:tailEnd type="none" w="med" len="med"/>
                    </a:lnL>
                  </a:tcPr>
                </a:tc>
                <a:tc vMerge="1">
                  <a:txBody>
                    <a:bodyPr/>
                    <a:lstStyle/>
                    <a:p>
                      <a:pPr algn="l"/>
                      <a:endParaRPr lang="en-US" sz="2000" dirty="0"/>
                    </a:p>
                  </a:txBody>
                  <a:tcPr anchor="ctr"/>
                </a:tc>
                <a:tc vMerge="1">
                  <a:txBody>
                    <a:bodyPr/>
                    <a:lstStyle/>
                    <a:p>
                      <a:pPr algn="l"/>
                      <a:endParaRPr lang="en-US" sz="2000" dirty="0"/>
                    </a:p>
                  </a:txBody>
                  <a:tcPr anchor="ctr"/>
                </a:tc>
                <a:extLst>
                  <a:ext uri="{0D108BD9-81ED-4DB2-BD59-A6C34878D82A}">
                    <a16:rowId xmlns:a16="http://schemas.microsoft.com/office/drawing/2014/main" val="766635869"/>
                  </a:ext>
                </a:extLst>
              </a:tr>
              <a:tr h="370840">
                <a:tc>
                  <a:txBody>
                    <a:bodyPr/>
                    <a:lstStyle/>
                    <a:p>
                      <a:r>
                        <a:rPr lang="en-US" sz="3600" b="1" dirty="0"/>
                        <a:t>Table 4</a:t>
                      </a:r>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vMerge="1">
                  <a:txBody>
                    <a:bodyPr/>
                    <a:lstStyle/>
                    <a:p>
                      <a:pPr algn="l"/>
                      <a:endParaRPr lang="en-US" sz="2000" dirty="0"/>
                    </a:p>
                  </a:txBody>
                  <a:tcPr anchor="ctr"/>
                </a:tc>
                <a:tc vMerge="1">
                  <a:txBody>
                    <a:bodyPr/>
                    <a:lstStyle/>
                    <a:p>
                      <a:pPr algn="l"/>
                      <a:endParaRPr lang="en-US" sz="2000" dirty="0"/>
                    </a:p>
                  </a:txBody>
                  <a:tcPr anchor="ctr"/>
                </a:tc>
                <a:extLst>
                  <a:ext uri="{0D108BD9-81ED-4DB2-BD59-A6C34878D82A}">
                    <a16:rowId xmlns:a16="http://schemas.microsoft.com/office/drawing/2014/main" val="3716710952"/>
                  </a:ext>
                </a:extLst>
              </a:tr>
              <a:tr h="370840">
                <a:tc>
                  <a:txBody>
                    <a:bodyPr/>
                    <a:lstStyle/>
                    <a:p>
                      <a:r>
                        <a:rPr lang="en-US" sz="3600" b="1" dirty="0"/>
                        <a:t>Table 5</a:t>
                      </a: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rowSpan="4">
                  <a:txBody>
                    <a:bodyPr/>
                    <a:lstStyle/>
                    <a:p>
                      <a:pPr algn="ctr"/>
                      <a:r>
                        <a:rPr lang="en-US" sz="4400" b="1" dirty="0"/>
                        <a:t>Acetone</a:t>
                      </a:r>
                    </a:p>
                    <a:p>
                      <a:pPr algn="ctr"/>
                      <a:r>
                        <a:rPr lang="en-US" sz="3600" b="0" dirty="0"/>
                        <a:t>TAKES OFF NAILPOLISH!</a:t>
                      </a:r>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0000"/>
                    </a:solidFill>
                  </a:tcPr>
                </a:tc>
                <a:tc rowSpan="4">
                  <a:txBody>
                    <a:bodyPr/>
                    <a:lstStyle/>
                    <a:p>
                      <a:pPr algn="ctr"/>
                      <a:r>
                        <a:rPr lang="en-US" sz="4000" b="1" dirty="0"/>
                        <a:t>Water</a:t>
                      </a:r>
                    </a:p>
                  </a:txBody>
                  <a:tcPr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10259305"/>
                  </a:ext>
                </a:extLst>
              </a:tr>
              <a:tr h="370840">
                <a:tc>
                  <a:txBody>
                    <a:bodyPr/>
                    <a:lstStyle/>
                    <a:p>
                      <a:r>
                        <a:rPr lang="en-US" sz="3600" b="1" dirty="0"/>
                        <a:t>Table 6</a:t>
                      </a:r>
                    </a:p>
                  </a:txBody>
                  <a:tcPr>
                    <a:lnL w="57150" cap="flat" cmpd="sng" algn="ctr">
                      <a:solidFill>
                        <a:schemeClr val="tx1"/>
                      </a:solidFill>
                      <a:prstDash val="solid"/>
                      <a:round/>
                      <a:headEnd type="none" w="med" len="med"/>
                      <a:tailEnd type="none" w="med" len="med"/>
                    </a:lnL>
                  </a:tcPr>
                </a:tc>
                <a:tc vMerge="1">
                  <a:txBody>
                    <a:bodyPr/>
                    <a:lstStyle/>
                    <a:p>
                      <a:pPr algn="ctr"/>
                      <a:endParaRPr lang="en-US" sz="2000" dirty="0"/>
                    </a:p>
                  </a:txBody>
                  <a:tcPr anchor="ctr"/>
                </a:tc>
                <a:tc vMerge="1">
                  <a:txBody>
                    <a:bodyPr/>
                    <a:lstStyle/>
                    <a:p>
                      <a:pPr algn="l"/>
                      <a:endParaRPr lang="en-US" sz="2000" dirty="0"/>
                    </a:p>
                  </a:txBody>
                  <a:tcPr anchor="ctr"/>
                </a:tc>
                <a:extLst>
                  <a:ext uri="{0D108BD9-81ED-4DB2-BD59-A6C34878D82A}">
                    <a16:rowId xmlns:a16="http://schemas.microsoft.com/office/drawing/2014/main" val="2439897726"/>
                  </a:ext>
                </a:extLst>
              </a:tr>
              <a:tr h="370840">
                <a:tc>
                  <a:txBody>
                    <a:bodyPr/>
                    <a:lstStyle/>
                    <a:p>
                      <a:r>
                        <a:rPr lang="en-US" sz="3600" b="1" dirty="0"/>
                        <a:t>Table 7</a:t>
                      </a:r>
                    </a:p>
                  </a:txBody>
                  <a:tcPr>
                    <a:lnL w="57150" cap="flat" cmpd="sng" algn="ctr">
                      <a:solidFill>
                        <a:schemeClr val="tx1"/>
                      </a:solidFill>
                      <a:prstDash val="solid"/>
                      <a:round/>
                      <a:headEnd type="none" w="med" len="med"/>
                      <a:tailEnd type="none" w="med" len="med"/>
                    </a:lnL>
                  </a:tcPr>
                </a:tc>
                <a:tc vMerge="1">
                  <a:txBody>
                    <a:bodyPr/>
                    <a:lstStyle/>
                    <a:p>
                      <a:pPr algn="ctr"/>
                      <a:endParaRPr lang="en-US" sz="2000" dirty="0"/>
                    </a:p>
                  </a:txBody>
                  <a:tcPr anchor="ctr"/>
                </a:tc>
                <a:tc vMerge="1">
                  <a:txBody>
                    <a:bodyPr/>
                    <a:lstStyle/>
                    <a:p>
                      <a:pPr algn="l"/>
                      <a:endParaRPr lang="en-US" sz="2000" dirty="0"/>
                    </a:p>
                  </a:txBody>
                  <a:tcPr anchor="ctr"/>
                </a:tc>
                <a:extLst>
                  <a:ext uri="{0D108BD9-81ED-4DB2-BD59-A6C34878D82A}">
                    <a16:rowId xmlns:a16="http://schemas.microsoft.com/office/drawing/2014/main" val="1385768821"/>
                  </a:ext>
                </a:extLst>
              </a:tr>
              <a:tr h="370840">
                <a:tc>
                  <a:txBody>
                    <a:bodyPr/>
                    <a:lstStyle/>
                    <a:p>
                      <a:r>
                        <a:rPr lang="en-US" sz="3600" b="1" dirty="0"/>
                        <a:t>Table 8</a:t>
                      </a:r>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vMerge="1">
                  <a:txBody>
                    <a:bodyPr/>
                    <a:lstStyle/>
                    <a:p>
                      <a:pPr algn="ctr"/>
                      <a:endParaRPr lang="en-US" sz="2000" dirty="0"/>
                    </a:p>
                  </a:txBody>
                  <a:tcPr anchor="ctr"/>
                </a:tc>
                <a:tc vMerge="1">
                  <a:txBody>
                    <a:bodyPr/>
                    <a:lstStyle/>
                    <a:p>
                      <a:pPr algn="l"/>
                      <a:endParaRPr lang="en-US" sz="2000" dirty="0"/>
                    </a:p>
                  </a:txBody>
                  <a:tcPr anchor="ctr"/>
                </a:tc>
                <a:extLst>
                  <a:ext uri="{0D108BD9-81ED-4DB2-BD59-A6C34878D82A}">
                    <a16:rowId xmlns:a16="http://schemas.microsoft.com/office/drawing/2014/main" val="1626459275"/>
                  </a:ext>
                </a:extLst>
              </a:tr>
            </a:tbl>
          </a:graphicData>
        </a:graphic>
      </p:graphicFrame>
    </p:spTree>
    <p:extLst>
      <p:ext uri="{BB962C8B-B14F-4D97-AF65-F5344CB8AC3E}">
        <p14:creationId xmlns:p14="http://schemas.microsoft.com/office/powerpoint/2010/main" val="1527098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B66B8F-C5F4-4CB3-BFDC-DC761BC6A979}"/>
              </a:ext>
            </a:extLst>
          </p:cNvPr>
          <p:cNvPicPr>
            <a:picLocks noChangeAspect="1"/>
          </p:cNvPicPr>
          <p:nvPr/>
        </p:nvPicPr>
        <p:blipFill>
          <a:blip r:embed="rId2"/>
          <a:stretch>
            <a:fillRect/>
          </a:stretch>
        </p:blipFill>
        <p:spPr>
          <a:xfrm>
            <a:off x="5847465" y="815974"/>
            <a:ext cx="6344535" cy="5820587"/>
          </a:xfrm>
          <a:prstGeom prst="rect">
            <a:avLst/>
          </a:prstGeom>
        </p:spPr>
      </p:pic>
      <p:sp>
        <p:nvSpPr>
          <p:cNvPr id="8" name="Content Placeholder 2">
            <a:extLst>
              <a:ext uri="{FF2B5EF4-FFF2-40B4-BE49-F238E27FC236}">
                <a16:creationId xmlns:a16="http://schemas.microsoft.com/office/drawing/2014/main" id="{A428294E-4689-AFEB-9B16-5D694FDD34CB}"/>
              </a:ext>
            </a:extLst>
          </p:cNvPr>
          <p:cNvSpPr>
            <a:spLocks noGrp="1"/>
          </p:cNvSpPr>
          <p:nvPr>
            <p:ph idx="1"/>
          </p:nvPr>
        </p:nvSpPr>
        <p:spPr>
          <a:xfrm>
            <a:off x="228599" y="1690688"/>
            <a:ext cx="7466429" cy="4351338"/>
          </a:xfrm>
        </p:spPr>
        <p:txBody>
          <a:bodyPr>
            <a:normAutofit/>
          </a:bodyPr>
          <a:lstStyle/>
          <a:p>
            <a:pPr marL="0" indent="0">
              <a:buClr>
                <a:srgbClr val="FF0000"/>
              </a:buClr>
              <a:buNone/>
            </a:pPr>
            <a:r>
              <a:rPr lang="en-US" sz="3200" b="1" dirty="0">
                <a:solidFill>
                  <a:srgbClr val="FF0000"/>
                </a:solidFill>
              </a:rPr>
              <a:t>MOST to LEAST IMFs </a:t>
            </a:r>
            <a:r>
              <a:rPr lang="en-US" sz="2000" dirty="0"/>
              <a:t>(and their typical delta T values)</a:t>
            </a:r>
          </a:p>
          <a:p>
            <a:pPr marL="514350" indent="-514350">
              <a:buClr>
                <a:srgbClr val="FF0000"/>
              </a:buClr>
              <a:buFont typeface="+mj-lt"/>
              <a:buAutoNum type="arabicPeriod"/>
            </a:pPr>
            <a:r>
              <a:rPr lang="en-US" sz="3200" b="1" u="sng" dirty="0"/>
              <a:t>Water       </a:t>
            </a:r>
            <a:r>
              <a:rPr lang="en-US" sz="3200" dirty="0"/>
              <a:t>8 </a:t>
            </a:r>
            <a:r>
              <a:rPr lang="en-US" sz="3200" dirty="0">
                <a:sym typeface="Wingdings" panose="05000000000000000000" pitchFamily="2" charset="2"/>
              </a:rPr>
              <a:t> 9         H-bonding x2</a:t>
            </a:r>
            <a:endParaRPr lang="en-US" sz="3200" b="1" u="sng" dirty="0"/>
          </a:p>
          <a:p>
            <a:pPr marL="514350" indent="-514350">
              <a:buClr>
                <a:srgbClr val="FF0000"/>
              </a:buClr>
              <a:buFont typeface="+mj-lt"/>
              <a:buAutoNum type="arabicPeriod"/>
            </a:pPr>
            <a:r>
              <a:rPr lang="en-US" sz="3200" b="1" u="sng" dirty="0"/>
              <a:t>Ethanol    </a:t>
            </a:r>
            <a:r>
              <a:rPr lang="en-US" sz="3200" dirty="0"/>
              <a:t>10 </a:t>
            </a:r>
            <a:r>
              <a:rPr lang="en-US" sz="3200" dirty="0">
                <a:sym typeface="Wingdings" panose="05000000000000000000" pitchFamily="2" charset="2"/>
              </a:rPr>
              <a:t> 12     H-bonding x1</a:t>
            </a:r>
            <a:endParaRPr lang="en-US" sz="3200" dirty="0"/>
          </a:p>
          <a:p>
            <a:pPr marL="514350" indent="-514350">
              <a:buClr>
                <a:srgbClr val="FF0000"/>
              </a:buClr>
              <a:buFont typeface="+mj-lt"/>
              <a:buAutoNum type="arabicPeriod"/>
            </a:pPr>
            <a:r>
              <a:rPr lang="en-US" sz="3200" b="1" u="sng" dirty="0"/>
              <a:t>Hexane    </a:t>
            </a:r>
            <a:r>
              <a:rPr lang="en-US" sz="3200" dirty="0"/>
              <a:t>14 </a:t>
            </a:r>
            <a:r>
              <a:rPr lang="en-US" sz="3200" dirty="0">
                <a:sym typeface="Wingdings" panose="05000000000000000000" pitchFamily="2" charset="2"/>
              </a:rPr>
              <a:t> 20     LDF (lots of them!)</a:t>
            </a:r>
            <a:endParaRPr lang="en-US" sz="3200" b="1" u="sng" dirty="0"/>
          </a:p>
          <a:p>
            <a:pPr marL="514350" indent="-514350">
              <a:buClr>
                <a:srgbClr val="FF0000"/>
              </a:buClr>
              <a:buFont typeface="+mj-lt"/>
              <a:buAutoNum type="arabicPeriod"/>
            </a:pPr>
            <a:r>
              <a:rPr lang="en-US" sz="3200" b="1" u="sng" dirty="0"/>
              <a:t>Acetone   </a:t>
            </a:r>
            <a:r>
              <a:rPr lang="en-US" sz="3200" dirty="0"/>
              <a:t>17 </a:t>
            </a:r>
            <a:r>
              <a:rPr lang="en-US" sz="3200" dirty="0">
                <a:sym typeface="Wingdings" panose="05000000000000000000" pitchFamily="2" charset="2"/>
              </a:rPr>
              <a:t> 22     DP-DP</a:t>
            </a:r>
            <a:endParaRPr lang="en-US" sz="3200" dirty="0"/>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Tree>
    <p:extLst>
      <p:ext uri="{BB962C8B-B14F-4D97-AF65-F5344CB8AC3E}">
        <p14:creationId xmlns:p14="http://schemas.microsoft.com/office/powerpoint/2010/main" val="188193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829" y="1378634"/>
            <a:ext cx="11176000" cy="5479366"/>
          </a:xfrm>
        </p:spPr>
        <p:txBody>
          <a:bodyPr>
            <a:normAutofit fontScale="92500" lnSpcReduction="20000"/>
          </a:bodyPr>
          <a:lstStyle/>
          <a:p>
            <a:pPr marL="0" indent="0">
              <a:buNone/>
            </a:pPr>
            <a:r>
              <a:rPr lang="en-US" sz="3200" b="1" u="sng" dirty="0"/>
              <a:t>DON’T FORGET</a:t>
            </a:r>
          </a:p>
          <a:p>
            <a:r>
              <a:rPr lang="en-US" sz="3200" dirty="0"/>
              <a:t>LABEL WEIGH BOAT WITH LAB BENCH AND PERIOD!</a:t>
            </a:r>
          </a:p>
          <a:p>
            <a:r>
              <a:rPr lang="en-US" sz="3200" dirty="0"/>
              <a:t>Dry weight of weigh boat + filter paper</a:t>
            </a:r>
          </a:p>
          <a:p>
            <a:r>
              <a:rPr lang="en-US" sz="3200" dirty="0"/>
              <a:t>Wet filter paper down!</a:t>
            </a:r>
          </a:p>
          <a:p>
            <a:r>
              <a:rPr lang="en-US" sz="3200" dirty="0"/>
              <a:t>Filter carefully </a:t>
            </a:r>
            <a:r>
              <a:rPr lang="en-US" sz="3200" dirty="0">
                <a:sym typeface="Wingdings" panose="05000000000000000000" pitchFamily="2" charset="2"/>
              </a:rPr>
              <a:t> keep that </a:t>
            </a:r>
            <a:r>
              <a:rPr lang="en-US" sz="3200" dirty="0" err="1">
                <a:sym typeface="Wingdings" panose="05000000000000000000" pitchFamily="2" charset="2"/>
              </a:rPr>
              <a:t>ppt</a:t>
            </a:r>
            <a:r>
              <a:rPr lang="en-US" sz="3200" dirty="0">
                <a:sym typeface="Wingdings" panose="05000000000000000000" pitchFamily="2" charset="2"/>
              </a:rPr>
              <a:t> on top of the filter paper!</a:t>
            </a:r>
          </a:p>
          <a:p>
            <a:pPr marL="0" indent="0">
              <a:buNone/>
            </a:pPr>
            <a:endParaRPr lang="en-US" sz="3200" dirty="0">
              <a:sym typeface="Wingdings" panose="05000000000000000000" pitchFamily="2" charset="2"/>
            </a:endParaRPr>
          </a:p>
          <a:p>
            <a:pPr marL="0" indent="0">
              <a:buNone/>
            </a:pPr>
            <a:r>
              <a:rPr lang="en-US" sz="3200" b="1" dirty="0">
                <a:sym typeface="Wingdings" panose="05000000000000000000" pitchFamily="2" charset="2"/>
              </a:rPr>
              <a:t>Cleanup</a:t>
            </a:r>
          </a:p>
          <a:p>
            <a:r>
              <a:rPr lang="en-US" sz="3200" dirty="0"/>
              <a:t>Goggles in UV Cabinet </a:t>
            </a:r>
            <a:r>
              <a:rPr lang="en-US" sz="3200" b="1" dirty="0">
                <a:solidFill>
                  <a:srgbClr val="FF0000"/>
                </a:solidFill>
              </a:rPr>
              <a:t>nicely</a:t>
            </a:r>
            <a:r>
              <a:rPr lang="en-US" sz="3200" b="1" dirty="0"/>
              <a:t>!</a:t>
            </a:r>
          </a:p>
          <a:p>
            <a:r>
              <a:rPr lang="en-US" sz="3200" b="1" dirty="0">
                <a:solidFill>
                  <a:srgbClr val="FF0000"/>
                </a:solidFill>
              </a:rPr>
              <a:t>Reset trays </a:t>
            </a:r>
            <a:r>
              <a:rPr lang="en-US" sz="3200" b="1" dirty="0"/>
              <a:t>for next period!</a:t>
            </a:r>
          </a:p>
          <a:p>
            <a:r>
              <a:rPr lang="en-US" sz="3200" dirty="0">
                <a:sym typeface="Wingdings" panose="05000000000000000000" pitchFamily="2" charset="2"/>
              </a:rPr>
              <a:t>Filtrates can go down the drain  FLUSH DRAIN WITH WATER!</a:t>
            </a:r>
          </a:p>
          <a:p>
            <a:r>
              <a:rPr lang="en-US" sz="3200" dirty="0">
                <a:sym typeface="Wingdings" panose="05000000000000000000" pitchFamily="2" charset="2"/>
              </a:rPr>
              <a:t>Precipitate + filter paper in weigh boat  </a:t>
            </a:r>
            <a:r>
              <a:rPr lang="en-US" sz="3200" b="1" u="sng" dirty="0">
                <a:solidFill>
                  <a:srgbClr val="FF0000"/>
                </a:solidFill>
                <a:sym typeface="Wingdings" panose="05000000000000000000" pitchFamily="2" charset="2"/>
              </a:rPr>
              <a:t>UP FRONT IN BIN!</a:t>
            </a:r>
          </a:p>
          <a:p>
            <a:r>
              <a:rPr lang="en-US" sz="3200" b="1" u="sng" dirty="0">
                <a:solidFill>
                  <a:srgbClr val="FF0000"/>
                </a:solidFill>
                <a:sym typeface="Wingdings" panose="05000000000000000000" pitchFamily="2" charset="2"/>
              </a:rPr>
              <a:t>Plastic vial with orange lid  UP FRONT IN BIG BEAKER!</a:t>
            </a:r>
            <a:endParaRPr lang="en-US" dirty="0"/>
          </a:p>
          <a:p>
            <a:endParaRPr lang="en-US" sz="3200" b="1" dirty="0"/>
          </a:p>
          <a:p>
            <a:endParaRPr lang="en-US" sz="3200" dirty="0"/>
          </a:p>
        </p:txBody>
      </p:sp>
      <p:sp>
        <p:nvSpPr>
          <p:cNvPr id="9" name="Title 8"/>
          <p:cNvSpPr>
            <a:spLocks noGrp="1"/>
          </p:cNvSpPr>
          <p:nvPr>
            <p:ph type="title"/>
          </p:nvPr>
        </p:nvSpPr>
        <p:spPr>
          <a:xfrm>
            <a:off x="333829" y="229056"/>
            <a:ext cx="10410370" cy="920523"/>
          </a:xfrm>
        </p:spPr>
        <p:txBody>
          <a:bodyPr/>
          <a:lstStyle/>
          <a:p>
            <a:r>
              <a:rPr lang="en-US" b="1" u="sng" dirty="0">
                <a:latin typeface="Arial" panose="020B0604020202020204" pitchFamily="34" charset="0"/>
                <a:cs typeface="Arial" panose="020B0604020202020204" pitchFamily="34" charset="0"/>
              </a:rPr>
              <a:t>Gravimetric Analysis of a Mixture</a:t>
            </a:r>
          </a:p>
        </p:txBody>
      </p:sp>
      <p:sp>
        <p:nvSpPr>
          <p:cNvPr id="5" name="Frame 4"/>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2127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FF00">
                <a:alpha val="70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9 – Solutions</a:t>
            </a:r>
          </a:p>
        </p:txBody>
      </p:sp>
    </p:spTree>
    <p:extLst>
      <p:ext uri="{BB962C8B-B14F-4D97-AF65-F5344CB8AC3E}">
        <p14:creationId xmlns:p14="http://schemas.microsoft.com/office/powerpoint/2010/main" val="2660027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err="1"/>
              <a:t>Ksp</a:t>
            </a:r>
            <a:r>
              <a:rPr lang="en-US" sz="11500" b="1" dirty="0"/>
              <a:t> of Ca(OH)2</a:t>
            </a:r>
          </a:p>
        </p:txBody>
      </p:sp>
    </p:spTree>
    <p:extLst>
      <p:ext uri="{BB962C8B-B14F-4D97-AF65-F5344CB8AC3E}">
        <p14:creationId xmlns:p14="http://schemas.microsoft.com/office/powerpoint/2010/main" val="35927708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428294E-4689-AFEB-9B16-5D694FDD34CB}"/>
              </a:ext>
            </a:extLst>
          </p:cNvPr>
          <p:cNvSpPr>
            <a:spLocks noGrp="1"/>
          </p:cNvSpPr>
          <p:nvPr>
            <p:ph idx="1"/>
          </p:nvPr>
        </p:nvSpPr>
        <p:spPr>
          <a:xfrm>
            <a:off x="228599" y="1690688"/>
            <a:ext cx="7466429" cy="4351338"/>
          </a:xfrm>
        </p:spPr>
        <p:txBody>
          <a:bodyPr>
            <a:normAutofit/>
          </a:bodyPr>
          <a:lstStyle/>
          <a:p>
            <a:pPr marL="0" indent="0">
              <a:buClr>
                <a:srgbClr val="FF0000"/>
              </a:buClr>
              <a:buNone/>
            </a:pPr>
            <a:r>
              <a:rPr lang="en-US" sz="3200" b="1" dirty="0">
                <a:solidFill>
                  <a:srgbClr val="FF0000"/>
                </a:solidFill>
              </a:rPr>
              <a:t>Accepted value = 6.5 x 10</a:t>
            </a:r>
            <a:r>
              <a:rPr lang="en-US" sz="3200" b="1" baseline="30000" dirty="0">
                <a:solidFill>
                  <a:srgbClr val="FF0000"/>
                </a:solidFill>
              </a:rPr>
              <a:t>-6</a:t>
            </a:r>
            <a:r>
              <a:rPr lang="en-US" sz="3200" b="1" baseline="-25000" dirty="0">
                <a:solidFill>
                  <a:srgbClr val="FF0000"/>
                </a:solidFill>
              </a:rPr>
              <a:t> </a:t>
            </a:r>
          </a:p>
          <a:p>
            <a:pPr marL="0" indent="0">
              <a:buClr>
                <a:srgbClr val="FF0000"/>
              </a:buClr>
              <a:buNone/>
            </a:pPr>
            <a:r>
              <a:rPr lang="en-US" sz="3200" b="1" dirty="0">
                <a:solidFill>
                  <a:srgbClr val="FF0000"/>
                </a:solidFill>
              </a:rPr>
              <a:t>Normal to have very high % errors for some reason – ask on ap group at some point </a:t>
            </a:r>
            <a:endParaRPr lang="en-US" sz="3200" dirty="0"/>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Tree>
    <p:extLst>
      <p:ext uri="{BB962C8B-B14F-4D97-AF65-F5344CB8AC3E}">
        <p14:creationId xmlns:p14="http://schemas.microsoft.com/office/powerpoint/2010/main" val="38386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10 – Acid Base</a:t>
            </a:r>
          </a:p>
        </p:txBody>
      </p:sp>
    </p:spTree>
    <p:extLst>
      <p:ext uri="{BB962C8B-B14F-4D97-AF65-F5344CB8AC3E}">
        <p14:creationId xmlns:p14="http://schemas.microsoft.com/office/powerpoint/2010/main" val="1939588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Buffers</a:t>
            </a:r>
          </a:p>
        </p:txBody>
      </p:sp>
    </p:spTree>
    <p:extLst>
      <p:ext uri="{BB962C8B-B14F-4D97-AF65-F5344CB8AC3E}">
        <p14:creationId xmlns:p14="http://schemas.microsoft.com/office/powerpoint/2010/main" val="4052734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Titration</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t>0.1 M NaOH</a:t>
            </a:r>
          </a:p>
          <a:p>
            <a:r>
              <a:rPr lang="en-US" sz="3200" b="1" dirty="0"/>
              <a:t>0.1 M HCl</a:t>
            </a:r>
          </a:p>
          <a:p>
            <a:r>
              <a:rPr lang="en-US" sz="3200" b="1" dirty="0"/>
              <a:t>0.1 M </a:t>
            </a:r>
            <a:r>
              <a:rPr lang="en-US" sz="3200" b="1" dirty="0" err="1"/>
              <a:t>HAc</a:t>
            </a:r>
            <a:endParaRPr lang="en-US" sz="3200" b="1" dirty="0"/>
          </a:p>
          <a:p>
            <a:r>
              <a:rPr lang="en-US" sz="3200" b="1" dirty="0"/>
              <a:t>DI water</a:t>
            </a:r>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4248443" y="259307"/>
            <a:ext cx="7379450"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p:cNvSpPr txBox="1">
            <a:spLocks/>
          </p:cNvSpPr>
          <p:nvPr/>
        </p:nvSpPr>
        <p:spPr>
          <a:xfrm>
            <a:off x="4403189" y="365125"/>
            <a:ext cx="7560212" cy="60229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Ring stand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Burette clamp + Burette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Clamp for pH probe + pH probe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50mL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15 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 water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250 mL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Stir plate + cord + Stir bar + retriever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Labquest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Front table – two beakers for acids and pipette in each beaker.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Parafilm for covering between days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Extra rubber bands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Buffers made for calibration + extra beaker for wash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Two beakers for me to fill and rinse burettes + funnel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4842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nvPr>
        </p:nvGraphicFramePr>
        <p:xfrm>
          <a:off x="259623" y="285991"/>
          <a:ext cx="10125370" cy="184912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0.1 M NaOH</a:t>
                      </a:r>
                      <a:endParaRPr lang="en-US" baseline="-25000" dirty="0"/>
                    </a:p>
                  </a:txBody>
                  <a:tcPr/>
                </a:tc>
                <a:tc>
                  <a:txBody>
                    <a:bodyPr/>
                    <a:lstStyle/>
                    <a:p>
                      <a:r>
                        <a:rPr lang="en-US" b="0" baseline="0" dirty="0"/>
                        <a:t>25</a:t>
                      </a:r>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3861754728"/>
                  </a:ext>
                </a:extLst>
              </a:tr>
              <a:tr h="370840">
                <a:tc>
                  <a:txBody>
                    <a:bodyPr/>
                    <a:lstStyle/>
                    <a:p>
                      <a:r>
                        <a:rPr lang="en-US" baseline="0" dirty="0"/>
                        <a:t>0.1 M HCl</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2223006309"/>
                  </a:ext>
                </a:extLst>
              </a:tr>
              <a:tr h="370840">
                <a:tc>
                  <a:txBody>
                    <a:bodyPr/>
                    <a:lstStyle/>
                    <a:p>
                      <a:r>
                        <a:rPr lang="en-US" baseline="0" dirty="0"/>
                        <a:t>0.1 M Hac</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1953870289"/>
                  </a:ext>
                </a:extLst>
              </a:tr>
            </a:tbl>
          </a:graphicData>
        </a:graphic>
      </p:graphicFrame>
      <p:sp>
        <p:nvSpPr>
          <p:cNvPr id="6" name="Rectangle 5"/>
          <p:cNvSpPr/>
          <p:nvPr/>
        </p:nvSpPr>
        <p:spPr>
          <a:xfrm>
            <a:off x="8046720" y="2565989"/>
            <a:ext cx="3914583"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Accepted should be 0.1 M but may change year to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Shock pH probes in 0.1 M – 0.5 M HCl for 4-8 hours. Rinse with DI water. Soak in storage solution for 30-60 min. Rinse with DI water. Check pH in buffer solutions (made with capsule kit). Storage solution and buffer capsules in same cupboard as pH probes.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https://www.vernier.com/files/manuals/ph-bta/ph-bta.pdf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a:extLst>
              <a:ext uri="{FF2B5EF4-FFF2-40B4-BE49-F238E27FC236}">
                <a16:creationId xmlns:a16="http://schemas.microsoft.com/office/drawing/2014/main" id="{7483A446-DCFF-9B03-43D6-EDD10CDCFF44}"/>
              </a:ext>
            </a:extLst>
          </p:cNvPr>
          <p:cNvGraphicFramePr>
            <a:graphicFrameLocks noGrp="1"/>
          </p:cNvGraphicFramePr>
          <p:nvPr/>
        </p:nvGraphicFramePr>
        <p:xfrm>
          <a:off x="230697" y="2614576"/>
          <a:ext cx="7621532" cy="1112520"/>
        </p:xfrm>
        <a:graphic>
          <a:graphicData uri="http://schemas.openxmlformats.org/drawingml/2006/table">
            <a:tbl>
              <a:tblPr firstRow="1" bandRow="1">
                <a:tableStyleId>{5940675A-B579-460E-94D1-54222C63F5DA}</a:tableStyleId>
              </a:tblPr>
              <a:tblGrid>
                <a:gridCol w="977830">
                  <a:extLst>
                    <a:ext uri="{9D8B030D-6E8A-4147-A177-3AD203B41FA5}">
                      <a16:colId xmlns:a16="http://schemas.microsoft.com/office/drawing/2014/main" val="4179059980"/>
                    </a:ext>
                  </a:extLst>
                </a:gridCol>
                <a:gridCol w="1154831">
                  <a:extLst>
                    <a:ext uri="{9D8B030D-6E8A-4147-A177-3AD203B41FA5}">
                      <a16:colId xmlns:a16="http://schemas.microsoft.com/office/drawing/2014/main" val="783972902"/>
                    </a:ext>
                  </a:extLst>
                </a:gridCol>
                <a:gridCol w="1628071">
                  <a:extLst>
                    <a:ext uri="{9D8B030D-6E8A-4147-A177-3AD203B41FA5}">
                      <a16:colId xmlns:a16="http://schemas.microsoft.com/office/drawing/2014/main" val="2266815564"/>
                    </a:ext>
                  </a:extLst>
                </a:gridCol>
                <a:gridCol w="386080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0.1M NaOH</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0.1</a:t>
                      </a:r>
                      <a:r>
                        <a:rPr lang="en-US" baseline="0" dirty="0"/>
                        <a:t> mol</a:t>
                      </a:r>
                      <a:endParaRPr lang="en-US" dirty="0"/>
                    </a:p>
                  </a:txBody>
                  <a:tcPr/>
                </a:tc>
                <a:tc>
                  <a:txBody>
                    <a:bodyPr/>
                    <a:lstStyle/>
                    <a:p>
                      <a:r>
                        <a:rPr lang="en-US" dirty="0"/>
                        <a:t>40.00 g</a:t>
                      </a:r>
                    </a:p>
                  </a:txBody>
                  <a:tcPr/>
                </a:tc>
                <a:tc>
                  <a:txBody>
                    <a:bodyPr/>
                    <a:lstStyle/>
                    <a:p>
                      <a:r>
                        <a:rPr lang="en-US" b="1" dirty="0"/>
                        <a:t>= 4.00  NaOH</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NaOH</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3" name="Table 2">
            <a:extLst>
              <a:ext uri="{FF2B5EF4-FFF2-40B4-BE49-F238E27FC236}">
                <a16:creationId xmlns:a16="http://schemas.microsoft.com/office/drawing/2014/main" id="{CC32542B-4237-B412-BBB9-53543B1B41F0}"/>
              </a:ext>
            </a:extLst>
          </p:cNvPr>
          <p:cNvGraphicFramePr>
            <a:graphicFrameLocks noGrp="1"/>
          </p:cNvGraphicFramePr>
          <p:nvPr/>
        </p:nvGraphicFramePr>
        <p:xfrm>
          <a:off x="230698" y="39607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3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0.0333 x 1000 = 33.33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4" name="Table 3">
            <a:extLst>
              <a:ext uri="{FF2B5EF4-FFF2-40B4-BE49-F238E27FC236}">
                <a16:creationId xmlns:a16="http://schemas.microsoft.com/office/drawing/2014/main" id="{8E1C15E1-9CD5-A8D1-3A55-A20DF862469F}"/>
              </a:ext>
            </a:extLst>
          </p:cNvPr>
          <p:cNvGraphicFramePr>
            <a:graphicFrameLocks noGrp="1"/>
          </p:cNvGraphicFramePr>
          <p:nvPr/>
        </p:nvGraphicFramePr>
        <p:xfrm>
          <a:off x="230697" y="52981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0.1 x 1000 = 100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42090114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Titration</a:t>
            </a:r>
          </a:p>
        </p:txBody>
      </p:sp>
    </p:spTree>
    <p:extLst>
      <p:ext uri="{BB962C8B-B14F-4D97-AF65-F5344CB8AC3E}">
        <p14:creationId xmlns:p14="http://schemas.microsoft.com/office/powerpoint/2010/main" val="5366475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Titration</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t>0.1 M NaOH</a:t>
            </a:r>
          </a:p>
          <a:p>
            <a:r>
              <a:rPr lang="en-US" sz="3200" b="1" dirty="0"/>
              <a:t>0.1 M HCl</a:t>
            </a:r>
          </a:p>
          <a:p>
            <a:r>
              <a:rPr lang="en-US" sz="3200" b="1" dirty="0"/>
              <a:t>0.1 M </a:t>
            </a:r>
            <a:r>
              <a:rPr lang="en-US" sz="3200" b="1" dirty="0" err="1"/>
              <a:t>HAc</a:t>
            </a:r>
            <a:endParaRPr lang="en-US" sz="3200" b="1" dirty="0"/>
          </a:p>
          <a:p>
            <a:r>
              <a:rPr lang="en-US" sz="3200" b="1" dirty="0"/>
              <a:t>DI water</a:t>
            </a:r>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4248443" y="259307"/>
            <a:ext cx="7379450"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p:cNvSpPr txBox="1">
            <a:spLocks/>
          </p:cNvSpPr>
          <p:nvPr/>
        </p:nvSpPr>
        <p:spPr>
          <a:xfrm>
            <a:off x="4403189" y="365125"/>
            <a:ext cx="7560212" cy="60229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Ring stand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Burette clamp +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Burette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Clamp for pH probe +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pH probe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50mL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15 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DI water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250 mL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Stir plate + cord + </a:t>
            </a:r>
            <a:r>
              <a:rPr lang="en-US" sz="3200" b="1" dirty="0">
                <a:solidFill>
                  <a:prstClr val="black"/>
                </a:solidFill>
                <a:latin typeface="Calibri" panose="020F0502020204030204"/>
              </a:rPr>
              <a:t>Stir bar + retriever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Labquest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Front table – two beakers for acids and pipette in each beaker.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Parafilm for covering between days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Extra rubber bands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Buffers made for calibration + extra beaker for wash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Two beakers for me to fill and rinse burettes + funnel</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612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803445434"/>
              </p:ext>
            </p:extLst>
          </p:nvPr>
        </p:nvGraphicFramePr>
        <p:xfrm>
          <a:off x="259623" y="285991"/>
          <a:ext cx="10125370" cy="184912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0.1 M NaOH</a:t>
                      </a:r>
                      <a:endParaRPr lang="en-US" baseline="-25000" dirty="0"/>
                    </a:p>
                  </a:txBody>
                  <a:tcPr/>
                </a:tc>
                <a:tc>
                  <a:txBody>
                    <a:bodyPr/>
                    <a:lstStyle/>
                    <a:p>
                      <a:r>
                        <a:rPr lang="en-US" b="0" baseline="0" dirty="0"/>
                        <a:t>25</a:t>
                      </a:r>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3861754728"/>
                  </a:ext>
                </a:extLst>
              </a:tr>
              <a:tr h="370840">
                <a:tc>
                  <a:txBody>
                    <a:bodyPr/>
                    <a:lstStyle/>
                    <a:p>
                      <a:r>
                        <a:rPr lang="en-US" baseline="0" dirty="0"/>
                        <a:t>0.1 M HCl</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2223006309"/>
                  </a:ext>
                </a:extLst>
              </a:tr>
              <a:tr h="370840">
                <a:tc>
                  <a:txBody>
                    <a:bodyPr/>
                    <a:lstStyle/>
                    <a:p>
                      <a:r>
                        <a:rPr lang="en-US" baseline="0" dirty="0"/>
                        <a:t>0.1 M Hac</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1953870289"/>
                  </a:ext>
                </a:extLst>
              </a:tr>
            </a:tbl>
          </a:graphicData>
        </a:graphic>
      </p:graphicFrame>
      <p:sp>
        <p:nvSpPr>
          <p:cNvPr id="6" name="Rectangle 5"/>
          <p:cNvSpPr/>
          <p:nvPr/>
        </p:nvSpPr>
        <p:spPr>
          <a:xfrm>
            <a:off x="8046720" y="2565989"/>
            <a:ext cx="3914583"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Accepted should be 0.1 M but may change year to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Shock pH probes in 0.1 M – 0.5 M HCl for 4-8 hours. Rinse with DI water. Soak in storage solution for 30-60 min. Rinse with </a:t>
            </a:r>
            <a:r>
              <a:rPr lang="en-US" dirty="0">
                <a:solidFill>
                  <a:prstClr val="black"/>
                </a:solidFill>
                <a:latin typeface="Calibri" panose="020F0502020204030204"/>
              </a:rPr>
              <a:t>DI water.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Check pH in buffer solutions (made with capsule kit). Storage solution and buffer capsules in same cupboard as pH probes.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https://www.vernier.com/files/manuals/ph-bta/ph-bta.pdf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a:extLst>
              <a:ext uri="{FF2B5EF4-FFF2-40B4-BE49-F238E27FC236}">
                <a16:creationId xmlns:a16="http://schemas.microsoft.com/office/drawing/2014/main" id="{7483A446-DCFF-9B03-43D6-EDD10CDCFF44}"/>
              </a:ext>
            </a:extLst>
          </p:cNvPr>
          <p:cNvGraphicFramePr>
            <a:graphicFrameLocks noGrp="1"/>
          </p:cNvGraphicFramePr>
          <p:nvPr>
            <p:extLst>
              <p:ext uri="{D42A27DB-BD31-4B8C-83A1-F6EECF244321}">
                <p14:modId xmlns:p14="http://schemas.microsoft.com/office/powerpoint/2010/main" val="1978303165"/>
              </p:ext>
            </p:extLst>
          </p:nvPr>
        </p:nvGraphicFramePr>
        <p:xfrm>
          <a:off x="230697" y="2614576"/>
          <a:ext cx="7621532" cy="1112520"/>
        </p:xfrm>
        <a:graphic>
          <a:graphicData uri="http://schemas.openxmlformats.org/drawingml/2006/table">
            <a:tbl>
              <a:tblPr firstRow="1" bandRow="1">
                <a:tableStyleId>{5940675A-B579-460E-94D1-54222C63F5DA}</a:tableStyleId>
              </a:tblPr>
              <a:tblGrid>
                <a:gridCol w="977830">
                  <a:extLst>
                    <a:ext uri="{9D8B030D-6E8A-4147-A177-3AD203B41FA5}">
                      <a16:colId xmlns:a16="http://schemas.microsoft.com/office/drawing/2014/main" val="4179059980"/>
                    </a:ext>
                  </a:extLst>
                </a:gridCol>
                <a:gridCol w="1154831">
                  <a:extLst>
                    <a:ext uri="{9D8B030D-6E8A-4147-A177-3AD203B41FA5}">
                      <a16:colId xmlns:a16="http://schemas.microsoft.com/office/drawing/2014/main" val="783972902"/>
                    </a:ext>
                  </a:extLst>
                </a:gridCol>
                <a:gridCol w="1628071">
                  <a:extLst>
                    <a:ext uri="{9D8B030D-6E8A-4147-A177-3AD203B41FA5}">
                      <a16:colId xmlns:a16="http://schemas.microsoft.com/office/drawing/2014/main" val="2266815564"/>
                    </a:ext>
                  </a:extLst>
                </a:gridCol>
                <a:gridCol w="386080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0.1M NaOH</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0.1</a:t>
                      </a:r>
                      <a:r>
                        <a:rPr lang="en-US" baseline="0" dirty="0"/>
                        <a:t> mol</a:t>
                      </a:r>
                      <a:endParaRPr lang="en-US" dirty="0"/>
                    </a:p>
                  </a:txBody>
                  <a:tcPr/>
                </a:tc>
                <a:tc>
                  <a:txBody>
                    <a:bodyPr/>
                    <a:lstStyle/>
                    <a:p>
                      <a:r>
                        <a:rPr lang="en-US" dirty="0"/>
                        <a:t>40.00 g</a:t>
                      </a:r>
                    </a:p>
                  </a:txBody>
                  <a:tcPr/>
                </a:tc>
                <a:tc>
                  <a:txBody>
                    <a:bodyPr/>
                    <a:lstStyle/>
                    <a:p>
                      <a:r>
                        <a:rPr lang="en-US" b="1" dirty="0"/>
                        <a:t>= 4.00  NaOH</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NaOH</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3" name="Table 2">
            <a:extLst>
              <a:ext uri="{FF2B5EF4-FFF2-40B4-BE49-F238E27FC236}">
                <a16:creationId xmlns:a16="http://schemas.microsoft.com/office/drawing/2014/main" id="{CC32542B-4237-B412-BBB9-53543B1B41F0}"/>
              </a:ext>
            </a:extLst>
          </p:cNvPr>
          <p:cNvGraphicFramePr>
            <a:graphicFrameLocks noGrp="1"/>
          </p:cNvGraphicFramePr>
          <p:nvPr>
            <p:extLst>
              <p:ext uri="{D42A27DB-BD31-4B8C-83A1-F6EECF244321}">
                <p14:modId xmlns:p14="http://schemas.microsoft.com/office/powerpoint/2010/main" val="530520304"/>
              </p:ext>
            </p:extLst>
          </p:nvPr>
        </p:nvGraphicFramePr>
        <p:xfrm>
          <a:off x="230698" y="39607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3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0.0333 x 1000 = 33.33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4" name="Table 3">
            <a:extLst>
              <a:ext uri="{FF2B5EF4-FFF2-40B4-BE49-F238E27FC236}">
                <a16:creationId xmlns:a16="http://schemas.microsoft.com/office/drawing/2014/main" id="{8E1C15E1-9CD5-A8D1-3A55-A20DF862469F}"/>
              </a:ext>
            </a:extLst>
          </p:cNvPr>
          <p:cNvGraphicFramePr>
            <a:graphicFrameLocks noGrp="1"/>
          </p:cNvGraphicFramePr>
          <p:nvPr>
            <p:extLst>
              <p:ext uri="{D42A27DB-BD31-4B8C-83A1-F6EECF244321}">
                <p14:modId xmlns:p14="http://schemas.microsoft.com/office/powerpoint/2010/main" val="2142424658"/>
              </p:ext>
            </p:extLst>
          </p:nvPr>
        </p:nvGraphicFramePr>
        <p:xfrm>
          <a:off x="230697" y="52981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0.1 x 1000 = 100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258632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085" y="1266090"/>
            <a:ext cx="11168744" cy="5479366"/>
          </a:xfrm>
        </p:spPr>
        <p:txBody>
          <a:bodyPr>
            <a:normAutofit/>
          </a:bodyPr>
          <a:lstStyle/>
          <a:p>
            <a:pPr marL="0" indent="0">
              <a:buNone/>
            </a:pPr>
            <a:r>
              <a:rPr lang="en-US" sz="3200" b="1" u="sng" dirty="0"/>
              <a:t>DON’T FORGET</a:t>
            </a:r>
          </a:p>
          <a:p>
            <a:r>
              <a:rPr lang="en-US" sz="3200" dirty="0"/>
              <a:t>LABEL WEIGH BOAT WITH LAB BENCH AND PERIOD!</a:t>
            </a:r>
          </a:p>
          <a:p>
            <a:r>
              <a:rPr lang="en-US" sz="3200" dirty="0"/>
              <a:t>Dry weight of weigh boat + filter paper</a:t>
            </a:r>
          </a:p>
          <a:p>
            <a:r>
              <a:rPr lang="en-US" sz="3200" dirty="0"/>
              <a:t>Wet filter paper down!</a:t>
            </a:r>
          </a:p>
          <a:p>
            <a:r>
              <a:rPr lang="en-US" sz="3200" dirty="0"/>
              <a:t>Filter carefully </a:t>
            </a:r>
            <a:r>
              <a:rPr lang="en-US" sz="3200" dirty="0">
                <a:sym typeface="Wingdings" panose="05000000000000000000" pitchFamily="2" charset="2"/>
              </a:rPr>
              <a:t> keep that ppt on top of the filter paper!</a:t>
            </a:r>
          </a:p>
          <a:p>
            <a:endParaRPr lang="en-US" sz="3200" dirty="0">
              <a:sym typeface="Wingdings" panose="05000000000000000000" pitchFamily="2" charset="2"/>
            </a:endParaRPr>
          </a:p>
          <a:p>
            <a:pPr marL="0" indent="0">
              <a:buNone/>
            </a:pPr>
            <a:r>
              <a:rPr lang="en-US" sz="3600" b="1" dirty="0">
                <a:solidFill>
                  <a:srgbClr val="FF0000"/>
                </a:solidFill>
                <a:sym typeface="Wingdings" panose="05000000000000000000" pitchFamily="2" charset="2"/>
              </a:rPr>
              <a:t>Clean up instructions will be on next slide </a:t>
            </a:r>
            <a:br>
              <a:rPr lang="en-US" sz="3600" b="1" dirty="0">
                <a:solidFill>
                  <a:srgbClr val="FF0000"/>
                </a:solidFill>
                <a:sym typeface="Wingdings" panose="05000000000000000000" pitchFamily="2" charset="2"/>
              </a:rPr>
            </a:br>
            <a:r>
              <a:rPr lang="en-US" sz="3600" b="1" dirty="0">
                <a:solidFill>
                  <a:srgbClr val="FF0000"/>
                </a:solidFill>
                <a:sym typeface="Wingdings" panose="05000000000000000000" pitchFamily="2" charset="2"/>
              </a:rPr>
              <a:t>towards the end of the class period!</a:t>
            </a:r>
          </a:p>
          <a:p>
            <a:pPr marL="0" indent="0">
              <a:buNone/>
            </a:pPr>
            <a:endParaRPr lang="en-US" sz="3200" dirty="0">
              <a:sym typeface="Wingdings" panose="05000000000000000000" pitchFamily="2" charset="2"/>
            </a:endParaRPr>
          </a:p>
          <a:p>
            <a:endParaRPr lang="en-US" sz="3200" b="1" dirty="0"/>
          </a:p>
          <a:p>
            <a:endParaRPr lang="en-US" sz="3200" dirty="0"/>
          </a:p>
        </p:txBody>
      </p:sp>
      <p:sp>
        <p:nvSpPr>
          <p:cNvPr id="9" name="Title 8"/>
          <p:cNvSpPr>
            <a:spLocks noGrp="1"/>
          </p:cNvSpPr>
          <p:nvPr>
            <p:ph type="title"/>
          </p:nvPr>
        </p:nvSpPr>
        <p:spPr>
          <a:xfrm>
            <a:off x="341085" y="182563"/>
            <a:ext cx="10403114" cy="970983"/>
          </a:xfrm>
        </p:spPr>
        <p:txBody>
          <a:bodyPr/>
          <a:lstStyle/>
          <a:p>
            <a:r>
              <a:rPr lang="en-US" b="1" u="sng" dirty="0">
                <a:latin typeface="Arial" panose="020B0604020202020204" pitchFamily="34" charset="0"/>
                <a:cs typeface="Arial" panose="020B0604020202020204" pitchFamily="34" charset="0"/>
              </a:rPr>
              <a:t>Gravimetric Analysis of a Mixture</a:t>
            </a:r>
          </a:p>
        </p:txBody>
      </p:sp>
      <p:sp>
        <p:nvSpPr>
          <p:cNvPr id="5" name="Frame 4"/>
          <p:cNvSpPr/>
          <p:nvPr/>
        </p:nvSpPr>
        <p:spPr>
          <a:xfrm>
            <a:off x="0" y="0"/>
            <a:ext cx="12192000" cy="6858000"/>
          </a:xfrm>
          <a:prstGeom prst="frame">
            <a:avLst>
              <a:gd name="adj1" fmla="val 3399"/>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Hexagon 1">
            <a:extLst>
              <a:ext uri="{FF2B5EF4-FFF2-40B4-BE49-F238E27FC236}">
                <a16:creationId xmlns:a16="http://schemas.microsoft.com/office/drawing/2014/main" id="{2A58A040-DD32-5F60-01B4-9818F8E2DA56}"/>
              </a:ext>
            </a:extLst>
          </p:cNvPr>
          <p:cNvSpPr/>
          <p:nvPr/>
        </p:nvSpPr>
        <p:spPr>
          <a:xfrm>
            <a:off x="10258809" y="367202"/>
            <a:ext cx="1592106" cy="1434904"/>
          </a:xfrm>
          <a:prstGeom prst="hexagon">
            <a:avLst>
              <a:gd name="adj" fmla="val 26961"/>
              <a:gd name="vf" fmla="val 115470"/>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Last period of the day</a:t>
            </a:r>
          </a:p>
        </p:txBody>
      </p:sp>
    </p:spTree>
    <p:extLst>
      <p:ext uri="{BB962C8B-B14F-4D97-AF65-F5344CB8AC3E}">
        <p14:creationId xmlns:p14="http://schemas.microsoft.com/office/powerpoint/2010/main" val="2072928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11 – </a:t>
            </a:r>
            <a:r>
              <a:rPr lang="en-US" sz="11500" b="1" dirty="0" err="1"/>
              <a:t>Electrochem</a:t>
            </a:r>
            <a:endParaRPr lang="en-US" sz="11500" b="1" dirty="0"/>
          </a:p>
        </p:txBody>
      </p:sp>
    </p:spTree>
    <p:extLst>
      <p:ext uri="{BB962C8B-B14F-4D97-AF65-F5344CB8AC3E}">
        <p14:creationId xmlns:p14="http://schemas.microsoft.com/office/powerpoint/2010/main" val="22552438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Electroplating</a:t>
            </a:r>
          </a:p>
        </p:txBody>
      </p:sp>
    </p:spTree>
    <p:extLst>
      <p:ext uri="{BB962C8B-B14F-4D97-AF65-F5344CB8AC3E}">
        <p14:creationId xmlns:p14="http://schemas.microsoft.com/office/powerpoint/2010/main" val="13076195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Titration</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t>0.1 M NaOH</a:t>
            </a:r>
          </a:p>
          <a:p>
            <a:r>
              <a:rPr lang="en-US" sz="3200" b="1" dirty="0"/>
              <a:t>0.1 M HCl</a:t>
            </a:r>
          </a:p>
          <a:p>
            <a:r>
              <a:rPr lang="en-US" sz="3200" b="1" dirty="0"/>
              <a:t>0.1 M </a:t>
            </a:r>
            <a:r>
              <a:rPr lang="en-US" sz="3200" b="1" dirty="0" err="1"/>
              <a:t>HAc</a:t>
            </a:r>
            <a:endParaRPr lang="en-US" sz="3200" b="1" dirty="0"/>
          </a:p>
          <a:p>
            <a:r>
              <a:rPr lang="en-US" sz="3200" b="1" dirty="0"/>
              <a:t>DI water</a:t>
            </a:r>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4248443" y="259307"/>
            <a:ext cx="7379450"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p:cNvSpPr txBox="1">
            <a:spLocks/>
          </p:cNvSpPr>
          <p:nvPr/>
        </p:nvSpPr>
        <p:spPr>
          <a:xfrm>
            <a:off x="4403189" y="365125"/>
            <a:ext cx="7560212" cy="60229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Ring stand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Burette clamp + Burette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Clamp for pH probe + pH probe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50mL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15 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 water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250 mL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Stir plate + cord + Stir bar + retriever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Labquest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Front table – two beakers for acids and pipette in each beaker.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Parafilm for covering between days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Extra rubber bands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Buffers made for calibration + extra beaker for wash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Two beakers for me to fill and rinse burettes + funnel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087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nvPr>
        </p:nvGraphicFramePr>
        <p:xfrm>
          <a:off x="259623" y="285991"/>
          <a:ext cx="10125370" cy="184912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0.1 M NaOH</a:t>
                      </a:r>
                      <a:endParaRPr lang="en-US" baseline="-25000" dirty="0"/>
                    </a:p>
                  </a:txBody>
                  <a:tcPr/>
                </a:tc>
                <a:tc>
                  <a:txBody>
                    <a:bodyPr/>
                    <a:lstStyle/>
                    <a:p>
                      <a:r>
                        <a:rPr lang="en-US" b="0" baseline="0" dirty="0"/>
                        <a:t>25</a:t>
                      </a:r>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3861754728"/>
                  </a:ext>
                </a:extLst>
              </a:tr>
              <a:tr h="370840">
                <a:tc>
                  <a:txBody>
                    <a:bodyPr/>
                    <a:lstStyle/>
                    <a:p>
                      <a:r>
                        <a:rPr lang="en-US" baseline="0" dirty="0"/>
                        <a:t>0.1 M HCl</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2223006309"/>
                  </a:ext>
                </a:extLst>
              </a:tr>
              <a:tr h="370840">
                <a:tc>
                  <a:txBody>
                    <a:bodyPr/>
                    <a:lstStyle/>
                    <a:p>
                      <a:r>
                        <a:rPr lang="en-US" baseline="0" dirty="0"/>
                        <a:t>0.1 M Hac</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1953870289"/>
                  </a:ext>
                </a:extLst>
              </a:tr>
            </a:tbl>
          </a:graphicData>
        </a:graphic>
      </p:graphicFrame>
      <p:sp>
        <p:nvSpPr>
          <p:cNvPr id="6" name="Rectangle 5"/>
          <p:cNvSpPr/>
          <p:nvPr/>
        </p:nvSpPr>
        <p:spPr>
          <a:xfrm>
            <a:off x="8046720" y="2565989"/>
            <a:ext cx="3914583"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Accepted should be 0.1 M but may change year to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Shock pH probes in 0.1 M – 0.5 M HCl for 4-8 hours. Rinse with DI water. Soak in storage solution for 30-60 min. Rinse with DI water. Check pH in buffer solutions (made with capsule kit). Storage solution and buffer capsules in same cupboard as pH probes.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https://www.vernier.com/files/manuals/ph-bta/ph-bta.pdf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a:extLst>
              <a:ext uri="{FF2B5EF4-FFF2-40B4-BE49-F238E27FC236}">
                <a16:creationId xmlns:a16="http://schemas.microsoft.com/office/drawing/2014/main" id="{7483A446-DCFF-9B03-43D6-EDD10CDCFF44}"/>
              </a:ext>
            </a:extLst>
          </p:cNvPr>
          <p:cNvGraphicFramePr>
            <a:graphicFrameLocks noGrp="1"/>
          </p:cNvGraphicFramePr>
          <p:nvPr/>
        </p:nvGraphicFramePr>
        <p:xfrm>
          <a:off x="230697" y="2614576"/>
          <a:ext cx="7621532" cy="1112520"/>
        </p:xfrm>
        <a:graphic>
          <a:graphicData uri="http://schemas.openxmlformats.org/drawingml/2006/table">
            <a:tbl>
              <a:tblPr firstRow="1" bandRow="1">
                <a:tableStyleId>{5940675A-B579-460E-94D1-54222C63F5DA}</a:tableStyleId>
              </a:tblPr>
              <a:tblGrid>
                <a:gridCol w="977830">
                  <a:extLst>
                    <a:ext uri="{9D8B030D-6E8A-4147-A177-3AD203B41FA5}">
                      <a16:colId xmlns:a16="http://schemas.microsoft.com/office/drawing/2014/main" val="4179059980"/>
                    </a:ext>
                  </a:extLst>
                </a:gridCol>
                <a:gridCol w="1154831">
                  <a:extLst>
                    <a:ext uri="{9D8B030D-6E8A-4147-A177-3AD203B41FA5}">
                      <a16:colId xmlns:a16="http://schemas.microsoft.com/office/drawing/2014/main" val="783972902"/>
                    </a:ext>
                  </a:extLst>
                </a:gridCol>
                <a:gridCol w="1628071">
                  <a:extLst>
                    <a:ext uri="{9D8B030D-6E8A-4147-A177-3AD203B41FA5}">
                      <a16:colId xmlns:a16="http://schemas.microsoft.com/office/drawing/2014/main" val="2266815564"/>
                    </a:ext>
                  </a:extLst>
                </a:gridCol>
                <a:gridCol w="386080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0.1M NaOH</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0.1</a:t>
                      </a:r>
                      <a:r>
                        <a:rPr lang="en-US" baseline="0" dirty="0"/>
                        <a:t> mol</a:t>
                      </a:r>
                      <a:endParaRPr lang="en-US" dirty="0"/>
                    </a:p>
                  </a:txBody>
                  <a:tcPr/>
                </a:tc>
                <a:tc>
                  <a:txBody>
                    <a:bodyPr/>
                    <a:lstStyle/>
                    <a:p>
                      <a:r>
                        <a:rPr lang="en-US" dirty="0"/>
                        <a:t>40.00 g</a:t>
                      </a:r>
                    </a:p>
                  </a:txBody>
                  <a:tcPr/>
                </a:tc>
                <a:tc>
                  <a:txBody>
                    <a:bodyPr/>
                    <a:lstStyle/>
                    <a:p>
                      <a:r>
                        <a:rPr lang="en-US" b="1" dirty="0"/>
                        <a:t>= 4.00  NaOH</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NaOH</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3" name="Table 2">
            <a:extLst>
              <a:ext uri="{FF2B5EF4-FFF2-40B4-BE49-F238E27FC236}">
                <a16:creationId xmlns:a16="http://schemas.microsoft.com/office/drawing/2014/main" id="{CC32542B-4237-B412-BBB9-53543B1B41F0}"/>
              </a:ext>
            </a:extLst>
          </p:cNvPr>
          <p:cNvGraphicFramePr>
            <a:graphicFrameLocks noGrp="1"/>
          </p:cNvGraphicFramePr>
          <p:nvPr/>
        </p:nvGraphicFramePr>
        <p:xfrm>
          <a:off x="230698" y="39607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3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0.0333 x 1000 = 33.33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4" name="Table 3">
            <a:extLst>
              <a:ext uri="{FF2B5EF4-FFF2-40B4-BE49-F238E27FC236}">
                <a16:creationId xmlns:a16="http://schemas.microsoft.com/office/drawing/2014/main" id="{8E1C15E1-9CD5-A8D1-3A55-A20DF862469F}"/>
              </a:ext>
            </a:extLst>
          </p:cNvPr>
          <p:cNvGraphicFramePr>
            <a:graphicFrameLocks noGrp="1"/>
          </p:cNvGraphicFramePr>
          <p:nvPr/>
        </p:nvGraphicFramePr>
        <p:xfrm>
          <a:off x="230697" y="52981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0.1 x 1000 = 100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16154738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CC00FF">
                <a:alpha val="55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Unit 12 – After AP Exam</a:t>
            </a:r>
          </a:p>
        </p:txBody>
      </p:sp>
    </p:spTree>
    <p:extLst>
      <p:ext uri="{BB962C8B-B14F-4D97-AF65-F5344CB8AC3E}">
        <p14:creationId xmlns:p14="http://schemas.microsoft.com/office/powerpoint/2010/main" val="39134474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Lemonade Lab</a:t>
            </a:r>
          </a:p>
        </p:txBody>
      </p:sp>
    </p:spTree>
    <p:extLst>
      <p:ext uri="{BB962C8B-B14F-4D97-AF65-F5344CB8AC3E}">
        <p14:creationId xmlns:p14="http://schemas.microsoft.com/office/powerpoint/2010/main" val="30458870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Titration</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t>0.1 M NaOH</a:t>
            </a:r>
          </a:p>
          <a:p>
            <a:r>
              <a:rPr lang="en-US" sz="3200" b="1" dirty="0"/>
              <a:t>0.1 M HCl</a:t>
            </a:r>
          </a:p>
          <a:p>
            <a:r>
              <a:rPr lang="en-US" sz="3200" b="1" dirty="0"/>
              <a:t>0.1 M </a:t>
            </a:r>
            <a:r>
              <a:rPr lang="en-US" sz="3200" b="1" dirty="0" err="1"/>
              <a:t>HAc</a:t>
            </a:r>
            <a:endParaRPr lang="en-US" sz="3200" b="1" dirty="0"/>
          </a:p>
          <a:p>
            <a:r>
              <a:rPr lang="en-US" sz="3200" b="1" dirty="0"/>
              <a:t>DI water</a:t>
            </a:r>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4248443" y="259307"/>
            <a:ext cx="7379450"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p:cNvSpPr txBox="1">
            <a:spLocks/>
          </p:cNvSpPr>
          <p:nvPr/>
        </p:nvSpPr>
        <p:spPr>
          <a:xfrm>
            <a:off x="4403189" y="365125"/>
            <a:ext cx="7560212" cy="60229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Ring stand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Burette clamp + Burette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Clamp for pH probe + pH probe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50mL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15 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 water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250 mL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Stir plate + cord + Stir bar + retriever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Labquest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Front table – two beakers for acids and pipette in each beaker.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Parafilm for covering between days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Extra rubber bands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Buffers made for calibration + extra beaker for wash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Two beakers for me to fill and rinse burettes + funnel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662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nvPr>
        </p:nvGraphicFramePr>
        <p:xfrm>
          <a:off x="259623" y="285991"/>
          <a:ext cx="10125370" cy="184912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0.1 M NaOH</a:t>
                      </a:r>
                      <a:endParaRPr lang="en-US" baseline="-25000" dirty="0"/>
                    </a:p>
                  </a:txBody>
                  <a:tcPr/>
                </a:tc>
                <a:tc>
                  <a:txBody>
                    <a:bodyPr/>
                    <a:lstStyle/>
                    <a:p>
                      <a:r>
                        <a:rPr lang="en-US" b="0" baseline="0" dirty="0"/>
                        <a:t>25</a:t>
                      </a:r>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3861754728"/>
                  </a:ext>
                </a:extLst>
              </a:tr>
              <a:tr h="370840">
                <a:tc>
                  <a:txBody>
                    <a:bodyPr/>
                    <a:lstStyle/>
                    <a:p>
                      <a:r>
                        <a:rPr lang="en-US" baseline="0" dirty="0"/>
                        <a:t>0.1 M HCl</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2223006309"/>
                  </a:ext>
                </a:extLst>
              </a:tr>
              <a:tr h="370840">
                <a:tc>
                  <a:txBody>
                    <a:bodyPr/>
                    <a:lstStyle/>
                    <a:p>
                      <a:r>
                        <a:rPr lang="en-US" baseline="0" dirty="0"/>
                        <a:t>0.1 M Hac</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1953870289"/>
                  </a:ext>
                </a:extLst>
              </a:tr>
            </a:tbl>
          </a:graphicData>
        </a:graphic>
      </p:graphicFrame>
      <p:sp>
        <p:nvSpPr>
          <p:cNvPr id="6" name="Rectangle 5"/>
          <p:cNvSpPr/>
          <p:nvPr/>
        </p:nvSpPr>
        <p:spPr>
          <a:xfrm>
            <a:off x="8046720" y="2565989"/>
            <a:ext cx="3914583"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Accepted should be 0.1 M but may change year to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Shock pH probes in 0.1 M – 0.5 M HCl for 4-8 hours. Rinse with DI water. Soak in storage solution for 30-60 min. Rinse with DI water. Check pH in buffer solutions (made with capsule kit). Storage solution and buffer capsules in same cupboard as pH probes.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https://www.vernier.com/files/manuals/ph-bta/ph-bta.pdf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a:extLst>
              <a:ext uri="{FF2B5EF4-FFF2-40B4-BE49-F238E27FC236}">
                <a16:creationId xmlns:a16="http://schemas.microsoft.com/office/drawing/2014/main" id="{7483A446-DCFF-9B03-43D6-EDD10CDCFF44}"/>
              </a:ext>
            </a:extLst>
          </p:cNvPr>
          <p:cNvGraphicFramePr>
            <a:graphicFrameLocks noGrp="1"/>
          </p:cNvGraphicFramePr>
          <p:nvPr/>
        </p:nvGraphicFramePr>
        <p:xfrm>
          <a:off x="230697" y="2614576"/>
          <a:ext cx="7621532" cy="1112520"/>
        </p:xfrm>
        <a:graphic>
          <a:graphicData uri="http://schemas.openxmlformats.org/drawingml/2006/table">
            <a:tbl>
              <a:tblPr firstRow="1" bandRow="1">
                <a:tableStyleId>{5940675A-B579-460E-94D1-54222C63F5DA}</a:tableStyleId>
              </a:tblPr>
              <a:tblGrid>
                <a:gridCol w="977830">
                  <a:extLst>
                    <a:ext uri="{9D8B030D-6E8A-4147-A177-3AD203B41FA5}">
                      <a16:colId xmlns:a16="http://schemas.microsoft.com/office/drawing/2014/main" val="4179059980"/>
                    </a:ext>
                  </a:extLst>
                </a:gridCol>
                <a:gridCol w="1154831">
                  <a:extLst>
                    <a:ext uri="{9D8B030D-6E8A-4147-A177-3AD203B41FA5}">
                      <a16:colId xmlns:a16="http://schemas.microsoft.com/office/drawing/2014/main" val="783972902"/>
                    </a:ext>
                  </a:extLst>
                </a:gridCol>
                <a:gridCol w="1628071">
                  <a:extLst>
                    <a:ext uri="{9D8B030D-6E8A-4147-A177-3AD203B41FA5}">
                      <a16:colId xmlns:a16="http://schemas.microsoft.com/office/drawing/2014/main" val="2266815564"/>
                    </a:ext>
                  </a:extLst>
                </a:gridCol>
                <a:gridCol w="386080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0.1M NaOH</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0.1</a:t>
                      </a:r>
                      <a:r>
                        <a:rPr lang="en-US" baseline="0" dirty="0"/>
                        <a:t> mol</a:t>
                      </a:r>
                      <a:endParaRPr lang="en-US" dirty="0"/>
                    </a:p>
                  </a:txBody>
                  <a:tcPr/>
                </a:tc>
                <a:tc>
                  <a:txBody>
                    <a:bodyPr/>
                    <a:lstStyle/>
                    <a:p>
                      <a:r>
                        <a:rPr lang="en-US" dirty="0"/>
                        <a:t>40.00 g</a:t>
                      </a:r>
                    </a:p>
                  </a:txBody>
                  <a:tcPr/>
                </a:tc>
                <a:tc>
                  <a:txBody>
                    <a:bodyPr/>
                    <a:lstStyle/>
                    <a:p>
                      <a:r>
                        <a:rPr lang="en-US" b="1" dirty="0"/>
                        <a:t>= 4.00  NaOH</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NaOH</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3" name="Table 2">
            <a:extLst>
              <a:ext uri="{FF2B5EF4-FFF2-40B4-BE49-F238E27FC236}">
                <a16:creationId xmlns:a16="http://schemas.microsoft.com/office/drawing/2014/main" id="{CC32542B-4237-B412-BBB9-53543B1B41F0}"/>
              </a:ext>
            </a:extLst>
          </p:cNvPr>
          <p:cNvGraphicFramePr>
            <a:graphicFrameLocks noGrp="1"/>
          </p:cNvGraphicFramePr>
          <p:nvPr/>
        </p:nvGraphicFramePr>
        <p:xfrm>
          <a:off x="230698" y="39607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3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0.0333 x 1000 = 33.33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4" name="Table 3">
            <a:extLst>
              <a:ext uri="{FF2B5EF4-FFF2-40B4-BE49-F238E27FC236}">
                <a16:creationId xmlns:a16="http://schemas.microsoft.com/office/drawing/2014/main" id="{8E1C15E1-9CD5-A8D1-3A55-A20DF862469F}"/>
              </a:ext>
            </a:extLst>
          </p:cNvPr>
          <p:cNvGraphicFramePr>
            <a:graphicFrameLocks noGrp="1"/>
          </p:cNvGraphicFramePr>
          <p:nvPr/>
        </p:nvGraphicFramePr>
        <p:xfrm>
          <a:off x="230697" y="52981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0.1 x 1000 = 100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15636881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1350"/>
            <a:ext cx="12080383" cy="1325563"/>
          </a:xfrm>
        </p:spPr>
        <p:txBody>
          <a:bodyPr>
            <a:noAutofit/>
          </a:bodyPr>
          <a:lstStyle/>
          <a:p>
            <a:pPr algn="ctr"/>
            <a:r>
              <a:rPr lang="en-US" sz="11500" b="1" dirty="0"/>
              <a:t>Standardizing NaOH lab </a:t>
            </a:r>
          </a:p>
        </p:txBody>
      </p:sp>
    </p:spTree>
    <p:extLst>
      <p:ext uri="{BB962C8B-B14F-4D97-AF65-F5344CB8AC3E}">
        <p14:creationId xmlns:p14="http://schemas.microsoft.com/office/powerpoint/2010/main" val="39481345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Titration</a:t>
            </a:r>
          </a:p>
        </p:txBody>
      </p:sp>
      <p:sp>
        <p:nvSpPr>
          <p:cNvPr id="3" name="Content Placeholder 2"/>
          <p:cNvSpPr>
            <a:spLocks noGrp="1"/>
          </p:cNvSpPr>
          <p:nvPr>
            <p:ph idx="1"/>
          </p:nvPr>
        </p:nvSpPr>
        <p:spPr>
          <a:xfrm>
            <a:off x="228600" y="1690688"/>
            <a:ext cx="6362700" cy="4351338"/>
          </a:xfrm>
        </p:spPr>
        <p:txBody>
          <a:bodyPr>
            <a:normAutofit/>
          </a:bodyPr>
          <a:lstStyle/>
          <a:p>
            <a:pPr marL="0" indent="0">
              <a:buNone/>
            </a:pPr>
            <a:r>
              <a:rPr lang="en-US" sz="3200" b="1" u="sng" dirty="0"/>
              <a:t>Chemicals</a:t>
            </a:r>
          </a:p>
          <a:p>
            <a:r>
              <a:rPr lang="en-US" sz="3200" b="1" dirty="0"/>
              <a:t>0.1 M NaOH</a:t>
            </a:r>
          </a:p>
          <a:p>
            <a:r>
              <a:rPr lang="en-US" sz="3200" b="1" dirty="0"/>
              <a:t>0.1 M HCl</a:t>
            </a:r>
          </a:p>
          <a:p>
            <a:r>
              <a:rPr lang="en-US" sz="3200" b="1" dirty="0"/>
              <a:t>0.1 M </a:t>
            </a:r>
            <a:r>
              <a:rPr lang="en-US" sz="3200" b="1" dirty="0" err="1"/>
              <a:t>HAc</a:t>
            </a:r>
            <a:endParaRPr lang="en-US" sz="3200" b="1" dirty="0"/>
          </a:p>
          <a:p>
            <a:r>
              <a:rPr lang="en-US" sz="3200" b="1" dirty="0"/>
              <a:t>DI water</a:t>
            </a:r>
          </a:p>
          <a:p>
            <a:endParaRPr lang="en-US" sz="3200" b="1" dirty="0">
              <a:solidFill>
                <a:srgbClr val="00B050"/>
              </a:solidFill>
            </a:endParaRPr>
          </a:p>
          <a:p>
            <a:endParaRPr lang="en-US" sz="3200" b="1" dirty="0">
              <a:solidFill>
                <a:srgbClr val="00B050"/>
              </a:solidFill>
            </a:endParaRPr>
          </a:p>
          <a:p>
            <a:endParaRPr lang="en-US" sz="3200" dirty="0"/>
          </a:p>
          <a:p>
            <a:pPr marL="0" indent="0">
              <a:buNone/>
            </a:pPr>
            <a:endParaRPr lang="en-US" sz="3200" dirty="0"/>
          </a:p>
        </p:txBody>
      </p:sp>
      <p:sp>
        <p:nvSpPr>
          <p:cNvPr id="4" name="Rectangle 3"/>
          <p:cNvSpPr/>
          <p:nvPr/>
        </p:nvSpPr>
        <p:spPr>
          <a:xfrm>
            <a:off x="4248443" y="259307"/>
            <a:ext cx="7379450" cy="6005015"/>
          </a:xfrm>
          <a:prstGeom prst="rect">
            <a:avLst/>
          </a:pr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p:cNvSpPr txBox="1">
            <a:spLocks/>
          </p:cNvSpPr>
          <p:nvPr/>
        </p:nvSpPr>
        <p:spPr>
          <a:xfrm>
            <a:off x="4403189" y="365125"/>
            <a:ext cx="7560212" cy="60229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Ring stand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Burette clamp + Burette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Clamp for pH probe + pH probe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50mL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15 mL grad cylinder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 water bottle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250 mL beaker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Stir plate + cord + Stir bar + retriever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Labquest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Front table – two beakers for acids and pipette in each beaker.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Parafilm for covering between days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Extra rubber bands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Buffers made for calibration + extra beaker for wash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Two beakers for me to fill and rinse burettes + funnel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1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307"/>
            <a:ext cx="3822896" cy="6387153"/>
          </a:xfrm>
        </p:spPr>
        <p:txBody>
          <a:bodyPr>
            <a:normAutofit fontScale="85000" lnSpcReduction="20000"/>
          </a:bodyPr>
          <a:lstStyle/>
          <a:p>
            <a:pPr marL="0" indent="0">
              <a:buNone/>
            </a:pPr>
            <a:r>
              <a:rPr lang="en-US" sz="4400" b="1" dirty="0">
                <a:solidFill>
                  <a:srgbClr val="FF0000"/>
                </a:solidFill>
              </a:rPr>
              <a:t>Cleanup  </a:t>
            </a:r>
          </a:p>
          <a:p>
            <a:pPr marL="0" indent="0">
              <a:buNone/>
            </a:pPr>
            <a:r>
              <a:rPr lang="en-US" b="1" dirty="0"/>
              <a:t>Goggles in UV Cabinet nicely!</a:t>
            </a:r>
          </a:p>
          <a:p>
            <a:r>
              <a:rPr lang="en-US" sz="2800" dirty="0">
                <a:sym typeface="Wingdings" panose="05000000000000000000" pitchFamily="2" charset="2"/>
              </a:rPr>
              <a:t>Filtrates and extra CaCl</a:t>
            </a:r>
            <a:r>
              <a:rPr lang="en-US" sz="2800" baseline="-25000" dirty="0">
                <a:sym typeface="Wingdings" panose="05000000000000000000" pitchFamily="2" charset="2"/>
              </a:rPr>
              <a:t>2</a:t>
            </a:r>
            <a:r>
              <a:rPr lang="en-US" sz="2800" dirty="0">
                <a:sym typeface="Wingdings" panose="05000000000000000000" pitchFamily="2" charset="2"/>
              </a:rPr>
              <a:t> can go down the drain  FLUSH DRAIN WITH WATER!</a:t>
            </a:r>
          </a:p>
          <a:p>
            <a:r>
              <a:rPr lang="en-US" sz="2800" dirty="0">
                <a:sym typeface="Wingdings" panose="05000000000000000000" pitchFamily="2" charset="2"/>
              </a:rPr>
              <a:t>Precipitate + filter paper in weigh boat </a:t>
            </a:r>
            <a:br>
              <a:rPr lang="en-US" sz="2800" dirty="0">
                <a:sym typeface="Wingdings" panose="05000000000000000000" pitchFamily="2" charset="2"/>
              </a:rPr>
            </a:br>
            <a:r>
              <a:rPr lang="en-US" sz="2800" dirty="0">
                <a:sym typeface="Wingdings" panose="05000000000000000000" pitchFamily="2" charset="2"/>
              </a:rPr>
              <a:t> </a:t>
            </a:r>
            <a:r>
              <a:rPr lang="en-US" sz="2800" b="1" u="sng" dirty="0">
                <a:solidFill>
                  <a:srgbClr val="FF0000"/>
                </a:solidFill>
                <a:sym typeface="Wingdings" panose="05000000000000000000" pitchFamily="2" charset="2"/>
              </a:rPr>
              <a:t>UP FRONT IN BIN!</a:t>
            </a:r>
          </a:p>
          <a:p>
            <a:r>
              <a:rPr lang="en-US" sz="2800" b="1" u="sng" dirty="0">
                <a:solidFill>
                  <a:srgbClr val="FF0000"/>
                </a:solidFill>
                <a:sym typeface="Wingdings" panose="05000000000000000000" pitchFamily="2" charset="2"/>
              </a:rPr>
              <a:t>Plastic vial with orange lid  UP FRONT IN BIG BEAKER!</a:t>
            </a:r>
          </a:p>
          <a:p>
            <a:r>
              <a:rPr lang="en-US" sz="2800" b="1" u="sng" dirty="0">
                <a:solidFill>
                  <a:srgbClr val="FF0000"/>
                </a:solidFill>
                <a:sym typeface="Wingdings" panose="05000000000000000000" pitchFamily="2" charset="2"/>
              </a:rPr>
              <a:t>Hand pump up front in pink bin!</a:t>
            </a:r>
            <a:endParaRPr lang="en-US" dirty="0"/>
          </a:p>
          <a:p>
            <a:pPr marL="0" indent="0">
              <a:buNone/>
            </a:pPr>
            <a:endParaRPr lang="en-US" b="1" dirty="0"/>
          </a:p>
          <a:p>
            <a:pPr marL="0" indent="0">
              <a:buNone/>
            </a:pPr>
            <a:endParaRPr lang="en-US" sz="800" dirty="0">
              <a:solidFill>
                <a:srgbClr val="FF0000"/>
              </a:solidFill>
            </a:endParaRPr>
          </a:p>
          <a:p>
            <a:pPr marL="0" indent="0">
              <a:buNone/>
            </a:pPr>
            <a:r>
              <a:rPr lang="en-US" b="1" u="sng" dirty="0">
                <a:solidFill>
                  <a:srgbClr val="00B050"/>
                </a:solidFill>
              </a:rPr>
              <a:t>Stay on table:</a:t>
            </a:r>
            <a:endParaRPr lang="en-US" b="1" dirty="0">
              <a:solidFill>
                <a:srgbClr val="00B050"/>
              </a:solidFill>
            </a:endParaRPr>
          </a:p>
          <a:p>
            <a:r>
              <a:rPr lang="en-US" b="1" dirty="0"/>
              <a:t>Nothing!</a:t>
            </a:r>
            <a:endParaRPr lang="en-US" sz="3200" b="1" dirty="0"/>
          </a:p>
          <a:p>
            <a:pPr marL="0" indent="0">
              <a:buNone/>
            </a:pPr>
            <a:endParaRPr lang="en-US" sz="3200" b="1" dirty="0"/>
          </a:p>
          <a:p>
            <a:pPr marL="0" indent="0">
              <a:buNone/>
            </a:pPr>
            <a:endParaRPr lang="en-US" sz="3200" b="1" dirty="0"/>
          </a:p>
        </p:txBody>
      </p:sp>
      <p:sp>
        <p:nvSpPr>
          <p:cNvPr id="7" name="Rectangle 6"/>
          <p:cNvSpPr/>
          <p:nvPr/>
        </p:nvSpPr>
        <p:spPr>
          <a:xfrm>
            <a:off x="4280097" y="259307"/>
            <a:ext cx="7893760" cy="6632585"/>
          </a:xfrm>
          <a:prstGeom prst="rect">
            <a:avLst/>
          </a:prstGeom>
        </p:spPr>
        <p:txBody>
          <a:bodyPr wrap="square" numCol="2">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srgbClr val="00B0F0"/>
                </a:solidFill>
                <a:effectLst/>
                <a:uLnTx/>
                <a:uFillTx/>
                <a:latin typeface="Calibri" panose="020F0502020204030204"/>
                <a:ea typeface="+mn-ea"/>
                <a:cs typeface="+mn-cs"/>
              </a:rPr>
              <a:t>Put away in cabinets/drawers:</a:t>
            </a:r>
          </a:p>
          <a:p>
            <a:pPr marL="342900" indent="-342900">
              <a:buFont typeface="Arial" panose="020B0604020202020204" pitchFamily="34" charset="0"/>
              <a:buChar char="•"/>
            </a:pPr>
            <a:r>
              <a:rPr lang="en-US" sz="2500" b="1" dirty="0">
                <a:solidFill>
                  <a:prstClr val="black"/>
                </a:solidFill>
              </a:rPr>
              <a:t>Any clean/dry beakers</a:t>
            </a:r>
            <a:br>
              <a:rPr lang="en-US" sz="2500" b="1" dirty="0">
                <a:solidFill>
                  <a:prstClr val="black"/>
                </a:solidFill>
              </a:rPr>
            </a:br>
            <a:r>
              <a:rPr lang="en-US" sz="2500" dirty="0">
                <a:solidFill>
                  <a:prstClr val="black"/>
                </a:solidFill>
              </a:rPr>
              <a:t>– in top cabinets, shelves have labels for sizes you can leave tape on them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Grad Cylinders</a:t>
            </a:r>
            <a:br>
              <a:rPr lang="en-US" sz="2500" b="1" dirty="0">
                <a:solidFill>
                  <a:prstClr val="black"/>
                </a:solidFill>
                <a:latin typeface="Calibri" panose="020F0502020204030204"/>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t>DI water bottles </a:t>
            </a:r>
            <a:br>
              <a:rPr kumimoji="0" lang="en-US" sz="25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top cabinet by table 3</a:t>
            </a:r>
          </a:p>
          <a:p>
            <a:pPr marL="342900" indent="-342900">
              <a:buFont typeface="Arial" panose="020B0604020202020204" pitchFamily="34" charset="0"/>
              <a:buChar char="•"/>
            </a:pPr>
            <a:r>
              <a:rPr lang="en-US" sz="2500" b="1" dirty="0">
                <a:solidFill>
                  <a:prstClr val="black"/>
                </a:solidFill>
              </a:rPr>
              <a:t>Filter Flasks</a:t>
            </a:r>
            <a:br>
              <a:rPr lang="en-US" sz="2500" b="1" dirty="0">
                <a:solidFill>
                  <a:prstClr val="black"/>
                </a:solidFill>
              </a:rPr>
            </a:br>
            <a:r>
              <a:rPr lang="en-US" sz="2500" dirty="0">
                <a:solidFill>
                  <a:prstClr val="black"/>
                </a:solidFill>
              </a:rPr>
              <a:t>– top cabinet by table 4-5</a:t>
            </a:r>
          </a:p>
          <a:p>
            <a:pPr marL="342900" indent="-342900">
              <a:buFont typeface="Arial" panose="020B0604020202020204" pitchFamily="34" charset="0"/>
              <a:buChar char="•"/>
            </a:pPr>
            <a:endParaRPr lang="en-US" sz="2500" dirty="0">
              <a:solidFill>
                <a:prstClr val="black"/>
              </a:solidFill>
            </a:endParaRPr>
          </a:p>
          <a:p>
            <a:pPr marL="342900" indent="-342900">
              <a:buFont typeface="Arial" panose="020B0604020202020204" pitchFamily="34" charset="0"/>
              <a:buChar char="•"/>
            </a:pPr>
            <a:endParaRPr lang="en-US" sz="2500" dirty="0">
              <a:solidFill>
                <a:prstClr val="black"/>
              </a:solidFill>
            </a:endParaRPr>
          </a:p>
          <a:p>
            <a:pPr marL="342900" indent="-342900">
              <a:buFont typeface="Arial" panose="020B0604020202020204" pitchFamily="34" charset="0"/>
              <a:buChar char="•"/>
            </a:pPr>
            <a:endParaRPr lang="en-US" sz="2500" dirty="0">
              <a:solidFill>
                <a:prstClr val="black"/>
              </a:solidFill>
            </a:endParaRPr>
          </a:p>
          <a:p>
            <a:pPr marL="342900" indent="-342900">
              <a:buFont typeface="Arial" panose="020B0604020202020204" pitchFamily="34" charset="0"/>
              <a:buChar char="•"/>
            </a:pPr>
            <a:endParaRPr lang="en-US" sz="2500" dirty="0">
              <a:solidFill>
                <a:prstClr val="black"/>
              </a:solidFill>
            </a:endParaRPr>
          </a:p>
          <a:p>
            <a:pPr marL="342900" indent="-342900">
              <a:buFont typeface="Arial" panose="020B0604020202020204" pitchFamily="34" charset="0"/>
              <a:buChar char="•"/>
            </a:pPr>
            <a:endParaRPr lang="en-US" sz="2500" dirty="0">
              <a:solidFill>
                <a:prstClr val="black"/>
              </a:solidFill>
            </a:endParaRPr>
          </a:p>
          <a:p>
            <a:pPr marL="342900" lvl="0" indent="-342900">
              <a:buFont typeface="Arial" panose="020B0604020202020204" pitchFamily="34" charset="0"/>
              <a:buChar char="•"/>
              <a:defRPr/>
            </a:pPr>
            <a:r>
              <a:rPr lang="en-US" sz="2500" b="1" dirty="0">
                <a:solidFill>
                  <a:prstClr val="black"/>
                </a:solidFill>
              </a:rPr>
              <a:t>Stir rod </a:t>
            </a:r>
            <a:br>
              <a:rPr lang="en-US" sz="2500" b="1" dirty="0">
                <a:solidFill>
                  <a:prstClr val="black"/>
                </a:solidFill>
              </a:rPr>
            </a:br>
            <a:r>
              <a:rPr lang="en-US" sz="2500" dirty="0">
                <a:solidFill>
                  <a:prstClr val="black"/>
                </a:solidFill>
              </a:rPr>
              <a:t>– drawer table 2 </a:t>
            </a:r>
          </a:p>
          <a:p>
            <a:pPr marL="342900" indent="-342900">
              <a:buFont typeface="Arial" panose="020B0604020202020204" pitchFamily="34" charset="0"/>
              <a:buChar char="•"/>
            </a:pPr>
            <a:r>
              <a:rPr lang="en-US" sz="2500" b="1" dirty="0">
                <a:solidFill>
                  <a:prstClr val="black"/>
                </a:solidFill>
              </a:rPr>
              <a:t>Buchner Funnels</a:t>
            </a:r>
            <a:br>
              <a:rPr lang="en-US" sz="2500" b="1" dirty="0">
                <a:solidFill>
                  <a:prstClr val="black"/>
                </a:solidFill>
              </a:rPr>
            </a:br>
            <a:r>
              <a:rPr lang="en-US" sz="2500" dirty="0">
                <a:solidFill>
                  <a:prstClr val="black"/>
                </a:solidFill>
              </a:rPr>
              <a:t>– bin up front</a:t>
            </a:r>
          </a:p>
          <a:p>
            <a:pPr marL="342900" lvl="0" indent="-342900">
              <a:buFont typeface="Arial" panose="020B0604020202020204" pitchFamily="34" charset="0"/>
              <a:buChar char="•"/>
              <a:defRPr/>
            </a:pPr>
            <a:r>
              <a:rPr lang="en-US" sz="2500" b="1" dirty="0">
                <a:solidFill>
                  <a:prstClr val="black"/>
                </a:solidFill>
              </a:rPr>
              <a:t>Trays </a:t>
            </a:r>
            <a:br>
              <a:rPr lang="en-US" sz="2500" b="1" dirty="0">
                <a:solidFill>
                  <a:prstClr val="black"/>
                </a:solidFill>
              </a:rPr>
            </a:br>
            <a:r>
              <a:rPr lang="en-US" sz="2500" b="1" dirty="0">
                <a:solidFill>
                  <a:prstClr val="black"/>
                </a:solidFill>
              </a:rPr>
              <a:t>- </a:t>
            </a:r>
            <a:r>
              <a:rPr lang="en-US" sz="2500" dirty="0">
                <a:solidFill>
                  <a:prstClr val="black"/>
                </a:solidFill>
              </a:rPr>
              <a:t>stacked nicely by table 5</a:t>
            </a:r>
          </a:p>
          <a:p>
            <a:pPr marL="342900" lvl="0" indent="-342900">
              <a:buFont typeface="Arial" panose="020B0604020202020204" pitchFamily="34" charset="0"/>
              <a:buChar char="•"/>
              <a:defRPr/>
            </a:pPr>
            <a:endParaRPr lang="en-US" sz="2500" dirty="0">
              <a:solidFill>
                <a:prstClr val="black"/>
              </a:solidFill>
            </a:endParaRPr>
          </a:p>
          <a:p>
            <a:pPr lvl="0">
              <a:defRPr/>
            </a:pPr>
            <a:r>
              <a:rPr lang="en-US" sz="2500" b="1" u="sng" dirty="0">
                <a:solidFill>
                  <a:srgbClr val="CC00FF"/>
                </a:solidFill>
              </a:rPr>
              <a:t>Throw away:</a:t>
            </a:r>
          </a:p>
          <a:p>
            <a:pPr marL="342900" lvl="0" indent="-342900">
              <a:buFont typeface="Arial" panose="020B0604020202020204" pitchFamily="34" charset="0"/>
              <a:buChar char="•"/>
              <a:defRPr/>
            </a:pPr>
            <a:r>
              <a:rPr lang="en-US" sz="2500" b="1" dirty="0">
                <a:solidFill>
                  <a:prstClr val="black"/>
                </a:solidFill>
              </a:rPr>
              <a:t>Pipettes</a:t>
            </a:r>
          </a:p>
          <a:p>
            <a:pPr marL="342900" lvl="0" indent="-342900">
              <a:buFont typeface="Arial" panose="020B0604020202020204" pitchFamily="34" charset="0"/>
              <a:buChar char="•"/>
              <a:defRPr/>
            </a:pPr>
            <a:r>
              <a:rPr lang="en-US" sz="2500" b="1" dirty="0">
                <a:solidFill>
                  <a:prstClr val="black"/>
                </a:solidFill>
              </a:rPr>
              <a:t>Paper towels</a:t>
            </a:r>
          </a:p>
          <a:p>
            <a:pPr lvl="0">
              <a:defRPr/>
            </a:pPr>
            <a:endParaRPr lang="en-US" sz="2500" b="1" dirty="0">
              <a:solidFill>
                <a:prstClr val="black"/>
              </a:solidFill>
            </a:endParaRPr>
          </a:p>
          <a:p>
            <a:pPr marL="1257300" lvl="2" indent="-342900">
              <a:buFontTx/>
              <a:buChar char="-"/>
              <a:defRPr/>
            </a:pPr>
            <a:endParaRPr lang="en-US" sz="2500" dirty="0">
              <a:solidFill>
                <a:prstClr val="black"/>
              </a:solidFill>
            </a:endParaRPr>
          </a:p>
        </p:txBody>
      </p:sp>
      <p:sp>
        <p:nvSpPr>
          <p:cNvPr id="4" name="Frame 3"/>
          <p:cNvSpPr/>
          <p:nvPr/>
        </p:nvSpPr>
        <p:spPr>
          <a:xfrm>
            <a:off x="0" y="0"/>
            <a:ext cx="12192000" cy="6858000"/>
          </a:xfrm>
          <a:prstGeom prst="frame">
            <a:avLst>
              <a:gd name="adj1" fmla="val 234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91898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nvPr>
        </p:nvGraphicFramePr>
        <p:xfrm>
          <a:off x="259623" y="285991"/>
          <a:ext cx="10125370" cy="1849120"/>
        </p:xfrm>
        <a:graphic>
          <a:graphicData uri="http://schemas.openxmlformats.org/drawingml/2006/table">
            <a:tbl>
              <a:tblPr firstRow="1" bandRow="1">
                <a:tableStyleId>{5940675A-B579-460E-94D1-54222C63F5DA}</a:tableStyleId>
              </a:tblPr>
              <a:tblGrid>
                <a:gridCol w="1446530">
                  <a:extLst>
                    <a:ext uri="{9D8B030D-6E8A-4147-A177-3AD203B41FA5}">
                      <a16:colId xmlns:a16="http://schemas.microsoft.com/office/drawing/2014/main" val="1367485678"/>
                    </a:ext>
                  </a:extLst>
                </a:gridCol>
                <a:gridCol w="1422083">
                  <a:extLst>
                    <a:ext uri="{9D8B030D-6E8A-4147-A177-3AD203B41FA5}">
                      <a16:colId xmlns:a16="http://schemas.microsoft.com/office/drawing/2014/main" val="195437276"/>
                    </a:ext>
                  </a:extLst>
                </a:gridCol>
                <a:gridCol w="1588770">
                  <a:extLst>
                    <a:ext uri="{9D8B030D-6E8A-4147-A177-3AD203B41FA5}">
                      <a16:colId xmlns:a16="http://schemas.microsoft.com/office/drawing/2014/main" val="3521659202"/>
                    </a:ext>
                  </a:extLst>
                </a:gridCol>
                <a:gridCol w="1724343">
                  <a:extLst>
                    <a:ext uri="{9D8B030D-6E8A-4147-A177-3AD203B41FA5}">
                      <a16:colId xmlns:a16="http://schemas.microsoft.com/office/drawing/2014/main" val="341417239"/>
                    </a:ext>
                  </a:extLst>
                </a:gridCol>
                <a:gridCol w="1608773">
                  <a:extLst>
                    <a:ext uri="{9D8B030D-6E8A-4147-A177-3AD203B41FA5}">
                      <a16:colId xmlns:a16="http://schemas.microsoft.com/office/drawing/2014/main" val="2800807587"/>
                    </a:ext>
                  </a:extLst>
                </a:gridCol>
                <a:gridCol w="2334871">
                  <a:extLst>
                    <a:ext uri="{9D8B030D-6E8A-4147-A177-3AD203B41FA5}">
                      <a16:colId xmlns:a16="http://schemas.microsoft.com/office/drawing/2014/main" val="3858330842"/>
                    </a:ext>
                  </a:extLst>
                </a:gridCol>
              </a:tblGrid>
              <a:tr h="287215">
                <a:tc gridSpan="5">
                  <a:txBody>
                    <a:bodyPr/>
                    <a:lstStyle/>
                    <a:p>
                      <a:r>
                        <a:rPr lang="en-US" b="1" dirty="0"/>
                        <a:t>1 Trial</a:t>
                      </a:r>
                    </a:p>
                  </a:txBody>
                  <a:tcPr>
                    <a:solidFill>
                      <a:schemeClr val="accent6">
                        <a:lumMod val="40000"/>
                        <a:lumOff val="60000"/>
                      </a:schemeClr>
                    </a:solidFill>
                  </a:tcPr>
                </a:tc>
                <a:tc hMerge="1">
                  <a:txBody>
                    <a:bodyPr/>
                    <a:lstStyle/>
                    <a:p>
                      <a:endParaRPr lang="en-US" b="1" dirty="0"/>
                    </a:p>
                  </a:txBody>
                  <a:tcPr>
                    <a:noFill/>
                  </a:tcPr>
                </a:tc>
                <a:tc hMerge="1">
                  <a:txBody>
                    <a:bodyPr/>
                    <a:lstStyle/>
                    <a:p>
                      <a:endParaRPr lang="en-US" b="1" baseline="0" dirty="0"/>
                    </a:p>
                  </a:txBody>
                  <a:tcPr>
                    <a:solidFill>
                      <a:schemeClr val="accent4">
                        <a:lumMod val="40000"/>
                        <a:lumOff val="60000"/>
                      </a:schemeClr>
                    </a:solidFill>
                  </a:tcPr>
                </a:tc>
                <a:tc hMerge="1">
                  <a:txBody>
                    <a:bodyPr/>
                    <a:lstStyle/>
                    <a:p>
                      <a:endParaRPr lang="en-US" b="1" baseline="0" dirty="0"/>
                    </a:p>
                  </a:txBody>
                  <a:tcPr>
                    <a:solidFill>
                      <a:schemeClr val="accent4">
                        <a:lumMod val="40000"/>
                        <a:lumOff val="60000"/>
                      </a:schemeClr>
                    </a:solidFill>
                  </a:tcPr>
                </a:tc>
                <a:tc hMerge="1">
                  <a:txBody>
                    <a:bodyPr/>
                    <a:lstStyle/>
                    <a:p>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extLst>
                  <a:ext uri="{0D108BD9-81ED-4DB2-BD59-A6C34878D82A}">
                    <a16:rowId xmlns:a16="http://schemas.microsoft.com/office/drawing/2014/main" val="3737622325"/>
                  </a:ext>
                </a:extLst>
              </a:tr>
              <a:tr h="370840">
                <a:tc>
                  <a:txBody>
                    <a:bodyPr/>
                    <a:lstStyle/>
                    <a:p>
                      <a:r>
                        <a:rPr lang="en-US" b="1" dirty="0"/>
                        <a:t>Chemical </a:t>
                      </a:r>
                    </a:p>
                  </a:txBody>
                  <a:tcPr/>
                </a:tc>
                <a:tc>
                  <a:txBody>
                    <a:bodyPr/>
                    <a:lstStyle/>
                    <a:p>
                      <a:r>
                        <a:rPr lang="en-US" b="1" dirty="0"/>
                        <a:t>mL</a:t>
                      </a:r>
                      <a:r>
                        <a:rPr lang="en-US" b="1" baseline="0" dirty="0"/>
                        <a:t> per table</a:t>
                      </a:r>
                      <a:endParaRPr lang="en-US" b="1" dirty="0"/>
                    </a:p>
                  </a:txBody>
                  <a:tcPr>
                    <a:noFill/>
                  </a:tcPr>
                </a:tc>
                <a:tc>
                  <a:txBody>
                    <a:bodyPr/>
                    <a:lstStyle/>
                    <a:p>
                      <a:r>
                        <a:rPr lang="en-US" b="1" baseline="0" dirty="0"/>
                        <a:t>x _____ tables</a:t>
                      </a:r>
                    </a:p>
                  </a:txBody>
                  <a:tcPr>
                    <a:solidFill>
                      <a:schemeClr val="accent4">
                        <a:lumMod val="40000"/>
                        <a:lumOff val="60000"/>
                      </a:schemeClr>
                    </a:solidFill>
                  </a:tcPr>
                </a:tc>
                <a:tc>
                  <a:txBody>
                    <a:bodyPr/>
                    <a:lstStyle/>
                    <a:p>
                      <a:r>
                        <a:rPr lang="en-US" b="1" baseline="0" dirty="0"/>
                        <a:t>x _____ periods</a:t>
                      </a:r>
                    </a:p>
                  </a:txBody>
                  <a:tcPr>
                    <a:solidFill>
                      <a:schemeClr val="accent4">
                        <a:lumMod val="40000"/>
                        <a:lumOff val="60000"/>
                      </a:schemeClr>
                    </a:solidFill>
                  </a:tcPr>
                </a:tc>
                <a:tc>
                  <a:txBody>
                    <a:bodyPr/>
                    <a:lstStyle/>
                    <a:p>
                      <a:r>
                        <a:rPr lang="en-US" b="1" baseline="0" dirty="0"/>
                        <a:t>= total needed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Rounded up for extra</a:t>
                      </a:r>
                    </a:p>
                  </a:txBody>
                  <a:tcPr>
                    <a:solidFill>
                      <a:schemeClr val="accent4">
                        <a:lumMod val="40000"/>
                        <a:lumOff val="60000"/>
                      </a:schemeClr>
                    </a:solidFill>
                  </a:tcPr>
                </a:tc>
                <a:extLst>
                  <a:ext uri="{0D108BD9-81ED-4DB2-BD59-A6C34878D82A}">
                    <a16:rowId xmlns:a16="http://schemas.microsoft.com/office/drawing/2014/main" val="2621065203"/>
                  </a:ext>
                </a:extLst>
              </a:tr>
              <a:tr h="370840">
                <a:tc>
                  <a:txBody>
                    <a:bodyPr/>
                    <a:lstStyle/>
                    <a:p>
                      <a:r>
                        <a:rPr lang="en-US" baseline="0" dirty="0"/>
                        <a:t>0.1 M NaOH</a:t>
                      </a:r>
                      <a:endParaRPr lang="en-US" baseline="-25000" dirty="0"/>
                    </a:p>
                  </a:txBody>
                  <a:tcPr/>
                </a:tc>
                <a:tc>
                  <a:txBody>
                    <a:bodyPr/>
                    <a:lstStyle/>
                    <a:p>
                      <a:r>
                        <a:rPr lang="en-US" b="0" baseline="0" dirty="0"/>
                        <a:t>25</a:t>
                      </a:r>
                    </a:p>
                  </a:txBody>
                  <a:tcPr/>
                </a:tc>
                <a:tc>
                  <a:txBody>
                    <a:bodyPr/>
                    <a:lstStyle/>
                    <a:p>
                      <a:r>
                        <a:rPr lang="en-US" dirty="0"/>
                        <a:t>x 8</a:t>
                      </a:r>
                      <a:endParaRPr lang="en-US" baseline="-25000" dirty="0"/>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3861754728"/>
                  </a:ext>
                </a:extLst>
              </a:tr>
              <a:tr h="370840">
                <a:tc>
                  <a:txBody>
                    <a:bodyPr/>
                    <a:lstStyle/>
                    <a:p>
                      <a:r>
                        <a:rPr lang="en-US" baseline="0" dirty="0"/>
                        <a:t>0.1 M HCl</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2223006309"/>
                  </a:ext>
                </a:extLst>
              </a:tr>
              <a:tr h="370840">
                <a:tc>
                  <a:txBody>
                    <a:bodyPr/>
                    <a:lstStyle/>
                    <a:p>
                      <a:r>
                        <a:rPr lang="en-US" baseline="0" dirty="0"/>
                        <a:t>0.1 M Hac</a:t>
                      </a:r>
                    </a:p>
                  </a:txBody>
                  <a:tcPr/>
                </a:tc>
                <a:tc>
                  <a:txBody>
                    <a:bodyPr/>
                    <a:lstStyle/>
                    <a:p>
                      <a:r>
                        <a:rPr lang="en-US" b="0" baseline="0" dirty="0"/>
                        <a:t>25</a:t>
                      </a:r>
                    </a:p>
                  </a:txBody>
                  <a:tcPr/>
                </a:tc>
                <a:tc>
                  <a:txBody>
                    <a:bodyPr/>
                    <a:lstStyle/>
                    <a:p>
                      <a:r>
                        <a:rPr lang="en-US" baseline="0" dirty="0"/>
                        <a:t>x 8</a:t>
                      </a:r>
                    </a:p>
                  </a:txBody>
                  <a:tcPr/>
                </a:tc>
                <a:tc>
                  <a:txBody>
                    <a:bodyPr/>
                    <a:lstStyle/>
                    <a:p>
                      <a:r>
                        <a:rPr lang="en-US" b="0" baseline="0" dirty="0"/>
                        <a:t>x 4</a:t>
                      </a:r>
                    </a:p>
                  </a:txBody>
                  <a:tcPr/>
                </a:tc>
                <a:tc>
                  <a:txBody>
                    <a:bodyPr/>
                    <a:lstStyle/>
                    <a:p>
                      <a:r>
                        <a:rPr lang="en-US" b="0" baseline="0" dirty="0"/>
                        <a:t>800 mL</a:t>
                      </a:r>
                    </a:p>
                  </a:txBody>
                  <a:tcPr/>
                </a:tc>
                <a:tc>
                  <a:txBody>
                    <a:bodyPr/>
                    <a:lstStyle/>
                    <a:p>
                      <a:r>
                        <a:rPr lang="en-US" b="0" baseline="0" dirty="0"/>
                        <a:t>1 L</a:t>
                      </a:r>
                    </a:p>
                  </a:txBody>
                  <a:tcPr/>
                </a:tc>
                <a:extLst>
                  <a:ext uri="{0D108BD9-81ED-4DB2-BD59-A6C34878D82A}">
                    <a16:rowId xmlns:a16="http://schemas.microsoft.com/office/drawing/2014/main" val="1953870289"/>
                  </a:ext>
                </a:extLst>
              </a:tr>
            </a:tbl>
          </a:graphicData>
        </a:graphic>
      </p:graphicFrame>
      <p:sp>
        <p:nvSpPr>
          <p:cNvPr id="6" name="Rectangle 5"/>
          <p:cNvSpPr/>
          <p:nvPr/>
        </p:nvSpPr>
        <p:spPr>
          <a:xfrm>
            <a:off x="8046720" y="2565989"/>
            <a:ext cx="3914583"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Accepted should be 0.1 M but may change year to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Shock pH probes in 0.1 M – 0.5 M HCl for 4-8 hours. Rinse with DI water. Soak in storage solution for 30-60 min. Rinse with DI water. Check pH in buffer solutions (made with capsule kit). Storage solution and buffer capsules in same cupboard as pH probes.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https://www.vernier.com/files/manuals/ph-bta/ph-bta.pdf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a:extLst>
              <a:ext uri="{FF2B5EF4-FFF2-40B4-BE49-F238E27FC236}">
                <a16:creationId xmlns:a16="http://schemas.microsoft.com/office/drawing/2014/main" id="{7483A446-DCFF-9B03-43D6-EDD10CDCFF44}"/>
              </a:ext>
            </a:extLst>
          </p:cNvPr>
          <p:cNvGraphicFramePr>
            <a:graphicFrameLocks noGrp="1"/>
          </p:cNvGraphicFramePr>
          <p:nvPr/>
        </p:nvGraphicFramePr>
        <p:xfrm>
          <a:off x="230697" y="2614576"/>
          <a:ext cx="7621532" cy="1112520"/>
        </p:xfrm>
        <a:graphic>
          <a:graphicData uri="http://schemas.openxmlformats.org/drawingml/2006/table">
            <a:tbl>
              <a:tblPr firstRow="1" bandRow="1">
                <a:tableStyleId>{5940675A-B579-460E-94D1-54222C63F5DA}</a:tableStyleId>
              </a:tblPr>
              <a:tblGrid>
                <a:gridCol w="977830">
                  <a:extLst>
                    <a:ext uri="{9D8B030D-6E8A-4147-A177-3AD203B41FA5}">
                      <a16:colId xmlns:a16="http://schemas.microsoft.com/office/drawing/2014/main" val="4179059980"/>
                    </a:ext>
                  </a:extLst>
                </a:gridCol>
                <a:gridCol w="1154831">
                  <a:extLst>
                    <a:ext uri="{9D8B030D-6E8A-4147-A177-3AD203B41FA5}">
                      <a16:colId xmlns:a16="http://schemas.microsoft.com/office/drawing/2014/main" val="783972902"/>
                    </a:ext>
                  </a:extLst>
                </a:gridCol>
                <a:gridCol w="1628071">
                  <a:extLst>
                    <a:ext uri="{9D8B030D-6E8A-4147-A177-3AD203B41FA5}">
                      <a16:colId xmlns:a16="http://schemas.microsoft.com/office/drawing/2014/main" val="2266815564"/>
                    </a:ext>
                  </a:extLst>
                </a:gridCol>
                <a:gridCol w="3860800">
                  <a:extLst>
                    <a:ext uri="{9D8B030D-6E8A-4147-A177-3AD203B41FA5}">
                      <a16:colId xmlns:a16="http://schemas.microsoft.com/office/drawing/2014/main" val="331504371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To make 1L 0.1M NaOH</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L</a:t>
                      </a:r>
                    </a:p>
                  </a:txBody>
                  <a:tcPr/>
                </a:tc>
                <a:tc>
                  <a:txBody>
                    <a:bodyPr/>
                    <a:lstStyle/>
                    <a:p>
                      <a:r>
                        <a:rPr lang="en-US" dirty="0"/>
                        <a:t>0.1</a:t>
                      </a:r>
                      <a:r>
                        <a:rPr lang="en-US" baseline="0" dirty="0"/>
                        <a:t> mol</a:t>
                      </a:r>
                      <a:endParaRPr lang="en-US" dirty="0"/>
                    </a:p>
                  </a:txBody>
                  <a:tcPr/>
                </a:tc>
                <a:tc>
                  <a:txBody>
                    <a:bodyPr/>
                    <a:lstStyle/>
                    <a:p>
                      <a:r>
                        <a:rPr lang="en-US" dirty="0"/>
                        <a:t>40.00 g</a:t>
                      </a:r>
                    </a:p>
                  </a:txBody>
                  <a:tcPr/>
                </a:tc>
                <a:tc>
                  <a:txBody>
                    <a:bodyPr/>
                    <a:lstStyle/>
                    <a:p>
                      <a:r>
                        <a:rPr lang="en-US" b="1" dirty="0"/>
                        <a:t>= 4.00  NaOH</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r>
                        <a:rPr lang="en-US" dirty="0"/>
                        <a:t>1 L</a:t>
                      </a:r>
                    </a:p>
                  </a:txBody>
                  <a:tcPr/>
                </a:tc>
                <a:tc>
                  <a:txBody>
                    <a:bodyPr/>
                    <a:lstStyle/>
                    <a:p>
                      <a:r>
                        <a:rPr lang="en-US" dirty="0"/>
                        <a:t>1 mol NaOH</a:t>
                      </a:r>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3" name="Table 2">
            <a:extLst>
              <a:ext uri="{FF2B5EF4-FFF2-40B4-BE49-F238E27FC236}">
                <a16:creationId xmlns:a16="http://schemas.microsoft.com/office/drawing/2014/main" id="{CC32542B-4237-B412-BBB9-53543B1B41F0}"/>
              </a:ext>
            </a:extLst>
          </p:cNvPr>
          <p:cNvGraphicFramePr>
            <a:graphicFrameLocks noGrp="1"/>
          </p:cNvGraphicFramePr>
          <p:nvPr/>
        </p:nvGraphicFramePr>
        <p:xfrm>
          <a:off x="230698" y="39607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3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0.0333 x 1000 = 33.33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graphicFrame>
        <p:nvGraphicFramePr>
          <p:cNvPr id="4" name="Table 3">
            <a:extLst>
              <a:ext uri="{FF2B5EF4-FFF2-40B4-BE49-F238E27FC236}">
                <a16:creationId xmlns:a16="http://schemas.microsoft.com/office/drawing/2014/main" id="{8E1C15E1-9CD5-A8D1-3A55-A20DF862469F}"/>
              </a:ext>
            </a:extLst>
          </p:cNvPr>
          <p:cNvGraphicFramePr>
            <a:graphicFrameLocks noGrp="1"/>
          </p:cNvGraphicFramePr>
          <p:nvPr/>
        </p:nvGraphicFramePr>
        <p:xfrm>
          <a:off x="230697" y="5298105"/>
          <a:ext cx="7621532" cy="1112520"/>
        </p:xfrm>
        <a:graphic>
          <a:graphicData uri="http://schemas.openxmlformats.org/drawingml/2006/table">
            <a:tbl>
              <a:tblPr firstRow="1" bandRow="1">
                <a:tableStyleId>{5940675A-B579-460E-94D1-54222C63F5DA}</a:tableStyleId>
              </a:tblPr>
              <a:tblGrid>
                <a:gridCol w="760112">
                  <a:extLst>
                    <a:ext uri="{9D8B030D-6E8A-4147-A177-3AD203B41FA5}">
                      <a16:colId xmlns:a16="http://schemas.microsoft.com/office/drawing/2014/main" val="4179059980"/>
                    </a:ext>
                  </a:extLst>
                </a:gridCol>
                <a:gridCol w="957930">
                  <a:extLst>
                    <a:ext uri="{9D8B030D-6E8A-4147-A177-3AD203B41FA5}">
                      <a16:colId xmlns:a16="http://schemas.microsoft.com/office/drawing/2014/main" val="783972902"/>
                    </a:ext>
                  </a:extLst>
                </a:gridCol>
                <a:gridCol w="1350482">
                  <a:extLst>
                    <a:ext uri="{9D8B030D-6E8A-4147-A177-3AD203B41FA5}">
                      <a16:colId xmlns:a16="http://schemas.microsoft.com/office/drawing/2014/main" val="2266815564"/>
                    </a:ext>
                  </a:extLst>
                </a:gridCol>
                <a:gridCol w="1350482">
                  <a:extLst>
                    <a:ext uri="{9D8B030D-6E8A-4147-A177-3AD203B41FA5}">
                      <a16:colId xmlns:a16="http://schemas.microsoft.com/office/drawing/2014/main" val="2769198464"/>
                    </a:ext>
                  </a:extLst>
                </a:gridCol>
                <a:gridCol w="3202526">
                  <a:extLst>
                    <a:ext uri="{9D8B030D-6E8A-4147-A177-3AD203B41FA5}">
                      <a16:colId xmlns:a16="http://schemas.microsoft.com/office/drawing/2014/main" val="3315043716"/>
                    </a:ext>
                  </a:extLst>
                </a:gridCol>
              </a:tblGrid>
              <a:tr h="370840">
                <a:tc>
                  <a:txBody>
                    <a:bodyPr/>
                    <a:lstStyle/>
                    <a:p>
                      <a:r>
                        <a:rPr lang="en-US" dirty="0"/>
                        <a:t>M1</a:t>
                      </a:r>
                    </a:p>
                  </a:txBody>
                  <a:tcPr/>
                </a:tc>
                <a:tc>
                  <a:txBody>
                    <a:bodyPr/>
                    <a:lstStyle/>
                    <a:p>
                      <a:r>
                        <a:rPr lang="en-US" dirty="0"/>
                        <a:t>V1</a:t>
                      </a:r>
                    </a:p>
                  </a:txBody>
                  <a:tcPr/>
                </a:tc>
                <a:tc>
                  <a:txBody>
                    <a:bodyPr/>
                    <a:lstStyle/>
                    <a:p>
                      <a:r>
                        <a:rPr lang="en-US" dirty="0"/>
                        <a:t>M2</a:t>
                      </a:r>
                    </a:p>
                  </a:txBody>
                  <a:tcPr/>
                </a:tc>
                <a:tc>
                  <a:txBody>
                    <a:bodyPr/>
                    <a:lstStyle/>
                    <a:p>
                      <a:r>
                        <a:rPr lang="en-US" dirty="0"/>
                        <a:t>V2</a:t>
                      </a:r>
                    </a:p>
                  </a:txBody>
                  <a:tcPr/>
                </a:tc>
                <a:tc>
                  <a:txBody>
                    <a:bodyPr/>
                    <a:lstStyle/>
                    <a:p>
                      <a:r>
                        <a:rPr lang="en-US" b="1" dirty="0"/>
                        <a:t>To make 1L 0.1M HCl</a:t>
                      </a:r>
                      <a:endParaRPr lang="en-US" b="1" baseline="-25000"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3406461271"/>
                  </a:ext>
                </a:extLst>
              </a:tr>
              <a:tr h="370840">
                <a:tc>
                  <a:txBody>
                    <a:bodyPr/>
                    <a:lstStyle/>
                    <a:p>
                      <a:r>
                        <a:rPr lang="en-US" dirty="0"/>
                        <a:t>1 M</a:t>
                      </a:r>
                    </a:p>
                  </a:txBody>
                  <a:tcPr/>
                </a:tc>
                <a:tc>
                  <a:txBody>
                    <a:bodyPr/>
                    <a:lstStyle/>
                    <a:p>
                      <a:r>
                        <a:rPr lang="en-US" dirty="0"/>
                        <a:t>X L</a:t>
                      </a:r>
                    </a:p>
                  </a:txBody>
                  <a:tcPr/>
                </a:tc>
                <a:tc>
                  <a:txBody>
                    <a:bodyPr/>
                    <a:lstStyle/>
                    <a:p>
                      <a:r>
                        <a:rPr lang="en-US" dirty="0"/>
                        <a:t>0.10 M</a:t>
                      </a:r>
                    </a:p>
                  </a:txBody>
                  <a:tcPr/>
                </a:tc>
                <a:tc>
                  <a:txBody>
                    <a:bodyPr/>
                    <a:lstStyle/>
                    <a:p>
                      <a:r>
                        <a:rPr lang="en-US" dirty="0"/>
                        <a:t>1 L</a:t>
                      </a:r>
                    </a:p>
                  </a:txBody>
                  <a:tcPr/>
                </a:tc>
                <a:tc>
                  <a:txBody>
                    <a:bodyPr/>
                    <a:lstStyle/>
                    <a:p>
                      <a:r>
                        <a:rPr lang="en-US" b="1" dirty="0"/>
                        <a:t>X = 0.1 x 1000 = 100 mL</a:t>
                      </a:r>
                      <a:endParaRPr lang="en-US" b="1" baseline="-25000" dirty="0"/>
                    </a:p>
                  </a:txBody>
                  <a:tcPr/>
                </a:tc>
                <a:extLst>
                  <a:ext uri="{0D108BD9-81ED-4DB2-BD59-A6C34878D82A}">
                    <a16:rowId xmlns:a16="http://schemas.microsoft.com/office/drawing/2014/main" val="596451104"/>
                  </a:ext>
                </a:extLst>
              </a:tr>
              <a:tr h="370840">
                <a:tc>
                  <a:txBody>
                    <a:bodyPr/>
                    <a:lstStyle/>
                    <a:p>
                      <a:endParaRPr lang="en-US" dirty="0"/>
                    </a:p>
                  </a:txBody>
                  <a:tcPr/>
                </a:tc>
                <a:tc>
                  <a:txBody>
                    <a:bodyPr/>
                    <a:lstStyle/>
                    <a:p>
                      <a:endParaRPr lang="en-US" dirty="0"/>
                    </a:p>
                  </a:txBody>
                  <a:tcPr/>
                </a:tc>
                <a:tc>
                  <a:txBody>
                    <a:bodyPr/>
                    <a:lstStyle/>
                    <a:p>
                      <a:endParaRPr lang="en-US" baseline="-25000" dirty="0"/>
                    </a:p>
                  </a:txBody>
                  <a:tcPr/>
                </a:tc>
                <a:tc>
                  <a:txBody>
                    <a:bodyPr/>
                    <a:lstStyle/>
                    <a:p>
                      <a:endParaRPr lang="en-US" baseline="-25000" dirty="0"/>
                    </a:p>
                  </a:txBody>
                  <a:tcPr/>
                </a:tc>
                <a:tc>
                  <a:txBody>
                    <a:bodyPr/>
                    <a:lstStyle/>
                    <a:p>
                      <a:endParaRPr lang="en-US" dirty="0"/>
                    </a:p>
                  </a:txBody>
                  <a:tcPr/>
                </a:tc>
                <a:extLst>
                  <a:ext uri="{0D108BD9-81ED-4DB2-BD59-A6C34878D82A}">
                    <a16:rowId xmlns:a16="http://schemas.microsoft.com/office/drawing/2014/main" val="3965813674"/>
                  </a:ext>
                </a:extLst>
              </a:tr>
            </a:tbl>
          </a:graphicData>
        </a:graphic>
      </p:graphicFrame>
    </p:spTree>
    <p:extLst>
      <p:ext uri="{BB962C8B-B14F-4D97-AF65-F5344CB8AC3E}">
        <p14:creationId xmlns:p14="http://schemas.microsoft.com/office/powerpoint/2010/main" val="3651804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28865</TotalTime>
  <Words>6074</Words>
  <Application>Microsoft Office PowerPoint</Application>
  <PresentationFormat>Widescreen</PresentationFormat>
  <Paragraphs>1543</Paragraphs>
  <Slides>90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Calibri Light</vt:lpstr>
      <vt:lpstr>Impact</vt:lpstr>
      <vt:lpstr>Wingdings</vt:lpstr>
      <vt:lpstr>Office Theme</vt:lpstr>
      <vt:lpstr>Things for AP  Lab Set Ups</vt:lpstr>
      <vt:lpstr>Chromatography – 0.1 KCl works best</vt:lpstr>
      <vt:lpstr>Unit 0 – Honors Chem Review</vt:lpstr>
      <vt:lpstr>Gravimetric Analysis of a Mixture</vt:lpstr>
      <vt:lpstr>Gravimetric Analysis of a Mixture</vt:lpstr>
      <vt:lpstr>PowerPoint Presentation</vt:lpstr>
      <vt:lpstr>Gravimetric Analysis of a Mixture</vt:lpstr>
      <vt:lpstr>Gravimetric Analysis of a Mixture</vt:lpstr>
      <vt:lpstr>PowerPoint Presentation</vt:lpstr>
      <vt:lpstr>Gravimetric Analysis of a Mixture – DAY 2</vt:lpstr>
      <vt:lpstr>% Comp Ag-Cu  Alloy Bead</vt:lpstr>
      <vt:lpstr>% Comp Ag-Cu Alloy Bead</vt:lpstr>
      <vt:lpstr>DAY 1</vt:lpstr>
      <vt:lpstr>DAY 2</vt:lpstr>
      <vt:lpstr>DAY 3</vt:lpstr>
      <vt:lpstr>Bead = 92% Ag</vt:lpstr>
      <vt:lpstr>Unit 1 – Thermochemistry</vt:lpstr>
      <vt:lpstr>Determining the Enthalpy of a Reaction w/microscale calorimetry</vt:lpstr>
      <vt:lpstr>Enthalpy of a Rxn – 2 trials</vt:lpstr>
      <vt:lpstr>PowerPoint Presentation</vt:lpstr>
      <vt:lpstr>PowerPoint Presentation</vt:lpstr>
      <vt:lpstr>PowerPoint Presentation</vt:lpstr>
      <vt:lpstr>Determining the Enthalpy of a Reaction</vt:lpstr>
      <vt:lpstr>Enthalpy of a Rxn – 3 trials</vt:lpstr>
      <vt:lpstr>Enthalpy of a Rxn – 2 trials</vt:lpstr>
      <vt:lpstr>PowerPoint Presentation</vt:lpstr>
      <vt:lpstr>PowerPoint Presentation</vt:lpstr>
      <vt:lpstr>PowerPoint Presentation</vt:lpstr>
      <vt:lpstr>PowerPoint Presentation</vt:lpstr>
      <vt:lpstr>PowerPoint Presentation</vt:lpstr>
      <vt:lpstr>Unit 2 – Thermodynamics</vt:lpstr>
      <vt:lpstr>Determining the Entropy of a Reaction</vt:lpstr>
      <vt:lpstr>Entropy of a Rxn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3 – Kinetics</vt:lpstr>
      <vt:lpstr>Beers Law Activity</vt:lpstr>
      <vt:lpstr>Beer’s Law Activity</vt:lpstr>
      <vt:lpstr>PowerPoint Presentation</vt:lpstr>
      <vt:lpstr>PowerPoint Presentation</vt:lpstr>
      <vt:lpstr>PowerPoint Presentation</vt:lpstr>
      <vt:lpstr>Rate and Order of a Chemical Reaction (Pheno version)</vt:lpstr>
      <vt:lpstr>Rate and Order</vt:lpstr>
      <vt:lpstr>PowerPoint Presentation</vt:lpstr>
      <vt:lpstr>PowerPoint Presentation</vt:lpstr>
      <vt:lpstr>PowerPoint Presentation</vt:lpstr>
      <vt:lpstr>Rate and Order of a Chemical Reaction (Fe version)</vt:lpstr>
      <vt:lpstr>Rate and Order</vt:lpstr>
      <vt:lpstr>PowerPoint Presentation</vt:lpstr>
      <vt:lpstr>PowerPoint Presentation</vt:lpstr>
      <vt:lpstr>PowerPoint Presentation</vt:lpstr>
      <vt:lpstr>Unit 4 – Equilibrium</vt:lpstr>
      <vt:lpstr>Determination of an Equilibrium Constant</vt:lpstr>
      <vt:lpstr>Determination of an  Eq. Constant</vt:lpstr>
      <vt:lpstr>Determination of an  Eq. Constant</vt:lpstr>
      <vt:lpstr>Unit 7 – Gas Laws</vt:lpstr>
      <vt:lpstr>Molar Mass  of a Gas Lab</vt:lpstr>
      <vt:lpstr>Molar Mass of a Gas</vt:lpstr>
      <vt:lpstr>Molar Mass of a Gas</vt:lpstr>
      <vt:lpstr>PowerPoint Presentation</vt:lpstr>
      <vt:lpstr>Unit 8 – IMFs</vt:lpstr>
      <vt:lpstr>Rate of Evaporation</vt:lpstr>
      <vt:lpstr>ADD YOUR DATA TO SHARED GOOGLE SHEET!</vt:lpstr>
      <vt:lpstr>PowerPoint Presentation</vt:lpstr>
      <vt:lpstr>Unit 9 – Solutions</vt:lpstr>
      <vt:lpstr>Ksp of Ca(OH)2</vt:lpstr>
      <vt:lpstr>PowerPoint Presentation</vt:lpstr>
      <vt:lpstr>Unit 10 – Acid Base</vt:lpstr>
      <vt:lpstr>Buffers</vt:lpstr>
      <vt:lpstr>Titration</vt:lpstr>
      <vt:lpstr>PowerPoint Presentation</vt:lpstr>
      <vt:lpstr>Titration</vt:lpstr>
      <vt:lpstr>Titration</vt:lpstr>
      <vt:lpstr>PowerPoint Presentation</vt:lpstr>
      <vt:lpstr>Unit 11 – Electrochem</vt:lpstr>
      <vt:lpstr>Electroplating</vt:lpstr>
      <vt:lpstr>Titration</vt:lpstr>
      <vt:lpstr>PowerPoint Presentation</vt:lpstr>
      <vt:lpstr>Unit 12 – After AP Exam</vt:lpstr>
      <vt:lpstr>Lemonade Lab</vt:lpstr>
      <vt:lpstr>Titration</vt:lpstr>
      <vt:lpstr>PowerPoint Presentation</vt:lpstr>
      <vt:lpstr>Standardizing NaOH lab </vt:lpstr>
      <vt:lpstr>Titration</vt:lpstr>
      <vt:lpstr>PowerPoint Presentation</vt:lpstr>
    </vt:vector>
  </TitlesOfParts>
  <Company>DVHS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for Lab Set Ups</dc:title>
  <dc:creator>Farmer, Stephanie [DH]</dc:creator>
  <cp:lastModifiedBy>Farmer, Stephanie [DH]</cp:lastModifiedBy>
  <cp:revision>206</cp:revision>
  <cp:lastPrinted>2023-08-21T15:30:15Z</cp:lastPrinted>
  <dcterms:created xsi:type="dcterms:W3CDTF">2018-03-02T20:36:44Z</dcterms:created>
  <dcterms:modified xsi:type="dcterms:W3CDTF">2025-01-15T21:37:42Z</dcterms:modified>
</cp:coreProperties>
</file>