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304" r:id="rId4"/>
    <p:sldId id="319" r:id="rId5"/>
    <p:sldId id="320" r:id="rId6"/>
    <p:sldId id="321" r:id="rId7"/>
    <p:sldId id="322" r:id="rId8"/>
    <p:sldId id="334" r:id="rId9"/>
    <p:sldId id="335" r:id="rId10"/>
    <p:sldId id="312" r:id="rId11"/>
    <p:sldId id="323" r:id="rId12"/>
    <p:sldId id="324" r:id="rId13"/>
    <p:sldId id="327" r:id="rId14"/>
    <p:sldId id="325" r:id="rId15"/>
    <p:sldId id="326" r:id="rId16"/>
    <p:sldId id="313" r:id="rId17"/>
    <p:sldId id="318" r:id="rId18"/>
    <p:sldId id="290" r:id="rId19"/>
    <p:sldId id="328" r:id="rId20"/>
    <p:sldId id="291" r:id="rId21"/>
    <p:sldId id="341" r:id="rId22"/>
    <p:sldId id="314" r:id="rId23"/>
    <p:sldId id="330" r:id="rId24"/>
    <p:sldId id="329" r:id="rId25"/>
    <p:sldId id="315" r:id="rId26"/>
    <p:sldId id="316" r:id="rId27"/>
    <p:sldId id="287" r:id="rId28"/>
    <p:sldId id="288" r:id="rId29"/>
    <p:sldId id="317" r:id="rId30"/>
    <p:sldId id="331" r:id="rId31"/>
    <p:sldId id="292" r:id="rId32"/>
    <p:sldId id="257" r:id="rId33"/>
    <p:sldId id="336" r:id="rId34"/>
    <p:sldId id="258" r:id="rId35"/>
    <p:sldId id="332" r:id="rId36"/>
    <p:sldId id="333" r:id="rId37"/>
    <p:sldId id="295" r:id="rId38"/>
    <p:sldId id="293" r:id="rId39"/>
    <p:sldId id="297" r:id="rId40"/>
    <p:sldId id="298" r:id="rId41"/>
    <p:sldId id="299" r:id="rId42"/>
    <p:sldId id="311" r:id="rId43"/>
    <p:sldId id="296" r:id="rId44"/>
    <p:sldId id="263" r:id="rId45"/>
    <p:sldId id="261" r:id="rId46"/>
    <p:sldId id="264" r:id="rId47"/>
    <p:sldId id="302" r:id="rId48"/>
    <p:sldId id="337" r:id="rId49"/>
    <p:sldId id="338" r:id="rId50"/>
    <p:sldId id="339" r:id="rId51"/>
    <p:sldId id="340" r:id="rId52"/>
    <p:sldId id="305" r:id="rId53"/>
    <p:sldId id="294" r:id="rId54"/>
    <p:sldId id="266" r:id="rId55"/>
    <p:sldId id="267" r:id="rId56"/>
    <p:sldId id="268" r:id="rId57"/>
    <p:sldId id="303" r:id="rId58"/>
    <p:sldId id="300" r:id="rId59"/>
    <p:sldId id="301" r:id="rId60"/>
    <p:sldId id="306" r:id="rId61"/>
    <p:sldId id="308" r:id="rId62"/>
    <p:sldId id="307" r:id="rId63"/>
    <p:sldId id="309" r:id="rId64"/>
    <p:sldId id="310" r:id="rId65"/>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FF"/>
    <a:srgbClr val="CC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73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presProps" Target="presProps.xml"/><Relationship Id="rId5" Type="http://schemas.openxmlformats.org/officeDocument/2006/relationships/slide" Target="slides/slide3.xml"/><Relationship Id="rId61" Type="http://schemas.openxmlformats.org/officeDocument/2006/relationships/slide" Target="slides/slide59.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tableStyles" Target="tableStyle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viewProps" Target="viewProps.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115E5ED-9238-470E-BE22-FBCFCA89F5D3}" type="datetimeFigureOut">
              <a:rPr lang="en-US" smtClean="0"/>
              <a:t>5/13/2024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975624-D07A-476F-B89A-7E1F781A90BE}" type="slidenum">
              <a:rPr lang="en-US" smtClean="0"/>
              <a:t>‹#›</a:t>
            </a:fld>
            <a:endParaRPr lang="en-US"/>
          </a:p>
        </p:txBody>
      </p:sp>
    </p:spTree>
    <p:extLst>
      <p:ext uri="{BB962C8B-B14F-4D97-AF65-F5344CB8AC3E}">
        <p14:creationId xmlns:p14="http://schemas.microsoft.com/office/powerpoint/2010/main" val="42826009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115E5ED-9238-470E-BE22-FBCFCA89F5D3}" type="datetimeFigureOut">
              <a:rPr lang="en-US" smtClean="0"/>
              <a:t>5/13/2024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975624-D07A-476F-B89A-7E1F781A90BE}" type="slidenum">
              <a:rPr lang="en-US" smtClean="0"/>
              <a:t>‹#›</a:t>
            </a:fld>
            <a:endParaRPr lang="en-US"/>
          </a:p>
        </p:txBody>
      </p:sp>
    </p:spTree>
    <p:extLst>
      <p:ext uri="{BB962C8B-B14F-4D97-AF65-F5344CB8AC3E}">
        <p14:creationId xmlns:p14="http://schemas.microsoft.com/office/powerpoint/2010/main" val="3080635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115E5ED-9238-470E-BE22-FBCFCA89F5D3}" type="datetimeFigureOut">
              <a:rPr lang="en-US" smtClean="0"/>
              <a:t>5/13/2024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975624-D07A-476F-B89A-7E1F781A90BE}" type="slidenum">
              <a:rPr lang="en-US" smtClean="0"/>
              <a:t>‹#›</a:t>
            </a:fld>
            <a:endParaRPr lang="en-US"/>
          </a:p>
        </p:txBody>
      </p:sp>
    </p:spTree>
    <p:extLst>
      <p:ext uri="{BB962C8B-B14F-4D97-AF65-F5344CB8AC3E}">
        <p14:creationId xmlns:p14="http://schemas.microsoft.com/office/powerpoint/2010/main" val="22144229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8CED90CC-1935-4572-93B9-1263539CC785}" type="datetimeFigureOut">
              <a:rPr lang="en-US" altLang="en-US"/>
              <a:pPr>
                <a:defRPr/>
              </a:pPr>
              <a:t>5/13/2024</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ltLang="en-US"/>
          </a:p>
        </p:txBody>
      </p:sp>
      <p:sp>
        <p:nvSpPr>
          <p:cNvPr id="6" name="Slide Number Placeholder 5"/>
          <p:cNvSpPr>
            <a:spLocks noGrp="1"/>
          </p:cNvSpPr>
          <p:nvPr>
            <p:ph type="sldNum" sz="quarter" idx="12"/>
          </p:nvPr>
        </p:nvSpPr>
        <p:spPr/>
        <p:txBody>
          <a:bodyPr/>
          <a:lstStyle>
            <a:lvl1pPr>
              <a:defRPr/>
            </a:lvl1pPr>
          </a:lstStyle>
          <a:p>
            <a:pPr>
              <a:defRPr/>
            </a:pPr>
            <a:fld id="{11BDFDD1-865F-42E4-871F-066DCC3D9B42}" type="slidenum">
              <a:rPr lang="en-US" altLang="en-US"/>
              <a:pPr>
                <a:defRPr/>
              </a:pPr>
              <a:t>‹#›</a:t>
            </a:fld>
            <a:endParaRPr lang="en-US" altLang="en-US"/>
          </a:p>
        </p:txBody>
      </p:sp>
    </p:spTree>
    <p:extLst>
      <p:ext uri="{BB962C8B-B14F-4D97-AF65-F5344CB8AC3E}">
        <p14:creationId xmlns:p14="http://schemas.microsoft.com/office/powerpoint/2010/main" val="14114075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E3AD3C5B-5FA1-40DF-B1B1-00FA6C80C98D}" type="datetimeFigureOut">
              <a:rPr lang="en-US" altLang="en-US"/>
              <a:pPr>
                <a:defRPr/>
              </a:pPr>
              <a:t>5/13/2024</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ltLang="en-US"/>
          </a:p>
        </p:txBody>
      </p:sp>
      <p:sp>
        <p:nvSpPr>
          <p:cNvPr id="6" name="Slide Number Placeholder 5"/>
          <p:cNvSpPr>
            <a:spLocks noGrp="1"/>
          </p:cNvSpPr>
          <p:nvPr>
            <p:ph type="sldNum" sz="quarter" idx="12"/>
          </p:nvPr>
        </p:nvSpPr>
        <p:spPr/>
        <p:txBody>
          <a:bodyPr/>
          <a:lstStyle>
            <a:lvl1pPr>
              <a:defRPr/>
            </a:lvl1pPr>
          </a:lstStyle>
          <a:p>
            <a:pPr>
              <a:defRPr/>
            </a:pPr>
            <a:fld id="{D2580810-77EE-4623-8BD0-4189235FFEF6}" type="slidenum">
              <a:rPr lang="en-US" altLang="en-US"/>
              <a:pPr>
                <a:defRPr/>
              </a:pPr>
              <a:t>‹#›</a:t>
            </a:fld>
            <a:endParaRPr lang="en-US" altLang="en-US"/>
          </a:p>
        </p:txBody>
      </p:sp>
    </p:spTree>
    <p:extLst>
      <p:ext uri="{BB962C8B-B14F-4D97-AF65-F5344CB8AC3E}">
        <p14:creationId xmlns:p14="http://schemas.microsoft.com/office/powerpoint/2010/main" val="39626153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20B9E94A-EF12-4D54-8523-32A5AC6E1314}" type="datetimeFigureOut">
              <a:rPr lang="en-US" altLang="en-US"/>
              <a:pPr>
                <a:defRPr/>
              </a:pPr>
              <a:t>5/13/2024</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ltLang="en-US"/>
          </a:p>
        </p:txBody>
      </p:sp>
      <p:sp>
        <p:nvSpPr>
          <p:cNvPr id="6" name="Slide Number Placeholder 5"/>
          <p:cNvSpPr>
            <a:spLocks noGrp="1"/>
          </p:cNvSpPr>
          <p:nvPr>
            <p:ph type="sldNum" sz="quarter" idx="12"/>
          </p:nvPr>
        </p:nvSpPr>
        <p:spPr/>
        <p:txBody>
          <a:bodyPr/>
          <a:lstStyle>
            <a:lvl1pPr>
              <a:defRPr/>
            </a:lvl1pPr>
          </a:lstStyle>
          <a:p>
            <a:pPr>
              <a:defRPr/>
            </a:pPr>
            <a:fld id="{ABA09A70-14DF-4EFB-92BF-19DCBBB66B3E}" type="slidenum">
              <a:rPr lang="en-US" altLang="en-US"/>
              <a:pPr>
                <a:defRPr/>
              </a:pPr>
              <a:t>‹#›</a:t>
            </a:fld>
            <a:endParaRPr lang="en-US" altLang="en-US"/>
          </a:p>
        </p:txBody>
      </p:sp>
    </p:spTree>
    <p:extLst>
      <p:ext uri="{BB962C8B-B14F-4D97-AF65-F5344CB8AC3E}">
        <p14:creationId xmlns:p14="http://schemas.microsoft.com/office/powerpoint/2010/main" val="10575391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340543EF-D41E-47DA-B612-704EC67C0F8A}" type="datetimeFigureOut">
              <a:rPr lang="en-US" altLang="en-US"/>
              <a:pPr>
                <a:defRPr/>
              </a:pPr>
              <a:t>5/13/2024</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ltLang="en-US"/>
          </a:p>
        </p:txBody>
      </p:sp>
      <p:sp>
        <p:nvSpPr>
          <p:cNvPr id="7" name="Slide Number Placeholder 5"/>
          <p:cNvSpPr>
            <a:spLocks noGrp="1"/>
          </p:cNvSpPr>
          <p:nvPr>
            <p:ph type="sldNum" sz="quarter" idx="12"/>
          </p:nvPr>
        </p:nvSpPr>
        <p:spPr/>
        <p:txBody>
          <a:bodyPr/>
          <a:lstStyle>
            <a:lvl1pPr>
              <a:defRPr/>
            </a:lvl1pPr>
          </a:lstStyle>
          <a:p>
            <a:pPr>
              <a:defRPr/>
            </a:pPr>
            <a:fld id="{A2E6E89C-E1D7-4378-98C4-4B4FC3E5C1EF}" type="slidenum">
              <a:rPr lang="en-US" altLang="en-US"/>
              <a:pPr>
                <a:defRPr/>
              </a:pPr>
              <a:t>‹#›</a:t>
            </a:fld>
            <a:endParaRPr lang="en-US" altLang="en-US"/>
          </a:p>
        </p:txBody>
      </p:sp>
    </p:spTree>
    <p:extLst>
      <p:ext uri="{BB962C8B-B14F-4D97-AF65-F5344CB8AC3E}">
        <p14:creationId xmlns:p14="http://schemas.microsoft.com/office/powerpoint/2010/main" val="32880693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733A70E9-E82A-484F-B418-350B497EA490}" type="datetimeFigureOut">
              <a:rPr lang="en-US" altLang="en-US"/>
              <a:pPr>
                <a:defRPr/>
              </a:pPr>
              <a:t>5/13/2024</a:t>
            </a:fld>
            <a:endParaRPr lang="en-US" altLang="en-US"/>
          </a:p>
        </p:txBody>
      </p:sp>
      <p:sp>
        <p:nvSpPr>
          <p:cNvPr id="8" name="Footer Placeholder 4"/>
          <p:cNvSpPr>
            <a:spLocks noGrp="1"/>
          </p:cNvSpPr>
          <p:nvPr>
            <p:ph type="ftr" sz="quarter" idx="11"/>
          </p:nvPr>
        </p:nvSpPr>
        <p:spPr/>
        <p:txBody>
          <a:bodyPr/>
          <a:lstStyle>
            <a:lvl1pPr>
              <a:defRPr/>
            </a:lvl1pPr>
          </a:lstStyle>
          <a:p>
            <a:pPr>
              <a:defRPr/>
            </a:pPr>
            <a:endParaRPr lang="en-US" altLang="en-US"/>
          </a:p>
        </p:txBody>
      </p:sp>
      <p:sp>
        <p:nvSpPr>
          <p:cNvPr id="9" name="Slide Number Placeholder 5"/>
          <p:cNvSpPr>
            <a:spLocks noGrp="1"/>
          </p:cNvSpPr>
          <p:nvPr>
            <p:ph type="sldNum" sz="quarter" idx="12"/>
          </p:nvPr>
        </p:nvSpPr>
        <p:spPr/>
        <p:txBody>
          <a:bodyPr/>
          <a:lstStyle>
            <a:lvl1pPr>
              <a:defRPr/>
            </a:lvl1pPr>
          </a:lstStyle>
          <a:p>
            <a:pPr>
              <a:defRPr/>
            </a:pPr>
            <a:fld id="{945D712D-3DC8-40C8-8C5D-99BB2602CCED}" type="slidenum">
              <a:rPr lang="en-US" altLang="en-US"/>
              <a:pPr>
                <a:defRPr/>
              </a:pPr>
              <a:t>‹#›</a:t>
            </a:fld>
            <a:endParaRPr lang="en-US" altLang="en-US"/>
          </a:p>
        </p:txBody>
      </p:sp>
    </p:spTree>
    <p:extLst>
      <p:ext uri="{BB962C8B-B14F-4D97-AF65-F5344CB8AC3E}">
        <p14:creationId xmlns:p14="http://schemas.microsoft.com/office/powerpoint/2010/main" val="50561967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5C31982D-2356-4606-8519-EA072914C096}" type="datetimeFigureOut">
              <a:rPr lang="en-US" altLang="en-US"/>
              <a:pPr>
                <a:defRPr/>
              </a:pPr>
              <a:t>5/13/2024</a:t>
            </a:fld>
            <a:endParaRPr lang="en-US" altLang="en-US"/>
          </a:p>
        </p:txBody>
      </p:sp>
      <p:sp>
        <p:nvSpPr>
          <p:cNvPr id="4" name="Footer Placeholder 4"/>
          <p:cNvSpPr>
            <a:spLocks noGrp="1"/>
          </p:cNvSpPr>
          <p:nvPr>
            <p:ph type="ftr" sz="quarter" idx="11"/>
          </p:nvPr>
        </p:nvSpPr>
        <p:spPr/>
        <p:txBody>
          <a:bodyPr/>
          <a:lstStyle>
            <a:lvl1pPr>
              <a:defRPr/>
            </a:lvl1pPr>
          </a:lstStyle>
          <a:p>
            <a:pPr>
              <a:defRPr/>
            </a:pPr>
            <a:endParaRPr lang="en-US" altLang="en-US"/>
          </a:p>
        </p:txBody>
      </p:sp>
      <p:sp>
        <p:nvSpPr>
          <p:cNvPr id="5" name="Slide Number Placeholder 5"/>
          <p:cNvSpPr>
            <a:spLocks noGrp="1"/>
          </p:cNvSpPr>
          <p:nvPr>
            <p:ph type="sldNum" sz="quarter" idx="12"/>
          </p:nvPr>
        </p:nvSpPr>
        <p:spPr/>
        <p:txBody>
          <a:bodyPr/>
          <a:lstStyle>
            <a:lvl1pPr>
              <a:defRPr/>
            </a:lvl1pPr>
          </a:lstStyle>
          <a:p>
            <a:pPr>
              <a:defRPr/>
            </a:pPr>
            <a:fld id="{893C72A6-E90A-4A95-8F90-26A91912E971}" type="slidenum">
              <a:rPr lang="en-US" altLang="en-US"/>
              <a:pPr>
                <a:defRPr/>
              </a:pPr>
              <a:t>‹#›</a:t>
            </a:fld>
            <a:endParaRPr lang="en-US" altLang="en-US"/>
          </a:p>
        </p:txBody>
      </p:sp>
    </p:spTree>
    <p:extLst>
      <p:ext uri="{BB962C8B-B14F-4D97-AF65-F5344CB8AC3E}">
        <p14:creationId xmlns:p14="http://schemas.microsoft.com/office/powerpoint/2010/main" val="25613246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02B3153-35C9-49C1-807F-9C51AA9E3889}" type="datetimeFigureOut">
              <a:rPr lang="en-US" altLang="en-US"/>
              <a:pPr>
                <a:defRPr/>
              </a:pPr>
              <a:t>5/13/2024</a:t>
            </a:fld>
            <a:endParaRPr lang="en-US" altLang="en-US"/>
          </a:p>
        </p:txBody>
      </p:sp>
      <p:sp>
        <p:nvSpPr>
          <p:cNvPr id="3" name="Footer Placeholder 4"/>
          <p:cNvSpPr>
            <a:spLocks noGrp="1"/>
          </p:cNvSpPr>
          <p:nvPr>
            <p:ph type="ftr" sz="quarter" idx="11"/>
          </p:nvPr>
        </p:nvSpPr>
        <p:spPr/>
        <p:txBody>
          <a:bodyPr/>
          <a:lstStyle>
            <a:lvl1pPr>
              <a:defRPr/>
            </a:lvl1pPr>
          </a:lstStyle>
          <a:p>
            <a:pPr>
              <a:defRPr/>
            </a:pPr>
            <a:endParaRPr lang="en-US" altLang="en-US"/>
          </a:p>
        </p:txBody>
      </p:sp>
      <p:sp>
        <p:nvSpPr>
          <p:cNvPr id="4" name="Slide Number Placeholder 5"/>
          <p:cNvSpPr>
            <a:spLocks noGrp="1"/>
          </p:cNvSpPr>
          <p:nvPr>
            <p:ph type="sldNum" sz="quarter" idx="12"/>
          </p:nvPr>
        </p:nvSpPr>
        <p:spPr/>
        <p:txBody>
          <a:bodyPr/>
          <a:lstStyle>
            <a:lvl1pPr>
              <a:defRPr/>
            </a:lvl1pPr>
          </a:lstStyle>
          <a:p>
            <a:pPr>
              <a:defRPr/>
            </a:pPr>
            <a:fld id="{1C488860-E25C-4481-B971-60DB07BDC369}" type="slidenum">
              <a:rPr lang="en-US" altLang="en-US"/>
              <a:pPr>
                <a:defRPr/>
              </a:pPr>
              <a:t>‹#›</a:t>
            </a:fld>
            <a:endParaRPr lang="en-US" altLang="en-US"/>
          </a:p>
        </p:txBody>
      </p:sp>
    </p:spTree>
    <p:extLst>
      <p:ext uri="{BB962C8B-B14F-4D97-AF65-F5344CB8AC3E}">
        <p14:creationId xmlns:p14="http://schemas.microsoft.com/office/powerpoint/2010/main" val="240129255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6D7C8F76-6EFD-4EF4-BF56-65D4E24D9089}" type="datetimeFigureOut">
              <a:rPr lang="en-US" altLang="en-US"/>
              <a:pPr>
                <a:defRPr/>
              </a:pPr>
              <a:t>5/13/2024</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ltLang="en-US"/>
          </a:p>
        </p:txBody>
      </p:sp>
      <p:sp>
        <p:nvSpPr>
          <p:cNvPr id="7" name="Slide Number Placeholder 5"/>
          <p:cNvSpPr>
            <a:spLocks noGrp="1"/>
          </p:cNvSpPr>
          <p:nvPr>
            <p:ph type="sldNum" sz="quarter" idx="12"/>
          </p:nvPr>
        </p:nvSpPr>
        <p:spPr/>
        <p:txBody>
          <a:bodyPr/>
          <a:lstStyle>
            <a:lvl1pPr>
              <a:defRPr/>
            </a:lvl1pPr>
          </a:lstStyle>
          <a:p>
            <a:pPr>
              <a:defRPr/>
            </a:pPr>
            <a:fld id="{84AB29A6-6FB7-4098-94B4-817D38066048}" type="slidenum">
              <a:rPr lang="en-US" altLang="en-US"/>
              <a:pPr>
                <a:defRPr/>
              </a:pPr>
              <a:t>‹#›</a:t>
            </a:fld>
            <a:endParaRPr lang="en-US" altLang="en-US"/>
          </a:p>
        </p:txBody>
      </p:sp>
    </p:spTree>
    <p:extLst>
      <p:ext uri="{BB962C8B-B14F-4D97-AF65-F5344CB8AC3E}">
        <p14:creationId xmlns:p14="http://schemas.microsoft.com/office/powerpoint/2010/main" val="218187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115E5ED-9238-470E-BE22-FBCFCA89F5D3}" type="datetimeFigureOut">
              <a:rPr lang="en-US" smtClean="0"/>
              <a:t>5/13/2024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975624-D07A-476F-B89A-7E1F781A90BE}" type="slidenum">
              <a:rPr lang="en-US" smtClean="0"/>
              <a:t>‹#›</a:t>
            </a:fld>
            <a:endParaRPr lang="en-US"/>
          </a:p>
        </p:txBody>
      </p:sp>
    </p:spTree>
    <p:extLst>
      <p:ext uri="{BB962C8B-B14F-4D97-AF65-F5344CB8AC3E}">
        <p14:creationId xmlns:p14="http://schemas.microsoft.com/office/powerpoint/2010/main" val="237451738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1E559F9-525C-4677-8176-80E1CFBF1130}" type="datetimeFigureOut">
              <a:rPr lang="en-US" altLang="en-US"/>
              <a:pPr>
                <a:defRPr/>
              </a:pPr>
              <a:t>5/13/2024</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ltLang="en-US"/>
          </a:p>
        </p:txBody>
      </p:sp>
      <p:sp>
        <p:nvSpPr>
          <p:cNvPr id="7" name="Slide Number Placeholder 5"/>
          <p:cNvSpPr>
            <a:spLocks noGrp="1"/>
          </p:cNvSpPr>
          <p:nvPr>
            <p:ph type="sldNum" sz="quarter" idx="12"/>
          </p:nvPr>
        </p:nvSpPr>
        <p:spPr/>
        <p:txBody>
          <a:bodyPr/>
          <a:lstStyle>
            <a:lvl1pPr>
              <a:defRPr/>
            </a:lvl1pPr>
          </a:lstStyle>
          <a:p>
            <a:pPr>
              <a:defRPr/>
            </a:pPr>
            <a:fld id="{04B63A0F-DDF7-41A0-9F01-0F429BA8D499}" type="slidenum">
              <a:rPr lang="en-US" altLang="en-US"/>
              <a:pPr>
                <a:defRPr/>
              </a:pPr>
              <a:t>‹#›</a:t>
            </a:fld>
            <a:endParaRPr lang="en-US" altLang="en-US"/>
          </a:p>
        </p:txBody>
      </p:sp>
    </p:spTree>
    <p:extLst>
      <p:ext uri="{BB962C8B-B14F-4D97-AF65-F5344CB8AC3E}">
        <p14:creationId xmlns:p14="http://schemas.microsoft.com/office/powerpoint/2010/main" val="315117452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BC6FE21-F167-4B39-964E-C80E20E83274}" type="datetimeFigureOut">
              <a:rPr lang="en-US" altLang="en-US"/>
              <a:pPr>
                <a:defRPr/>
              </a:pPr>
              <a:t>5/13/2024</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ltLang="en-US"/>
          </a:p>
        </p:txBody>
      </p:sp>
      <p:sp>
        <p:nvSpPr>
          <p:cNvPr id="6" name="Slide Number Placeholder 5"/>
          <p:cNvSpPr>
            <a:spLocks noGrp="1"/>
          </p:cNvSpPr>
          <p:nvPr>
            <p:ph type="sldNum" sz="quarter" idx="12"/>
          </p:nvPr>
        </p:nvSpPr>
        <p:spPr/>
        <p:txBody>
          <a:bodyPr/>
          <a:lstStyle>
            <a:lvl1pPr>
              <a:defRPr/>
            </a:lvl1pPr>
          </a:lstStyle>
          <a:p>
            <a:pPr>
              <a:defRPr/>
            </a:pPr>
            <a:fld id="{7BD5B1C2-A9B3-468B-BEC3-62ECFB277CAC}" type="slidenum">
              <a:rPr lang="en-US" altLang="en-US"/>
              <a:pPr>
                <a:defRPr/>
              </a:pPr>
              <a:t>‹#›</a:t>
            </a:fld>
            <a:endParaRPr lang="en-US" altLang="en-US"/>
          </a:p>
        </p:txBody>
      </p:sp>
    </p:spTree>
    <p:extLst>
      <p:ext uri="{BB962C8B-B14F-4D97-AF65-F5344CB8AC3E}">
        <p14:creationId xmlns:p14="http://schemas.microsoft.com/office/powerpoint/2010/main" val="231300448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5D75BC3-6F27-4C7B-8E2B-A4F311B7583A}" type="datetimeFigureOut">
              <a:rPr lang="en-US" altLang="en-US"/>
              <a:pPr>
                <a:defRPr/>
              </a:pPr>
              <a:t>5/13/2024</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ltLang="en-US"/>
          </a:p>
        </p:txBody>
      </p:sp>
      <p:sp>
        <p:nvSpPr>
          <p:cNvPr id="6" name="Slide Number Placeholder 5"/>
          <p:cNvSpPr>
            <a:spLocks noGrp="1"/>
          </p:cNvSpPr>
          <p:nvPr>
            <p:ph type="sldNum" sz="quarter" idx="12"/>
          </p:nvPr>
        </p:nvSpPr>
        <p:spPr/>
        <p:txBody>
          <a:bodyPr/>
          <a:lstStyle>
            <a:lvl1pPr>
              <a:defRPr/>
            </a:lvl1pPr>
          </a:lstStyle>
          <a:p>
            <a:pPr>
              <a:defRPr/>
            </a:pPr>
            <a:fld id="{EF0A5BB7-6009-4FE2-836A-3E06EE0CFFBB}" type="slidenum">
              <a:rPr lang="en-US" altLang="en-US"/>
              <a:pPr>
                <a:defRPr/>
              </a:pPr>
              <a:t>‹#›</a:t>
            </a:fld>
            <a:endParaRPr lang="en-US" altLang="en-US"/>
          </a:p>
        </p:txBody>
      </p:sp>
    </p:spTree>
    <p:extLst>
      <p:ext uri="{BB962C8B-B14F-4D97-AF65-F5344CB8AC3E}">
        <p14:creationId xmlns:p14="http://schemas.microsoft.com/office/powerpoint/2010/main" val="28659461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115E5ED-9238-470E-BE22-FBCFCA89F5D3}" type="datetimeFigureOut">
              <a:rPr lang="en-US" smtClean="0"/>
              <a:t>5/13/2024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975624-D07A-476F-B89A-7E1F781A90BE}" type="slidenum">
              <a:rPr lang="en-US" smtClean="0"/>
              <a:t>‹#›</a:t>
            </a:fld>
            <a:endParaRPr lang="en-US"/>
          </a:p>
        </p:txBody>
      </p:sp>
    </p:spTree>
    <p:extLst>
      <p:ext uri="{BB962C8B-B14F-4D97-AF65-F5344CB8AC3E}">
        <p14:creationId xmlns:p14="http://schemas.microsoft.com/office/powerpoint/2010/main" val="1226357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115E5ED-9238-470E-BE22-FBCFCA89F5D3}" type="datetimeFigureOut">
              <a:rPr lang="en-US" smtClean="0"/>
              <a:t>5/13/2024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975624-D07A-476F-B89A-7E1F781A90BE}" type="slidenum">
              <a:rPr lang="en-US" smtClean="0"/>
              <a:t>‹#›</a:t>
            </a:fld>
            <a:endParaRPr lang="en-US"/>
          </a:p>
        </p:txBody>
      </p:sp>
    </p:spTree>
    <p:extLst>
      <p:ext uri="{BB962C8B-B14F-4D97-AF65-F5344CB8AC3E}">
        <p14:creationId xmlns:p14="http://schemas.microsoft.com/office/powerpoint/2010/main" val="3623366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115E5ED-9238-470E-BE22-FBCFCA89F5D3}" type="datetimeFigureOut">
              <a:rPr lang="en-US" smtClean="0"/>
              <a:t>5/13/2024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1975624-D07A-476F-B89A-7E1F781A90BE}" type="slidenum">
              <a:rPr lang="en-US" smtClean="0"/>
              <a:t>‹#›</a:t>
            </a:fld>
            <a:endParaRPr lang="en-US"/>
          </a:p>
        </p:txBody>
      </p:sp>
    </p:spTree>
    <p:extLst>
      <p:ext uri="{BB962C8B-B14F-4D97-AF65-F5344CB8AC3E}">
        <p14:creationId xmlns:p14="http://schemas.microsoft.com/office/powerpoint/2010/main" val="9025335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115E5ED-9238-470E-BE22-FBCFCA89F5D3}" type="datetimeFigureOut">
              <a:rPr lang="en-US" smtClean="0"/>
              <a:t>5/13/2024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1975624-D07A-476F-B89A-7E1F781A90BE}" type="slidenum">
              <a:rPr lang="en-US" smtClean="0"/>
              <a:t>‹#›</a:t>
            </a:fld>
            <a:endParaRPr lang="en-US"/>
          </a:p>
        </p:txBody>
      </p:sp>
    </p:spTree>
    <p:extLst>
      <p:ext uri="{BB962C8B-B14F-4D97-AF65-F5344CB8AC3E}">
        <p14:creationId xmlns:p14="http://schemas.microsoft.com/office/powerpoint/2010/main" val="18819826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15E5ED-9238-470E-BE22-FBCFCA89F5D3}" type="datetimeFigureOut">
              <a:rPr lang="en-US" smtClean="0"/>
              <a:t>5/13/2024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1975624-D07A-476F-B89A-7E1F781A90BE}" type="slidenum">
              <a:rPr lang="en-US" smtClean="0"/>
              <a:t>‹#›</a:t>
            </a:fld>
            <a:endParaRPr lang="en-US"/>
          </a:p>
        </p:txBody>
      </p:sp>
    </p:spTree>
    <p:extLst>
      <p:ext uri="{BB962C8B-B14F-4D97-AF65-F5344CB8AC3E}">
        <p14:creationId xmlns:p14="http://schemas.microsoft.com/office/powerpoint/2010/main" val="14310773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115E5ED-9238-470E-BE22-FBCFCA89F5D3}" type="datetimeFigureOut">
              <a:rPr lang="en-US" smtClean="0"/>
              <a:t>5/13/2024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975624-D07A-476F-B89A-7E1F781A90BE}" type="slidenum">
              <a:rPr lang="en-US" smtClean="0"/>
              <a:t>‹#›</a:t>
            </a:fld>
            <a:endParaRPr lang="en-US"/>
          </a:p>
        </p:txBody>
      </p:sp>
    </p:spTree>
    <p:extLst>
      <p:ext uri="{BB962C8B-B14F-4D97-AF65-F5344CB8AC3E}">
        <p14:creationId xmlns:p14="http://schemas.microsoft.com/office/powerpoint/2010/main" val="5599166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115E5ED-9238-470E-BE22-FBCFCA89F5D3}" type="datetimeFigureOut">
              <a:rPr lang="en-US" smtClean="0"/>
              <a:t>5/13/2024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975624-D07A-476F-B89A-7E1F781A90BE}" type="slidenum">
              <a:rPr lang="en-US" smtClean="0"/>
              <a:t>‹#›</a:t>
            </a:fld>
            <a:endParaRPr lang="en-US"/>
          </a:p>
        </p:txBody>
      </p:sp>
    </p:spTree>
    <p:extLst>
      <p:ext uri="{BB962C8B-B14F-4D97-AF65-F5344CB8AC3E}">
        <p14:creationId xmlns:p14="http://schemas.microsoft.com/office/powerpoint/2010/main" val="1356271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15E5ED-9238-470E-BE22-FBCFCA89F5D3}" type="datetimeFigureOut">
              <a:rPr lang="en-US" smtClean="0"/>
              <a:t>5/13/2024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975624-D07A-476F-B89A-7E1F781A90BE}" type="slidenum">
              <a:rPr lang="en-US" smtClean="0"/>
              <a:t>‹#›</a:t>
            </a:fld>
            <a:endParaRPr lang="en-US"/>
          </a:p>
        </p:txBody>
      </p:sp>
    </p:spTree>
    <p:extLst>
      <p:ext uri="{BB962C8B-B14F-4D97-AF65-F5344CB8AC3E}">
        <p14:creationId xmlns:p14="http://schemas.microsoft.com/office/powerpoint/2010/main" val="186153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3"/>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smtClean="0">
                <a:solidFill>
                  <a:srgbClr val="898989"/>
                </a:solidFill>
                <a:latin typeface="Calibri" panose="020F0502020204030204" pitchFamily="34" charset="0"/>
              </a:defRPr>
            </a:lvl1pPr>
          </a:lstStyle>
          <a:p>
            <a:pPr fontAlgn="base">
              <a:spcBef>
                <a:spcPct val="0"/>
              </a:spcBef>
              <a:spcAft>
                <a:spcPct val="0"/>
              </a:spcAft>
              <a:defRPr/>
            </a:pPr>
            <a:fld id="{2DCBE615-1170-4893-BB9B-20574B88D359}" type="datetimeFigureOut">
              <a:rPr lang="en-US" altLang="en-US">
                <a:cs typeface="Arial" panose="020B0604020202020204" pitchFamily="34" charset="0"/>
              </a:rPr>
              <a:pPr fontAlgn="base">
                <a:spcBef>
                  <a:spcPct val="0"/>
                </a:spcBef>
                <a:spcAft>
                  <a:spcPct val="0"/>
                </a:spcAft>
                <a:defRPr/>
              </a:pPr>
              <a:t>5/13/2024</a:t>
            </a:fld>
            <a:endParaRPr lang="en-US" altLang="en-US">
              <a:cs typeface="Arial" panose="020B0604020202020204" pitchFamily="34" charset="0"/>
            </a:endParaRPr>
          </a:p>
        </p:txBody>
      </p:sp>
      <p:sp>
        <p:nvSpPr>
          <p:cNvPr id="5" name="Footer Placeholder 4"/>
          <p:cNvSpPr>
            <a:spLocks noGrp="1"/>
          </p:cNvSpPr>
          <p:nvPr>
            <p:ph type="ftr" sz="quarter" idx="3"/>
          </p:nvPr>
        </p:nvSpPr>
        <p:spPr>
          <a:xfrm>
            <a:off x="4165600" y="6356353"/>
            <a:ext cx="38608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smtClean="0">
                <a:solidFill>
                  <a:srgbClr val="898989"/>
                </a:solidFill>
                <a:latin typeface="Calibri" panose="020F0502020204030204" pitchFamily="34" charset="0"/>
              </a:defRPr>
            </a:lvl1pPr>
          </a:lstStyle>
          <a:p>
            <a:pPr fontAlgn="base">
              <a:spcBef>
                <a:spcPct val="0"/>
              </a:spcBef>
              <a:spcAft>
                <a:spcPct val="0"/>
              </a:spcAft>
              <a:defRPr/>
            </a:pPr>
            <a:endParaRPr lang="en-US" altLang="en-US">
              <a:cs typeface="Arial" panose="020B0604020202020204" pitchFamily="34" charset="0"/>
            </a:endParaRPr>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latin typeface="Calibri" panose="020F0502020204030204" pitchFamily="34" charset="0"/>
              </a:defRPr>
            </a:lvl1pPr>
          </a:lstStyle>
          <a:p>
            <a:pPr fontAlgn="base">
              <a:spcBef>
                <a:spcPct val="0"/>
              </a:spcBef>
              <a:spcAft>
                <a:spcPct val="0"/>
              </a:spcAft>
              <a:defRPr/>
            </a:pPr>
            <a:fld id="{A38CE577-D1B1-40CC-BF43-D66F5B954D9D}" type="slidenum">
              <a:rPr lang="en-US" altLang="en-US">
                <a:cs typeface="Arial" panose="020B0604020202020204" pitchFamily="34" charset="0"/>
              </a:rPr>
              <a:pPr fontAlgn="base">
                <a:spcBef>
                  <a:spcPct val="0"/>
                </a:spcBef>
                <a:spcAft>
                  <a:spcPct val="0"/>
                </a:spcAft>
                <a:defRPr/>
              </a:pPr>
              <a:t>‹#›</a:t>
            </a:fld>
            <a:endParaRPr lang="en-US" altLang="en-US">
              <a:cs typeface="Arial" panose="020B0604020202020204" pitchFamily="34" charset="0"/>
            </a:endParaRPr>
          </a:p>
        </p:txBody>
      </p:sp>
    </p:spTree>
    <p:extLst>
      <p:ext uri="{BB962C8B-B14F-4D97-AF65-F5344CB8AC3E}">
        <p14:creationId xmlns:p14="http://schemas.microsoft.com/office/powerpoint/2010/main" val="34706034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jpeg"/></Relationships>
</file>

<file path=ppt/slides/_rels/slide13.xml.rels><?xml version="1.0" encoding="UTF-8" standalone="yes"?>
<Relationships xmlns="http://schemas.openxmlformats.org/package/2006/relationships"><Relationship Id="rId3" Type="http://schemas.openxmlformats.org/officeDocument/2006/relationships/hyperlink" Target="https://www.youtube.com/watch?v=e3fi6uyyrEs" TargetMode="External"/><Relationship Id="rId2" Type="http://schemas.openxmlformats.org/officeDocument/2006/relationships/hyperlink" Target="https://www.youtube.com/watch?v=pewTySxfTQk&amp;feature=youtu.be" TargetMode="External"/><Relationship Id="rId1" Type="http://schemas.openxmlformats.org/officeDocument/2006/relationships/slideLayout" Target="../slideLayouts/slideLayout2.xml"/><Relationship Id="rId4" Type="http://schemas.openxmlformats.org/officeDocument/2006/relationships/hyperlink" Target="https://www.symmetrymagazine.org/article/january-2015/how-to-build-your-own-particle-detector"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s://www.sciencefriday.com/educational-resources/build-a-cloud-chamber/" TargetMode="External"/><Relationship Id="rId1" Type="http://schemas.openxmlformats.org/officeDocument/2006/relationships/slideLayout" Target="../slideLayouts/slideLayout2.xml"/><Relationship Id="rId4" Type="http://schemas.openxmlformats.org/officeDocument/2006/relationships/hyperlink" Target="https://www.youtube.com/watch?v=YxMGWQMoR10&amp;feature=youtu.be"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www.youtube.com/watch?v=JlxyfE6YnsU&amp;t=633s" TargetMode="External"/><Relationship Id="rId2" Type="http://schemas.openxmlformats.org/officeDocument/2006/relationships/hyperlink" Target="https://www.youtube.com/watch?v=joBSZi520Wc"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7200" dirty="0">
                <a:latin typeface="Impact" panose="020B0806030902050204" pitchFamily="34" charset="0"/>
              </a:rPr>
              <a:t>Things for Lab Set Ups</a:t>
            </a:r>
          </a:p>
        </p:txBody>
      </p:sp>
    </p:spTree>
    <p:extLst>
      <p:ext uri="{BB962C8B-B14F-4D97-AF65-F5344CB8AC3E}">
        <p14:creationId xmlns:p14="http://schemas.microsoft.com/office/powerpoint/2010/main" val="10578538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2361350"/>
            <a:ext cx="12080383" cy="1325563"/>
          </a:xfrm>
        </p:spPr>
        <p:txBody>
          <a:bodyPr>
            <a:noAutofit/>
          </a:bodyPr>
          <a:lstStyle/>
          <a:p>
            <a:pPr algn="ctr"/>
            <a:r>
              <a:rPr lang="en-US" sz="11500" b="1" dirty="0"/>
              <a:t>Detecting Ionizing Radiation with Cloud Chamber</a:t>
            </a:r>
          </a:p>
        </p:txBody>
      </p:sp>
    </p:spTree>
    <p:extLst>
      <p:ext uri="{BB962C8B-B14F-4D97-AF65-F5344CB8AC3E}">
        <p14:creationId xmlns:p14="http://schemas.microsoft.com/office/powerpoint/2010/main" val="21430339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 y="-148445"/>
            <a:ext cx="10515600" cy="1325563"/>
          </a:xfrm>
        </p:spPr>
        <p:txBody>
          <a:bodyPr>
            <a:normAutofit/>
          </a:bodyPr>
          <a:lstStyle/>
          <a:p>
            <a:r>
              <a:rPr lang="en-US" sz="4800" b="1" u="sng" dirty="0">
                <a:latin typeface="+mn-lt"/>
              </a:rPr>
              <a:t>Cloud Chamber</a:t>
            </a:r>
          </a:p>
        </p:txBody>
      </p:sp>
      <p:sp>
        <p:nvSpPr>
          <p:cNvPr id="5" name="32-Point Star 4"/>
          <p:cNvSpPr/>
          <p:nvPr/>
        </p:nvSpPr>
        <p:spPr>
          <a:xfrm>
            <a:off x="9710670" y="514336"/>
            <a:ext cx="2215167" cy="2074318"/>
          </a:xfrm>
          <a:prstGeom prst="star32">
            <a:avLst/>
          </a:prstGeom>
          <a:solidFill>
            <a:schemeClr val="accent4">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Canisters in Activity Cupboard</a:t>
            </a:r>
          </a:p>
        </p:txBody>
      </p:sp>
      <p:sp>
        <p:nvSpPr>
          <p:cNvPr id="3" name="TextBox 2"/>
          <p:cNvSpPr txBox="1"/>
          <p:nvPr/>
        </p:nvSpPr>
        <p:spPr>
          <a:xfrm>
            <a:off x="638629" y="1177118"/>
            <a:ext cx="6284685" cy="3416320"/>
          </a:xfrm>
          <a:prstGeom prst="rect">
            <a:avLst/>
          </a:prstGeom>
          <a:noFill/>
        </p:spPr>
        <p:txBody>
          <a:bodyPr wrap="square" rtlCol="0">
            <a:spAutoFit/>
          </a:bodyPr>
          <a:lstStyle/>
          <a:p>
            <a:pPr marL="285750" indent="-285750">
              <a:buFont typeface="Arial" panose="020B0604020202020204" pitchFamily="34" charset="0"/>
              <a:buChar char="•"/>
            </a:pPr>
            <a:r>
              <a:rPr lang="en-US" sz="3600" dirty="0"/>
              <a:t>Isopropyl alcohol</a:t>
            </a:r>
          </a:p>
          <a:p>
            <a:pPr marL="285750" indent="-285750">
              <a:buFont typeface="Arial" panose="020B0604020202020204" pitchFamily="34" charset="0"/>
              <a:buChar char="•"/>
            </a:pPr>
            <a:r>
              <a:rPr lang="en-US" sz="3600" dirty="0"/>
              <a:t>Pipette </a:t>
            </a:r>
          </a:p>
          <a:p>
            <a:pPr marL="285750" indent="-285750">
              <a:buFont typeface="Arial" panose="020B0604020202020204" pitchFamily="34" charset="0"/>
              <a:buChar char="•"/>
            </a:pPr>
            <a:r>
              <a:rPr lang="en-US" sz="3600" dirty="0"/>
              <a:t>Flashlight</a:t>
            </a:r>
          </a:p>
          <a:p>
            <a:pPr marL="285750" indent="-285750">
              <a:buFont typeface="Arial" panose="020B0604020202020204" pitchFamily="34" charset="0"/>
              <a:buChar char="•"/>
            </a:pPr>
            <a:r>
              <a:rPr lang="en-US" sz="3600" dirty="0"/>
              <a:t>Gas lantern mantle</a:t>
            </a:r>
          </a:p>
          <a:p>
            <a:pPr marL="285750" indent="-285750">
              <a:buFont typeface="Arial" panose="020B0604020202020204" pitchFamily="34" charset="0"/>
              <a:buChar char="•"/>
            </a:pPr>
            <a:r>
              <a:rPr lang="en-US" sz="3600" dirty="0"/>
              <a:t>Cloud chamber</a:t>
            </a:r>
          </a:p>
          <a:p>
            <a:pPr marL="285750" indent="-285750">
              <a:buFont typeface="Arial" panose="020B0604020202020204" pitchFamily="34" charset="0"/>
              <a:buChar char="•"/>
            </a:pPr>
            <a:r>
              <a:rPr lang="en-US" sz="3600" dirty="0"/>
              <a:t>Dry Ice </a:t>
            </a:r>
          </a:p>
        </p:txBody>
      </p:sp>
      <p:sp>
        <p:nvSpPr>
          <p:cNvPr id="4" name="Rectangle 3"/>
          <p:cNvSpPr/>
          <p:nvPr/>
        </p:nvSpPr>
        <p:spPr>
          <a:xfrm>
            <a:off x="5210630" y="3251435"/>
            <a:ext cx="6260766" cy="3108543"/>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US" sz="2800" b="1" dirty="0">
                <a:solidFill>
                  <a:srgbClr val="222222"/>
                </a:solidFill>
                <a:latin typeface="Times New Roman" panose="02020603050405020304" pitchFamily="18" charset="0"/>
              </a:rPr>
              <a:t>Lantern Mantles from Carolina</a:t>
            </a:r>
          </a:p>
          <a:p>
            <a:r>
              <a:rPr lang="en-US" sz="2800" dirty="0">
                <a:solidFill>
                  <a:srgbClr val="222222"/>
                </a:solidFill>
                <a:latin typeface="Times New Roman" panose="02020603050405020304" pitchFamily="18" charset="0"/>
              </a:rPr>
              <a:t>Item: SPEC39822</a:t>
            </a:r>
            <a:endParaRPr lang="en-US" sz="2800" dirty="0">
              <a:solidFill>
                <a:srgbClr val="222222"/>
              </a:solidFill>
              <a:latin typeface="Arial" panose="020B0604020202020204" pitchFamily="34" charset="0"/>
            </a:endParaRPr>
          </a:p>
          <a:p>
            <a:r>
              <a:rPr lang="en-US" sz="2800" dirty="0">
                <a:solidFill>
                  <a:srgbClr val="222222"/>
                </a:solidFill>
                <a:latin typeface="Times New Roman" panose="02020603050405020304" pitchFamily="18" charset="0"/>
              </a:rPr>
              <a:t>Item description: Lantern Mantle</a:t>
            </a:r>
            <a:endParaRPr lang="en-US" sz="2800" dirty="0">
              <a:solidFill>
                <a:srgbClr val="222222"/>
              </a:solidFill>
              <a:latin typeface="Arial" panose="020B0604020202020204" pitchFamily="34" charset="0"/>
            </a:endParaRPr>
          </a:p>
          <a:p>
            <a:r>
              <a:rPr lang="en-US" sz="2800" dirty="0">
                <a:solidFill>
                  <a:srgbClr val="222222"/>
                </a:solidFill>
                <a:latin typeface="Times New Roman" panose="02020603050405020304" pitchFamily="18" charset="0"/>
              </a:rPr>
              <a:t>Price: $7.95 Each</a:t>
            </a:r>
          </a:p>
          <a:p>
            <a:endParaRPr lang="en-US" sz="2800" dirty="0">
              <a:solidFill>
                <a:srgbClr val="222222"/>
              </a:solidFill>
              <a:latin typeface="Times New Roman" panose="02020603050405020304" pitchFamily="18" charset="0"/>
            </a:endParaRPr>
          </a:p>
          <a:p>
            <a:r>
              <a:rPr lang="en-US" sz="2800" b="0" i="1" dirty="0">
                <a:solidFill>
                  <a:srgbClr val="222222"/>
                </a:solidFill>
                <a:effectLst/>
                <a:latin typeface="Times New Roman" panose="02020603050405020304" pitchFamily="18" charset="0"/>
              </a:rPr>
              <a:t>Special Order so MUST CALL to order: </a:t>
            </a:r>
          </a:p>
          <a:p>
            <a:r>
              <a:rPr lang="en-US" sz="2800" b="0" i="0" dirty="0">
                <a:solidFill>
                  <a:srgbClr val="222222"/>
                </a:solidFill>
                <a:effectLst/>
                <a:latin typeface="Times New Roman" panose="02020603050405020304" pitchFamily="18" charset="0"/>
              </a:rPr>
              <a:t>1 (800) 334-5551</a:t>
            </a:r>
            <a:endParaRPr lang="en-US" sz="2800" b="0" i="0" dirty="0">
              <a:solidFill>
                <a:srgbClr val="222222"/>
              </a:solidFill>
              <a:effectLst/>
              <a:latin typeface="Arial" panose="020B0604020202020204" pitchFamily="34" charset="0"/>
            </a:endParaRPr>
          </a:p>
        </p:txBody>
      </p:sp>
    </p:spTree>
    <p:extLst>
      <p:ext uri="{BB962C8B-B14F-4D97-AF65-F5344CB8AC3E}">
        <p14:creationId xmlns:p14="http://schemas.microsoft.com/office/powerpoint/2010/main" val="33976009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srcRect r="36009" b="75505"/>
          <a:stretch/>
        </p:blipFill>
        <p:spPr>
          <a:xfrm>
            <a:off x="0" y="132380"/>
            <a:ext cx="4577474" cy="996287"/>
          </a:xfrm>
          <a:prstGeom prst="rect">
            <a:avLst/>
          </a:prstGeom>
        </p:spPr>
      </p:pic>
      <p:pic>
        <p:nvPicPr>
          <p:cNvPr id="5" name="Picture 4"/>
          <p:cNvPicPr>
            <a:picLocks noChangeAspect="1"/>
          </p:cNvPicPr>
          <p:nvPr/>
        </p:nvPicPr>
        <p:blipFill rotWithShape="1">
          <a:blip r:embed="rId2"/>
          <a:srcRect l="8853" t="47985" r="23989" b="22150"/>
          <a:stretch/>
        </p:blipFill>
        <p:spPr>
          <a:xfrm>
            <a:off x="199243" y="1366274"/>
            <a:ext cx="4804012" cy="1214650"/>
          </a:xfrm>
          <a:prstGeom prst="rect">
            <a:avLst/>
          </a:prstGeom>
        </p:spPr>
      </p:pic>
      <p:pic>
        <p:nvPicPr>
          <p:cNvPr id="7" name="Picture 6"/>
          <p:cNvPicPr>
            <a:picLocks noChangeAspect="1"/>
          </p:cNvPicPr>
          <p:nvPr/>
        </p:nvPicPr>
        <p:blipFill rotWithShape="1">
          <a:blip r:embed="rId3"/>
          <a:srcRect l="8326" t="38947" r="26087" b="32332"/>
          <a:stretch/>
        </p:blipFill>
        <p:spPr>
          <a:xfrm>
            <a:off x="296708" y="2666221"/>
            <a:ext cx="4804013" cy="1214652"/>
          </a:xfrm>
          <a:prstGeom prst="rect">
            <a:avLst/>
          </a:prstGeom>
        </p:spPr>
      </p:pic>
      <p:pic>
        <p:nvPicPr>
          <p:cNvPr id="2050" name="Picture 2" descr="https://keterehsky.files.wordpress.com/2010/03/clip_image014_thumb13.jpg?w=242&amp;h=11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9243" y="3966170"/>
            <a:ext cx="5331516" cy="2577634"/>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Image result for gamma cloud chambe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73486" y="201849"/>
            <a:ext cx="3747684" cy="3289108"/>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p:cNvPicPr>
            <a:picLocks noChangeAspect="1"/>
          </p:cNvPicPr>
          <p:nvPr/>
        </p:nvPicPr>
        <p:blipFill>
          <a:blip r:embed="rId6"/>
          <a:stretch>
            <a:fillRect/>
          </a:stretch>
        </p:blipFill>
        <p:spPr>
          <a:xfrm>
            <a:off x="9517939" y="102357"/>
            <a:ext cx="2438080" cy="2722729"/>
          </a:xfrm>
          <a:prstGeom prst="rect">
            <a:avLst/>
          </a:prstGeom>
        </p:spPr>
      </p:pic>
      <p:pic>
        <p:nvPicPr>
          <p:cNvPr id="9" name="Picture 8"/>
          <p:cNvPicPr>
            <a:picLocks noChangeAspect="1"/>
          </p:cNvPicPr>
          <p:nvPr/>
        </p:nvPicPr>
        <p:blipFill rotWithShape="1">
          <a:blip r:embed="rId7"/>
          <a:srcRect r="24217"/>
          <a:stretch/>
        </p:blipFill>
        <p:spPr>
          <a:xfrm>
            <a:off x="8803978" y="3574917"/>
            <a:ext cx="2921405" cy="2884926"/>
          </a:xfrm>
          <a:prstGeom prst="rect">
            <a:avLst/>
          </a:prstGeom>
        </p:spPr>
      </p:pic>
      <p:sp>
        <p:nvSpPr>
          <p:cNvPr id="10" name="Rectangle 9"/>
          <p:cNvSpPr/>
          <p:nvPr/>
        </p:nvSpPr>
        <p:spPr>
          <a:xfrm>
            <a:off x="11164935" y="3490957"/>
            <a:ext cx="948961" cy="4318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8"/>
          <a:stretch>
            <a:fillRect/>
          </a:stretch>
        </p:blipFill>
        <p:spPr>
          <a:xfrm>
            <a:off x="5489234" y="3490957"/>
            <a:ext cx="2926231" cy="3052847"/>
          </a:xfrm>
          <a:prstGeom prst="rect">
            <a:avLst/>
          </a:prstGeom>
        </p:spPr>
      </p:pic>
      <p:sp>
        <p:nvSpPr>
          <p:cNvPr id="17" name="Rectangle 16"/>
          <p:cNvSpPr/>
          <p:nvPr/>
        </p:nvSpPr>
        <p:spPr>
          <a:xfrm>
            <a:off x="10970678" y="6028022"/>
            <a:ext cx="948961" cy="4318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493309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50208" y="239805"/>
            <a:ext cx="11941791" cy="4031873"/>
          </a:xfrm>
          <a:prstGeom prst="rect">
            <a:avLst/>
          </a:prstGeom>
        </p:spPr>
        <p:txBody>
          <a:bodyPr wrap="square">
            <a:spAutoFit/>
          </a:bodyPr>
          <a:lstStyle/>
          <a:p>
            <a:r>
              <a:rPr lang="en-US" sz="3200" dirty="0">
                <a:hlinkClick r:id="rId2"/>
              </a:rPr>
              <a:t>https://www.youtube.com/watch?v=pewTySxfTQk&amp;feature=youtu.be</a:t>
            </a:r>
            <a:endParaRPr lang="en-US" sz="3200" dirty="0"/>
          </a:p>
          <a:p>
            <a:endParaRPr lang="en-US" sz="3200" dirty="0"/>
          </a:p>
          <a:p>
            <a:endParaRPr lang="en-US" sz="3200" dirty="0"/>
          </a:p>
          <a:p>
            <a:r>
              <a:rPr lang="en-US" sz="3200" dirty="0">
                <a:hlinkClick r:id="rId3"/>
              </a:rPr>
              <a:t>https://www.youtube.com/watch?v=e3fi6uyyrEs</a:t>
            </a:r>
            <a:endParaRPr lang="en-US" sz="3200" dirty="0"/>
          </a:p>
          <a:p>
            <a:endParaRPr lang="en-US" sz="3200" dirty="0"/>
          </a:p>
          <a:p>
            <a:endParaRPr lang="en-US" sz="3200" dirty="0"/>
          </a:p>
          <a:p>
            <a:r>
              <a:rPr lang="en-US" sz="3200" dirty="0">
                <a:hlinkClick r:id="rId4"/>
              </a:rPr>
              <a:t>https://www.symmetrymagazine.org/article/january-2015/how-to-build-your-own-particle-detector</a:t>
            </a:r>
            <a:endParaRPr lang="en-US" sz="3200" dirty="0"/>
          </a:p>
        </p:txBody>
      </p:sp>
      <p:sp>
        <p:nvSpPr>
          <p:cNvPr id="8" name="TextBox 7"/>
          <p:cNvSpPr txBox="1"/>
          <p:nvPr/>
        </p:nvSpPr>
        <p:spPr>
          <a:xfrm rot="10800000" flipH="1" flipV="1">
            <a:off x="250208" y="4963126"/>
            <a:ext cx="8099460" cy="707886"/>
          </a:xfrm>
          <a:prstGeom prst="rect">
            <a:avLst/>
          </a:prstGeom>
          <a:noFill/>
        </p:spPr>
        <p:txBody>
          <a:bodyPr wrap="square" rtlCol="0">
            <a:spAutoFit/>
          </a:bodyPr>
          <a:lstStyle/>
          <a:p>
            <a:r>
              <a:rPr lang="en-US" sz="4000" dirty="0"/>
              <a:t>Show if cloud chambers don’t work </a:t>
            </a:r>
          </a:p>
        </p:txBody>
      </p:sp>
    </p:spTree>
    <p:extLst>
      <p:ext uri="{BB962C8B-B14F-4D97-AF65-F5344CB8AC3E}">
        <p14:creationId xmlns:p14="http://schemas.microsoft.com/office/powerpoint/2010/main" val="11258832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2956"/>
            <a:ext cx="11887200" cy="1325563"/>
          </a:xfrm>
        </p:spPr>
        <p:txBody>
          <a:bodyPr>
            <a:normAutofit/>
          </a:bodyPr>
          <a:lstStyle/>
          <a:p>
            <a:r>
              <a:rPr lang="en-US" sz="3600" b="1" dirty="0"/>
              <a:t>Neat extension about cosmic rays and trying to find dark matter </a:t>
            </a:r>
          </a:p>
        </p:txBody>
      </p:sp>
      <p:sp>
        <p:nvSpPr>
          <p:cNvPr id="3" name="Content Placeholder 2"/>
          <p:cNvSpPr>
            <a:spLocks noGrp="1"/>
          </p:cNvSpPr>
          <p:nvPr>
            <p:ph idx="1"/>
          </p:nvPr>
        </p:nvSpPr>
        <p:spPr>
          <a:xfrm>
            <a:off x="182604" y="662781"/>
            <a:ext cx="6962032" cy="5428556"/>
          </a:xfrm>
        </p:spPr>
        <p:txBody>
          <a:bodyPr>
            <a:noAutofit/>
          </a:bodyPr>
          <a:lstStyle/>
          <a:p>
            <a:pPr marL="0" indent="0" fontAlgn="base">
              <a:buNone/>
            </a:pPr>
            <a:r>
              <a:rPr lang="en-US" sz="1600" dirty="0">
                <a:hlinkClick r:id="rId2"/>
              </a:rPr>
              <a:t>https://www.sciencefriday.com/educational-resources/build-a-cloud-chamber/</a:t>
            </a:r>
            <a:endParaRPr lang="en-US" sz="1600" b="1" dirty="0"/>
          </a:p>
          <a:p>
            <a:pPr marL="0" indent="0" fontAlgn="base">
              <a:buNone/>
            </a:pPr>
            <a:r>
              <a:rPr lang="en-US" sz="1600" b="1" dirty="0"/>
              <a:t>If you’re looking for dark matter, background radiation is a major problem</a:t>
            </a:r>
          </a:p>
          <a:p>
            <a:pPr fontAlgn="base"/>
            <a:r>
              <a:rPr lang="en-US" sz="1600" dirty="0"/>
              <a:t>Physicists have evidence that in addition to the known subatomic particles that make up most of the things we can see and touch, there is an entirely separate class of very small, potentially weakly interacting particles that make up the majority of our universe called dark matter. Though it comprises over 90 percent of our galaxy, dark matter is poorly understood.</a:t>
            </a:r>
          </a:p>
          <a:p>
            <a:pPr fontAlgn="base"/>
            <a:r>
              <a:rPr lang="en-US" sz="1600" dirty="0"/>
              <a:t>Dark matter is difficult to study because it’s made of unimaginably small particles that we can’t see, and it interacts with other atoms very rarely. Detecting dark matter interactions that are so minute and rare is made especially difficult because they are grossly overshadowed by the background radiation that is constantly pouring down on our planet from cosmic rays. Our planet’s background radiation makes the search for dark matter like trying to hear a shy, whispering child in a party of shouting adults. Science Friday’s video producer, Luke </a:t>
            </a:r>
            <a:r>
              <a:rPr lang="en-US" sz="1600" dirty="0" err="1"/>
              <a:t>Groskin</a:t>
            </a:r>
            <a:r>
              <a:rPr lang="en-US" sz="1600" dirty="0"/>
              <a:t>, visited with scientists looking for dark matter, who describe this conundrum in the video “4850 below.”</a:t>
            </a:r>
          </a:p>
          <a:p>
            <a:pPr fontAlgn="base"/>
            <a:r>
              <a:rPr lang="en-US" sz="1600" dirty="0"/>
              <a:t>Science Friday Documentary: “4850 Below”</a:t>
            </a:r>
          </a:p>
          <a:p>
            <a:pPr marL="0" indent="0">
              <a:buNone/>
            </a:pPr>
            <a:r>
              <a:rPr lang="en-US" sz="1600" dirty="0"/>
              <a:t>In an effort to quiet the “noise” of background radiation, a long-running dark matter experiment called the LUX dark matter experiment (LUX stands for Large Underground Xenon) was built inside a giant water tank in an old mine a mile below the surface of the earth. The tank of water and mile of rock and dirt shield the experiment from background radiation by effectively putting a lot of other atoms – in the form of lots of dense materials like rock and water – between sources of radiation and the experiment.</a:t>
            </a:r>
          </a:p>
        </p:txBody>
      </p:sp>
      <p:pic>
        <p:nvPicPr>
          <p:cNvPr id="1026" name="Picture 2" descr="LUX detector at Sanford Underground Research Facilit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65075" y="2579426"/>
            <a:ext cx="4701686" cy="3985147"/>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7274257" y="662781"/>
            <a:ext cx="4592504" cy="1569660"/>
          </a:xfrm>
          <a:prstGeom prst="rect">
            <a:avLst/>
          </a:prstGeom>
        </p:spPr>
        <p:txBody>
          <a:bodyPr wrap="square">
            <a:spAutoFit/>
          </a:bodyPr>
          <a:lstStyle/>
          <a:p>
            <a:r>
              <a:rPr lang="en-US" sz="3200" dirty="0">
                <a:hlinkClick r:id="rId4"/>
              </a:rPr>
              <a:t>https://www.youtube.com/watch?v=YxMGWQMoR10&amp;feature=youtu.be</a:t>
            </a:r>
            <a:endParaRPr lang="en-US" sz="3200" dirty="0"/>
          </a:p>
        </p:txBody>
      </p:sp>
    </p:spTree>
    <p:extLst>
      <p:ext uri="{BB962C8B-B14F-4D97-AF65-F5344CB8AC3E}">
        <p14:creationId xmlns:p14="http://schemas.microsoft.com/office/powerpoint/2010/main" val="6460033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2361350"/>
            <a:ext cx="12080383" cy="1325563"/>
          </a:xfrm>
        </p:spPr>
        <p:txBody>
          <a:bodyPr>
            <a:noAutofit/>
          </a:bodyPr>
          <a:lstStyle/>
          <a:p>
            <a:pPr algn="ctr"/>
            <a:r>
              <a:rPr lang="en-US" sz="11500" b="1" dirty="0"/>
              <a:t>Unit 3 – Electrons</a:t>
            </a:r>
          </a:p>
        </p:txBody>
      </p:sp>
    </p:spTree>
    <p:extLst>
      <p:ext uri="{BB962C8B-B14F-4D97-AF65-F5344CB8AC3E}">
        <p14:creationId xmlns:p14="http://schemas.microsoft.com/office/powerpoint/2010/main" val="30013841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2361350"/>
            <a:ext cx="12080383" cy="1325563"/>
          </a:xfrm>
        </p:spPr>
        <p:txBody>
          <a:bodyPr>
            <a:noAutofit/>
          </a:bodyPr>
          <a:lstStyle/>
          <a:p>
            <a:pPr algn="ctr"/>
            <a:r>
              <a:rPr lang="en-US" sz="11500" b="1" dirty="0"/>
              <a:t>Flame Test </a:t>
            </a:r>
          </a:p>
        </p:txBody>
      </p:sp>
    </p:spTree>
    <p:extLst>
      <p:ext uri="{BB962C8B-B14F-4D97-AF65-F5344CB8AC3E}">
        <p14:creationId xmlns:p14="http://schemas.microsoft.com/office/powerpoint/2010/main" val="12120135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 y="-148445"/>
            <a:ext cx="10515600" cy="1325563"/>
          </a:xfrm>
        </p:spPr>
        <p:txBody>
          <a:bodyPr>
            <a:normAutofit/>
          </a:bodyPr>
          <a:lstStyle/>
          <a:p>
            <a:r>
              <a:rPr lang="en-US" sz="4800" b="1" u="sng" dirty="0">
                <a:latin typeface="+mn-lt"/>
              </a:rPr>
              <a:t>Flame Lab</a:t>
            </a:r>
          </a:p>
        </p:txBody>
      </p:sp>
      <p:sp>
        <p:nvSpPr>
          <p:cNvPr id="3" name="Content Placeholder 2"/>
          <p:cNvSpPr>
            <a:spLocks noGrp="1"/>
          </p:cNvSpPr>
          <p:nvPr>
            <p:ph idx="1"/>
          </p:nvPr>
        </p:nvSpPr>
        <p:spPr>
          <a:xfrm>
            <a:off x="281353" y="941743"/>
            <a:ext cx="3671669" cy="4644377"/>
          </a:xfrm>
        </p:spPr>
        <p:txBody>
          <a:bodyPr>
            <a:normAutofit fontScale="92500" lnSpcReduction="20000"/>
          </a:bodyPr>
          <a:lstStyle/>
          <a:p>
            <a:r>
              <a:rPr lang="en-US" dirty="0"/>
              <a:t>Bunsen burner</a:t>
            </a:r>
          </a:p>
          <a:p>
            <a:r>
              <a:rPr lang="en-US" dirty="0"/>
              <a:t>Gas hose</a:t>
            </a:r>
          </a:p>
          <a:p>
            <a:r>
              <a:rPr lang="en-US" dirty="0"/>
              <a:t>Matches</a:t>
            </a:r>
          </a:p>
          <a:p>
            <a:r>
              <a:rPr lang="en-US" dirty="0"/>
              <a:t>50 mL beaker with a little water in it. </a:t>
            </a:r>
          </a:p>
          <a:p>
            <a:r>
              <a:rPr lang="en-US" dirty="0"/>
              <a:t>Cardboard dividers to protect the wall. </a:t>
            </a:r>
          </a:p>
          <a:p>
            <a:r>
              <a:rPr lang="en-US" dirty="0"/>
              <a:t>TURN GAS ON!</a:t>
            </a:r>
          </a:p>
          <a:p>
            <a:r>
              <a:rPr lang="en-US" dirty="0"/>
              <a:t>Plenty of paper towels in the room</a:t>
            </a:r>
          </a:p>
          <a:p>
            <a:r>
              <a:rPr lang="en-US" dirty="0"/>
              <a:t>Lysol spray to clean desks with</a:t>
            </a:r>
          </a:p>
        </p:txBody>
      </p:sp>
      <p:sp>
        <p:nvSpPr>
          <p:cNvPr id="4" name="Content Placeholder 2"/>
          <p:cNvSpPr txBox="1">
            <a:spLocks/>
          </p:cNvSpPr>
          <p:nvPr/>
        </p:nvSpPr>
        <p:spPr>
          <a:xfrm>
            <a:off x="4219581" y="118507"/>
            <a:ext cx="5224530" cy="652622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dirty="0"/>
              <a:t>SPRAY BOTTLES NEEDED</a:t>
            </a:r>
          </a:p>
          <a:p>
            <a:endParaRPr lang="en-US" dirty="0"/>
          </a:p>
        </p:txBody>
      </p:sp>
      <p:graphicFrame>
        <p:nvGraphicFramePr>
          <p:cNvPr id="7" name="Table 6">
            <a:extLst>
              <a:ext uri="{FF2B5EF4-FFF2-40B4-BE49-F238E27FC236}">
                <a16:creationId xmlns:a16="http://schemas.microsoft.com/office/drawing/2014/main" id="{90AA9261-4270-56B9-DE99-8B953A49D6D7}"/>
              </a:ext>
            </a:extLst>
          </p:cNvPr>
          <p:cNvGraphicFramePr>
            <a:graphicFrameLocks noGrp="1"/>
          </p:cNvGraphicFramePr>
          <p:nvPr>
            <p:extLst>
              <p:ext uri="{D42A27DB-BD31-4B8C-83A1-F6EECF244321}">
                <p14:modId xmlns:p14="http://schemas.microsoft.com/office/powerpoint/2010/main" val="1340930319"/>
              </p:ext>
            </p:extLst>
          </p:nvPr>
        </p:nvGraphicFramePr>
        <p:xfrm>
          <a:off x="4326988" y="698076"/>
          <a:ext cx="3978312" cy="5946656"/>
        </p:xfrm>
        <a:graphic>
          <a:graphicData uri="http://schemas.openxmlformats.org/drawingml/2006/table">
            <a:tbl>
              <a:tblPr>
                <a:tableStyleId>{5940675A-B579-460E-94D1-54222C63F5DA}</a:tableStyleId>
              </a:tblPr>
              <a:tblGrid>
                <a:gridCol w="2603453">
                  <a:extLst>
                    <a:ext uri="{9D8B030D-6E8A-4147-A177-3AD203B41FA5}">
                      <a16:colId xmlns:a16="http://schemas.microsoft.com/office/drawing/2014/main" val="3064054465"/>
                    </a:ext>
                  </a:extLst>
                </a:gridCol>
                <a:gridCol w="1374859">
                  <a:extLst>
                    <a:ext uri="{9D8B030D-6E8A-4147-A177-3AD203B41FA5}">
                      <a16:colId xmlns:a16="http://schemas.microsoft.com/office/drawing/2014/main" val="1306551939"/>
                    </a:ext>
                  </a:extLst>
                </a:gridCol>
              </a:tblGrid>
              <a:tr h="58420">
                <a:tc>
                  <a:txBody>
                    <a:bodyPr/>
                    <a:lstStyle/>
                    <a:p>
                      <a:pPr marL="0" marR="0">
                        <a:lnSpc>
                          <a:spcPct val="107000"/>
                        </a:lnSpc>
                        <a:spcBef>
                          <a:spcPts val="0"/>
                        </a:spcBef>
                        <a:spcAft>
                          <a:spcPts val="0"/>
                        </a:spcAft>
                      </a:pPr>
                      <a:r>
                        <a:rPr lang="en-US" sz="2400" b="0" dirty="0">
                          <a:effectLst/>
                        </a:rPr>
                        <a:t>Calcium Chloride </a:t>
                      </a:r>
                      <a:endParaRPr lang="en-US" sz="2000" b="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accent5">
                        <a:lumMod val="20000"/>
                        <a:lumOff val="80000"/>
                      </a:schemeClr>
                    </a:solidFill>
                  </a:tcPr>
                </a:tc>
                <a:tc>
                  <a:txBody>
                    <a:bodyPr/>
                    <a:lstStyle/>
                    <a:p>
                      <a:pPr marL="0" marR="0">
                        <a:lnSpc>
                          <a:spcPct val="107000"/>
                        </a:lnSpc>
                        <a:spcBef>
                          <a:spcPts val="0"/>
                        </a:spcBef>
                        <a:spcAft>
                          <a:spcPts val="0"/>
                        </a:spcAft>
                      </a:pPr>
                      <a:r>
                        <a:rPr lang="en-US" sz="2000" dirty="0">
                          <a:effectLst/>
                        </a:rPr>
                        <a:t>CaCl</a:t>
                      </a:r>
                      <a:r>
                        <a:rPr lang="en-US" sz="2000" baseline="-25000" dirty="0">
                          <a:effectLst/>
                        </a:rPr>
                        <a:t>2</a:t>
                      </a:r>
                      <a:r>
                        <a:rPr lang="en-US" sz="2000" dirty="0">
                          <a:effectLst/>
                        </a:rPr>
                        <a:t> </a:t>
                      </a:r>
                      <a:endParaRPr lang="en-US" sz="18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accent5">
                        <a:lumMod val="20000"/>
                        <a:lumOff val="80000"/>
                      </a:schemeClr>
                    </a:solidFill>
                  </a:tcPr>
                </a:tc>
                <a:extLst>
                  <a:ext uri="{0D108BD9-81ED-4DB2-BD59-A6C34878D82A}">
                    <a16:rowId xmlns:a16="http://schemas.microsoft.com/office/drawing/2014/main" val="663362354"/>
                  </a:ext>
                </a:extLst>
              </a:tr>
              <a:tr h="58420">
                <a:tc>
                  <a:txBody>
                    <a:bodyPr/>
                    <a:lstStyle/>
                    <a:p>
                      <a:pPr marL="0" marR="0">
                        <a:lnSpc>
                          <a:spcPct val="107000"/>
                        </a:lnSpc>
                        <a:spcBef>
                          <a:spcPts val="0"/>
                        </a:spcBef>
                        <a:spcAft>
                          <a:spcPts val="0"/>
                        </a:spcAft>
                      </a:pPr>
                      <a:r>
                        <a:rPr lang="en-US" sz="2400" b="0" dirty="0">
                          <a:effectLst/>
                        </a:rPr>
                        <a:t>Copper (II) Chloride </a:t>
                      </a:r>
                      <a:endParaRPr lang="en-US" sz="2000" b="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nSpc>
                          <a:spcPct val="107000"/>
                        </a:lnSpc>
                        <a:spcBef>
                          <a:spcPts val="0"/>
                        </a:spcBef>
                        <a:spcAft>
                          <a:spcPts val="0"/>
                        </a:spcAft>
                      </a:pPr>
                      <a:r>
                        <a:rPr lang="en-US" sz="2000" dirty="0">
                          <a:effectLst/>
                        </a:rPr>
                        <a:t>CuCl</a:t>
                      </a:r>
                      <a:r>
                        <a:rPr lang="en-US" sz="2000" baseline="-25000" dirty="0">
                          <a:effectLst/>
                        </a:rPr>
                        <a:t>2</a:t>
                      </a:r>
                      <a:r>
                        <a:rPr lang="en-US" sz="2000" dirty="0">
                          <a:effectLst/>
                        </a:rPr>
                        <a:t> </a:t>
                      </a:r>
                      <a:endParaRPr lang="en-US" sz="18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209933321"/>
                  </a:ext>
                </a:extLst>
              </a:tr>
              <a:tr h="58420">
                <a:tc>
                  <a:txBody>
                    <a:bodyPr/>
                    <a:lstStyle/>
                    <a:p>
                      <a:pPr marL="0" marR="0">
                        <a:lnSpc>
                          <a:spcPct val="107000"/>
                        </a:lnSpc>
                        <a:spcBef>
                          <a:spcPts val="0"/>
                        </a:spcBef>
                        <a:spcAft>
                          <a:spcPts val="0"/>
                        </a:spcAft>
                      </a:pPr>
                      <a:r>
                        <a:rPr lang="en-US" sz="2400" b="0" dirty="0">
                          <a:effectLst/>
                        </a:rPr>
                        <a:t>Barium Chloride </a:t>
                      </a:r>
                      <a:endParaRPr lang="en-US" sz="2000" b="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accent5">
                        <a:lumMod val="20000"/>
                        <a:lumOff val="80000"/>
                      </a:schemeClr>
                    </a:solidFill>
                  </a:tcPr>
                </a:tc>
                <a:tc>
                  <a:txBody>
                    <a:bodyPr/>
                    <a:lstStyle/>
                    <a:p>
                      <a:pPr marL="0" marR="0">
                        <a:lnSpc>
                          <a:spcPct val="107000"/>
                        </a:lnSpc>
                        <a:spcBef>
                          <a:spcPts val="0"/>
                        </a:spcBef>
                        <a:spcAft>
                          <a:spcPts val="0"/>
                        </a:spcAft>
                      </a:pPr>
                      <a:r>
                        <a:rPr lang="en-US" sz="2000" dirty="0">
                          <a:effectLst/>
                        </a:rPr>
                        <a:t>BaCl</a:t>
                      </a:r>
                      <a:r>
                        <a:rPr lang="en-US" sz="2000" baseline="-25000" dirty="0">
                          <a:effectLst/>
                        </a:rPr>
                        <a:t>2</a:t>
                      </a:r>
                      <a:r>
                        <a:rPr lang="en-US" sz="2000" dirty="0">
                          <a:effectLst/>
                        </a:rPr>
                        <a:t> </a:t>
                      </a:r>
                      <a:endParaRPr lang="en-US" sz="18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accent5">
                        <a:lumMod val="20000"/>
                        <a:lumOff val="80000"/>
                      </a:schemeClr>
                    </a:solidFill>
                  </a:tcPr>
                </a:tc>
                <a:extLst>
                  <a:ext uri="{0D108BD9-81ED-4DB2-BD59-A6C34878D82A}">
                    <a16:rowId xmlns:a16="http://schemas.microsoft.com/office/drawing/2014/main" val="2394268366"/>
                  </a:ext>
                </a:extLst>
              </a:tr>
              <a:tr h="57150">
                <a:tc>
                  <a:txBody>
                    <a:bodyPr/>
                    <a:lstStyle/>
                    <a:p>
                      <a:pPr marL="0" marR="0">
                        <a:lnSpc>
                          <a:spcPct val="107000"/>
                        </a:lnSpc>
                        <a:spcBef>
                          <a:spcPts val="0"/>
                        </a:spcBef>
                        <a:spcAft>
                          <a:spcPts val="0"/>
                        </a:spcAft>
                      </a:pPr>
                      <a:r>
                        <a:rPr lang="en-US" sz="2400" b="0" dirty="0">
                          <a:effectLst/>
                        </a:rPr>
                        <a:t>Potassium Chloride </a:t>
                      </a:r>
                      <a:endParaRPr lang="en-US" sz="2000" b="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nSpc>
                          <a:spcPct val="107000"/>
                        </a:lnSpc>
                        <a:spcBef>
                          <a:spcPts val="0"/>
                        </a:spcBef>
                        <a:spcAft>
                          <a:spcPts val="0"/>
                        </a:spcAft>
                      </a:pPr>
                      <a:r>
                        <a:rPr lang="en-US" sz="2000" dirty="0" err="1">
                          <a:effectLst/>
                        </a:rPr>
                        <a:t>KCl</a:t>
                      </a:r>
                      <a:r>
                        <a:rPr lang="en-US" sz="2000" dirty="0">
                          <a:effectLst/>
                        </a:rPr>
                        <a:t> </a:t>
                      </a:r>
                      <a:endParaRPr lang="en-US" sz="18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34203697"/>
                  </a:ext>
                </a:extLst>
              </a:tr>
              <a:tr h="57150">
                <a:tc>
                  <a:txBody>
                    <a:bodyPr/>
                    <a:lstStyle/>
                    <a:p>
                      <a:pPr marL="0" marR="0">
                        <a:lnSpc>
                          <a:spcPct val="107000"/>
                        </a:lnSpc>
                        <a:spcBef>
                          <a:spcPts val="0"/>
                        </a:spcBef>
                        <a:spcAft>
                          <a:spcPts val="0"/>
                        </a:spcAft>
                      </a:pPr>
                      <a:r>
                        <a:rPr lang="en-US" sz="2400" b="0" dirty="0">
                          <a:effectLst/>
                        </a:rPr>
                        <a:t>Sodium Chloride </a:t>
                      </a:r>
                      <a:endParaRPr lang="en-US" sz="2000" b="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accent5">
                        <a:lumMod val="20000"/>
                        <a:lumOff val="80000"/>
                      </a:schemeClr>
                    </a:solidFill>
                  </a:tcPr>
                </a:tc>
                <a:tc>
                  <a:txBody>
                    <a:bodyPr/>
                    <a:lstStyle/>
                    <a:p>
                      <a:pPr marL="0" marR="0">
                        <a:lnSpc>
                          <a:spcPct val="107000"/>
                        </a:lnSpc>
                        <a:spcBef>
                          <a:spcPts val="0"/>
                        </a:spcBef>
                        <a:spcAft>
                          <a:spcPts val="0"/>
                        </a:spcAft>
                      </a:pPr>
                      <a:r>
                        <a:rPr lang="en-US" sz="2000" dirty="0">
                          <a:effectLst/>
                        </a:rPr>
                        <a:t>NaCl </a:t>
                      </a:r>
                      <a:endParaRPr lang="en-US" sz="18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accent5">
                        <a:lumMod val="20000"/>
                        <a:lumOff val="80000"/>
                      </a:schemeClr>
                    </a:solidFill>
                  </a:tcPr>
                </a:tc>
                <a:extLst>
                  <a:ext uri="{0D108BD9-81ED-4DB2-BD59-A6C34878D82A}">
                    <a16:rowId xmlns:a16="http://schemas.microsoft.com/office/drawing/2014/main" val="2245652661"/>
                  </a:ext>
                </a:extLst>
              </a:tr>
              <a:tr h="57150">
                <a:tc>
                  <a:txBody>
                    <a:bodyPr/>
                    <a:lstStyle/>
                    <a:p>
                      <a:pPr marL="0" marR="0">
                        <a:lnSpc>
                          <a:spcPct val="107000"/>
                        </a:lnSpc>
                        <a:spcBef>
                          <a:spcPts val="0"/>
                        </a:spcBef>
                        <a:spcAft>
                          <a:spcPts val="0"/>
                        </a:spcAft>
                      </a:pPr>
                      <a:r>
                        <a:rPr lang="en-US" sz="2400" b="0" dirty="0">
                          <a:effectLst/>
                        </a:rPr>
                        <a:t>Lithium Chloride </a:t>
                      </a:r>
                      <a:endParaRPr lang="en-US" sz="2000" b="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nSpc>
                          <a:spcPct val="107000"/>
                        </a:lnSpc>
                        <a:spcBef>
                          <a:spcPts val="0"/>
                        </a:spcBef>
                        <a:spcAft>
                          <a:spcPts val="0"/>
                        </a:spcAft>
                      </a:pPr>
                      <a:r>
                        <a:rPr lang="en-US" sz="2000" dirty="0" err="1">
                          <a:effectLst/>
                        </a:rPr>
                        <a:t>LiCl</a:t>
                      </a:r>
                      <a:r>
                        <a:rPr lang="en-US" sz="2000" dirty="0">
                          <a:effectLst/>
                        </a:rPr>
                        <a:t> </a:t>
                      </a:r>
                      <a:endParaRPr lang="en-US" sz="18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983856990"/>
                  </a:ext>
                </a:extLst>
              </a:tr>
              <a:tr h="58420">
                <a:tc>
                  <a:txBody>
                    <a:bodyPr/>
                    <a:lstStyle/>
                    <a:p>
                      <a:pPr marL="0" marR="0">
                        <a:lnSpc>
                          <a:spcPct val="107000"/>
                        </a:lnSpc>
                        <a:spcBef>
                          <a:spcPts val="0"/>
                        </a:spcBef>
                        <a:spcAft>
                          <a:spcPts val="0"/>
                        </a:spcAft>
                      </a:pPr>
                      <a:r>
                        <a:rPr lang="en-US" sz="2400" b="0" dirty="0">
                          <a:solidFill>
                            <a:srgbClr val="000000"/>
                          </a:solidFill>
                          <a:effectLst/>
                        </a:rPr>
                        <a:t>Strontium Chloride </a:t>
                      </a:r>
                      <a:endParaRPr lang="en-US" sz="2400" b="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accent5">
                        <a:lumMod val="20000"/>
                        <a:lumOff val="80000"/>
                      </a:schemeClr>
                    </a:solidFill>
                  </a:tcPr>
                </a:tc>
                <a:tc>
                  <a:txBody>
                    <a:bodyPr/>
                    <a:lstStyle/>
                    <a:p>
                      <a:pPr marL="0" marR="0">
                        <a:lnSpc>
                          <a:spcPct val="107000"/>
                        </a:lnSpc>
                        <a:spcBef>
                          <a:spcPts val="0"/>
                        </a:spcBef>
                        <a:spcAft>
                          <a:spcPts val="0"/>
                        </a:spcAft>
                      </a:pPr>
                      <a:r>
                        <a:rPr lang="en-US" sz="2000" b="0" dirty="0">
                          <a:solidFill>
                            <a:srgbClr val="000000"/>
                          </a:solidFill>
                          <a:effectLst/>
                        </a:rPr>
                        <a:t>SrCl</a:t>
                      </a:r>
                      <a:r>
                        <a:rPr lang="en-US" sz="2000" b="0" baseline="-25000" dirty="0">
                          <a:solidFill>
                            <a:srgbClr val="000000"/>
                          </a:solidFill>
                          <a:effectLst/>
                        </a:rPr>
                        <a:t>2</a:t>
                      </a:r>
                      <a:endParaRPr lang="en-US" sz="2000" b="0" baseline="-250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accent5">
                        <a:lumMod val="20000"/>
                        <a:lumOff val="80000"/>
                      </a:schemeClr>
                    </a:solidFill>
                  </a:tcPr>
                </a:tc>
                <a:extLst>
                  <a:ext uri="{0D108BD9-81ED-4DB2-BD59-A6C34878D82A}">
                    <a16:rowId xmlns:a16="http://schemas.microsoft.com/office/drawing/2014/main" val="999082905"/>
                  </a:ext>
                </a:extLst>
              </a:tr>
              <a:tr h="58420">
                <a:tc>
                  <a:txBody>
                    <a:bodyPr/>
                    <a:lstStyle/>
                    <a:p>
                      <a:pPr marL="0" marR="0">
                        <a:lnSpc>
                          <a:spcPct val="107000"/>
                        </a:lnSpc>
                        <a:spcBef>
                          <a:spcPts val="0"/>
                        </a:spcBef>
                        <a:spcAft>
                          <a:spcPts val="0"/>
                        </a:spcAft>
                      </a:pPr>
                      <a:r>
                        <a:rPr lang="en-US" sz="2400" b="0" dirty="0">
                          <a:effectLst/>
                        </a:rPr>
                        <a:t>Calcium Nitrate</a:t>
                      </a:r>
                      <a:endParaRPr lang="en-US" sz="2000" b="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nSpc>
                          <a:spcPct val="107000"/>
                        </a:lnSpc>
                        <a:spcBef>
                          <a:spcPts val="0"/>
                        </a:spcBef>
                        <a:spcAft>
                          <a:spcPts val="0"/>
                        </a:spcAft>
                      </a:pPr>
                      <a:r>
                        <a:rPr lang="en-US" sz="2000" dirty="0">
                          <a:effectLst/>
                        </a:rPr>
                        <a:t>Ca(NO</a:t>
                      </a:r>
                      <a:r>
                        <a:rPr lang="en-US" sz="2000" baseline="-25000" dirty="0">
                          <a:effectLst/>
                        </a:rPr>
                        <a:t>3</a:t>
                      </a:r>
                      <a:r>
                        <a:rPr lang="en-US" sz="2000" dirty="0">
                          <a:effectLst/>
                        </a:rPr>
                        <a:t>)</a:t>
                      </a:r>
                      <a:r>
                        <a:rPr lang="en-US" sz="2000" baseline="-25000" dirty="0">
                          <a:effectLst/>
                        </a:rPr>
                        <a:t>2</a:t>
                      </a:r>
                      <a:r>
                        <a:rPr lang="en-US" sz="2000" dirty="0">
                          <a:effectLst/>
                        </a:rPr>
                        <a:t> </a:t>
                      </a:r>
                      <a:endParaRPr lang="en-US" sz="18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205412067"/>
                  </a:ext>
                </a:extLst>
              </a:tr>
              <a:tr h="136525">
                <a:tc>
                  <a:txBody>
                    <a:bodyPr/>
                    <a:lstStyle/>
                    <a:p>
                      <a:pPr marL="0" marR="0">
                        <a:lnSpc>
                          <a:spcPct val="107000"/>
                        </a:lnSpc>
                        <a:spcBef>
                          <a:spcPts val="0"/>
                        </a:spcBef>
                        <a:spcAft>
                          <a:spcPts val="0"/>
                        </a:spcAft>
                      </a:pPr>
                      <a:r>
                        <a:rPr lang="en-US" sz="2400" b="0" dirty="0">
                          <a:effectLst/>
                        </a:rPr>
                        <a:t>Copper (II) Nitrate </a:t>
                      </a:r>
                      <a:endParaRPr lang="en-US" sz="2000" b="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accent5">
                        <a:lumMod val="20000"/>
                        <a:lumOff val="80000"/>
                      </a:schemeClr>
                    </a:solidFill>
                  </a:tcPr>
                </a:tc>
                <a:tc>
                  <a:txBody>
                    <a:bodyPr/>
                    <a:lstStyle/>
                    <a:p>
                      <a:pPr marL="0" marR="0">
                        <a:lnSpc>
                          <a:spcPct val="107000"/>
                        </a:lnSpc>
                        <a:spcBef>
                          <a:spcPts val="0"/>
                        </a:spcBef>
                        <a:spcAft>
                          <a:spcPts val="0"/>
                        </a:spcAft>
                      </a:pPr>
                      <a:r>
                        <a:rPr lang="en-US" sz="2000" dirty="0">
                          <a:effectLst/>
                        </a:rPr>
                        <a:t>Cu(NO</a:t>
                      </a:r>
                      <a:r>
                        <a:rPr lang="en-US" sz="2000" baseline="-25000" dirty="0">
                          <a:effectLst/>
                        </a:rPr>
                        <a:t>3</a:t>
                      </a:r>
                      <a:r>
                        <a:rPr lang="en-US" sz="2000" dirty="0">
                          <a:effectLst/>
                        </a:rPr>
                        <a:t>)</a:t>
                      </a:r>
                      <a:r>
                        <a:rPr lang="en-US" sz="2000" baseline="-25000" dirty="0">
                          <a:effectLst/>
                        </a:rPr>
                        <a:t>2</a:t>
                      </a:r>
                      <a:r>
                        <a:rPr lang="en-US" sz="2000" dirty="0">
                          <a:effectLst/>
                        </a:rPr>
                        <a:t> </a:t>
                      </a:r>
                      <a:endParaRPr lang="en-US" sz="18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accent5">
                        <a:lumMod val="20000"/>
                        <a:lumOff val="80000"/>
                      </a:schemeClr>
                    </a:solidFill>
                  </a:tcPr>
                </a:tc>
                <a:extLst>
                  <a:ext uri="{0D108BD9-81ED-4DB2-BD59-A6C34878D82A}">
                    <a16:rowId xmlns:a16="http://schemas.microsoft.com/office/drawing/2014/main" val="3082553032"/>
                  </a:ext>
                </a:extLst>
              </a:tr>
              <a:tr h="58420">
                <a:tc>
                  <a:txBody>
                    <a:bodyPr/>
                    <a:lstStyle/>
                    <a:p>
                      <a:pPr marL="0" marR="0">
                        <a:lnSpc>
                          <a:spcPct val="107000"/>
                        </a:lnSpc>
                        <a:spcBef>
                          <a:spcPts val="0"/>
                        </a:spcBef>
                        <a:spcAft>
                          <a:spcPts val="0"/>
                        </a:spcAft>
                      </a:pPr>
                      <a:r>
                        <a:rPr lang="en-US" sz="2400" b="0" dirty="0">
                          <a:effectLst/>
                        </a:rPr>
                        <a:t>Barium Nitrate</a:t>
                      </a:r>
                      <a:endParaRPr lang="en-US" sz="2000" b="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nSpc>
                          <a:spcPct val="107000"/>
                        </a:lnSpc>
                        <a:spcBef>
                          <a:spcPts val="0"/>
                        </a:spcBef>
                        <a:spcAft>
                          <a:spcPts val="0"/>
                        </a:spcAft>
                      </a:pPr>
                      <a:r>
                        <a:rPr lang="en-US" sz="2000" dirty="0">
                          <a:effectLst/>
                        </a:rPr>
                        <a:t>Ba(NO</a:t>
                      </a:r>
                      <a:r>
                        <a:rPr lang="en-US" sz="2000" baseline="-25000" dirty="0">
                          <a:effectLst/>
                        </a:rPr>
                        <a:t>3</a:t>
                      </a:r>
                      <a:r>
                        <a:rPr lang="en-US" sz="2000" dirty="0">
                          <a:effectLst/>
                        </a:rPr>
                        <a:t>)</a:t>
                      </a:r>
                      <a:r>
                        <a:rPr lang="en-US" sz="2000" baseline="-25000" dirty="0">
                          <a:effectLst/>
                        </a:rPr>
                        <a:t>2</a:t>
                      </a:r>
                      <a:r>
                        <a:rPr lang="en-US" sz="2000" dirty="0">
                          <a:effectLst/>
                        </a:rPr>
                        <a:t> </a:t>
                      </a:r>
                      <a:endParaRPr lang="en-US" sz="18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969612384"/>
                  </a:ext>
                </a:extLst>
              </a:tr>
              <a:tr h="58420">
                <a:tc>
                  <a:txBody>
                    <a:bodyPr/>
                    <a:lstStyle/>
                    <a:p>
                      <a:pPr marL="0" marR="0">
                        <a:lnSpc>
                          <a:spcPct val="107000"/>
                        </a:lnSpc>
                        <a:spcBef>
                          <a:spcPts val="0"/>
                        </a:spcBef>
                        <a:spcAft>
                          <a:spcPts val="0"/>
                        </a:spcAft>
                      </a:pPr>
                      <a:r>
                        <a:rPr lang="en-US" sz="2400" b="0" dirty="0">
                          <a:effectLst/>
                        </a:rPr>
                        <a:t>Potassium Nitrate </a:t>
                      </a:r>
                      <a:endParaRPr lang="en-US" sz="2000" b="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accent5">
                        <a:lumMod val="20000"/>
                        <a:lumOff val="80000"/>
                      </a:schemeClr>
                    </a:solidFill>
                  </a:tcPr>
                </a:tc>
                <a:tc>
                  <a:txBody>
                    <a:bodyPr/>
                    <a:lstStyle/>
                    <a:p>
                      <a:pPr marL="0" marR="0">
                        <a:lnSpc>
                          <a:spcPct val="107000"/>
                        </a:lnSpc>
                        <a:spcBef>
                          <a:spcPts val="0"/>
                        </a:spcBef>
                        <a:spcAft>
                          <a:spcPts val="0"/>
                        </a:spcAft>
                      </a:pPr>
                      <a:r>
                        <a:rPr lang="en-US" sz="2000" dirty="0">
                          <a:effectLst/>
                        </a:rPr>
                        <a:t>KNO</a:t>
                      </a:r>
                      <a:r>
                        <a:rPr lang="en-US" sz="2000" baseline="-25000" dirty="0">
                          <a:effectLst/>
                        </a:rPr>
                        <a:t>3</a:t>
                      </a:r>
                      <a:endParaRPr lang="en-US" sz="18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accent5">
                        <a:lumMod val="20000"/>
                        <a:lumOff val="80000"/>
                      </a:schemeClr>
                    </a:solidFill>
                  </a:tcPr>
                </a:tc>
                <a:extLst>
                  <a:ext uri="{0D108BD9-81ED-4DB2-BD59-A6C34878D82A}">
                    <a16:rowId xmlns:a16="http://schemas.microsoft.com/office/drawing/2014/main" val="2473454513"/>
                  </a:ext>
                </a:extLst>
              </a:tr>
              <a:tr h="50800">
                <a:tc>
                  <a:txBody>
                    <a:bodyPr/>
                    <a:lstStyle/>
                    <a:p>
                      <a:pPr marL="0" marR="0">
                        <a:lnSpc>
                          <a:spcPct val="107000"/>
                        </a:lnSpc>
                        <a:spcBef>
                          <a:spcPts val="0"/>
                        </a:spcBef>
                        <a:spcAft>
                          <a:spcPts val="0"/>
                        </a:spcAft>
                      </a:pPr>
                      <a:r>
                        <a:rPr lang="en-US" sz="2400" b="0" dirty="0">
                          <a:effectLst/>
                        </a:rPr>
                        <a:t>Sodium Nitrate</a:t>
                      </a:r>
                      <a:endParaRPr lang="en-US" sz="2000" b="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nSpc>
                          <a:spcPct val="107000"/>
                        </a:lnSpc>
                        <a:spcBef>
                          <a:spcPts val="0"/>
                        </a:spcBef>
                        <a:spcAft>
                          <a:spcPts val="0"/>
                        </a:spcAft>
                      </a:pPr>
                      <a:r>
                        <a:rPr lang="en-US" sz="2000" dirty="0">
                          <a:effectLst/>
                        </a:rPr>
                        <a:t>NaNO</a:t>
                      </a:r>
                      <a:r>
                        <a:rPr lang="en-US" sz="2000" baseline="-25000" dirty="0">
                          <a:effectLst/>
                        </a:rPr>
                        <a:t>3</a:t>
                      </a:r>
                      <a:endParaRPr lang="en-US" sz="18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544297122"/>
                  </a:ext>
                </a:extLst>
              </a:tr>
              <a:tr h="50800">
                <a:tc>
                  <a:txBody>
                    <a:bodyPr/>
                    <a:lstStyle/>
                    <a:p>
                      <a:pPr marL="0" marR="0">
                        <a:lnSpc>
                          <a:spcPct val="107000"/>
                        </a:lnSpc>
                        <a:spcBef>
                          <a:spcPts val="0"/>
                        </a:spcBef>
                        <a:spcAft>
                          <a:spcPts val="0"/>
                        </a:spcAft>
                      </a:pPr>
                      <a:r>
                        <a:rPr lang="en-US" sz="2400" b="0" dirty="0">
                          <a:effectLst/>
                        </a:rPr>
                        <a:t>Lithium Nitrate </a:t>
                      </a:r>
                      <a:endParaRPr lang="en-US" sz="2000" b="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accent5">
                        <a:lumMod val="20000"/>
                        <a:lumOff val="80000"/>
                      </a:schemeClr>
                    </a:solidFill>
                  </a:tcPr>
                </a:tc>
                <a:tc>
                  <a:txBody>
                    <a:bodyPr/>
                    <a:lstStyle/>
                    <a:p>
                      <a:pPr marL="0" marR="0">
                        <a:lnSpc>
                          <a:spcPct val="107000"/>
                        </a:lnSpc>
                        <a:spcBef>
                          <a:spcPts val="0"/>
                        </a:spcBef>
                        <a:spcAft>
                          <a:spcPts val="0"/>
                        </a:spcAft>
                      </a:pPr>
                      <a:r>
                        <a:rPr lang="en-US" sz="2000" dirty="0">
                          <a:effectLst/>
                        </a:rPr>
                        <a:t>LiNO</a:t>
                      </a:r>
                      <a:r>
                        <a:rPr lang="en-US" sz="2000" baseline="-25000" dirty="0">
                          <a:effectLst/>
                        </a:rPr>
                        <a:t>3</a:t>
                      </a:r>
                      <a:endParaRPr lang="en-US" sz="18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accent5">
                        <a:lumMod val="20000"/>
                        <a:lumOff val="80000"/>
                      </a:schemeClr>
                    </a:solidFill>
                  </a:tcPr>
                </a:tc>
                <a:extLst>
                  <a:ext uri="{0D108BD9-81ED-4DB2-BD59-A6C34878D82A}">
                    <a16:rowId xmlns:a16="http://schemas.microsoft.com/office/drawing/2014/main" val="4036397295"/>
                  </a:ext>
                </a:extLst>
              </a:tr>
              <a:tr h="50800">
                <a:tc>
                  <a:txBody>
                    <a:bodyPr/>
                    <a:lstStyle/>
                    <a:p>
                      <a:pPr marL="0" marR="0">
                        <a:lnSpc>
                          <a:spcPct val="107000"/>
                        </a:lnSpc>
                        <a:spcBef>
                          <a:spcPts val="0"/>
                        </a:spcBef>
                        <a:spcAft>
                          <a:spcPts val="0"/>
                        </a:spcAft>
                      </a:pPr>
                      <a:r>
                        <a:rPr lang="en-US" sz="2400" b="0" dirty="0">
                          <a:solidFill>
                            <a:srgbClr val="000000"/>
                          </a:solidFill>
                          <a:effectLst/>
                        </a:rPr>
                        <a:t>Strontium Nitrate </a:t>
                      </a:r>
                      <a:endParaRPr lang="en-US" sz="2400" b="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nSpc>
                          <a:spcPct val="107000"/>
                        </a:lnSpc>
                        <a:spcBef>
                          <a:spcPts val="0"/>
                        </a:spcBef>
                        <a:spcAft>
                          <a:spcPts val="0"/>
                        </a:spcAft>
                      </a:pPr>
                      <a:r>
                        <a:rPr lang="en-US" sz="2000" dirty="0">
                          <a:effectLst/>
                        </a:rPr>
                        <a:t>Sr(NO</a:t>
                      </a:r>
                      <a:r>
                        <a:rPr lang="en-US" sz="2000" baseline="-25000" dirty="0">
                          <a:effectLst/>
                        </a:rPr>
                        <a:t>3</a:t>
                      </a:r>
                      <a:r>
                        <a:rPr lang="en-US" sz="2000" dirty="0">
                          <a:effectLst/>
                        </a:rPr>
                        <a:t>)</a:t>
                      </a:r>
                      <a:r>
                        <a:rPr lang="en-US" sz="2000" baseline="-25000" dirty="0">
                          <a:effectLst/>
                        </a:rPr>
                        <a:t>2</a:t>
                      </a:r>
                      <a:r>
                        <a:rPr lang="en-US" sz="2000" dirty="0">
                          <a:effectLst/>
                        </a:rPr>
                        <a:t> </a:t>
                      </a:r>
                      <a:endParaRPr lang="en-US" sz="18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87185086"/>
                  </a:ext>
                </a:extLst>
              </a:tr>
              <a:tr h="50800">
                <a:tc>
                  <a:txBody>
                    <a:bodyPr/>
                    <a:lstStyle/>
                    <a:p>
                      <a:pPr marL="0" marR="0">
                        <a:lnSpc>
                          <a:spcPct val="107000"/>
                        </a:lnSpc>
                        <a:spcBef>
                          <a:spcPts val="0"/>
                        </a:spcBef>
                        <a:spcAft>
                          <a:spcPts val="0"/>
                        </a:spcAft>
                      </a:pPr>
                      <a:r>
                        <a:rPr lang="en-US" sz="2400" b="0" dirty="0">
                          <a:effectLst/>
                        </a:rPr>
                        <a:t>UNKNOWN #1</a:t>
                      </a:r>
                      <a:endParaRPr lang="en-US" sz="2000" b="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accent5">
                        <a:lumMod val="20000"/>
                        <a:lumOff val="80000"/>
                      </a:schemeClr>
                    </a:solidFill>
                  </a:tcPr>
                </a:tc>
                <a:tc>
                  <a:txBody>
                    <a:bodyPr/>
                    <a:lstStyle/>
                    <a:p>
                      <a:pPr marL="0" marR="0">
                        <a:lnSpc>
                          <a:spcPct val="107000"/>
                        </a:lnSpc>
                        <a:spcBef>
                          <a:spcPts val="0"/>
                        </a:spcBef>
                        <a:spcAft>
                          <a:spcPts val="0"/>
                        </a:spcAft>
                      </a:pPr>
                      <a:r>
                        <a:rPr lang="en-US" sz="2000" dirty="0">
                          <a:effectLst/>
                        </a:rPr>
                        <a:t>Cu(NO</a:t>
                      </a:r>
                      <a:r>
                        <a:rPr lang="en-US" sz="2000" baseline="-25000" dirty="0">
                          <a:effectLst/>
                        </a:rPr>
                        <a:t>3</a:t>
                      </a:r>
                      <a:r>
                        <a:rPr lang="en-US" sz="2000" dirty="0">
                          <a:effectLst/>
                        </a:rPr>
                        <a:t>)</a:t>
                      </a:r>
                      <a:r>
                        <a:rPr lang="en-US" sz="2000" baseline="-25000" dirty="0">
                          <a:effectLst/>
                        </a:rPr>
                        <a:t>2</a:t>
                      </a:r>
                      <a:endParaRPr lang="en-US" sz="1800" baseline="-250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accent5">
                        <a:lumMod val="20000"/>
                        <a:lumOff val="80000"/>
                      </a:schemeClr>
                    </a:solidFill>
                  </a:tcPr>
                </a:tc>
                <a:extLst>
                  <a:ext uri="{0D108BD9-81ED-4DB2-BD59-A6C34878D82A}">
                    <a16:rowId xmlns:a16="http://schemas.microsoft.com/office/drawing/2014/main" val="1609035373"/>
                  </a:ext>
                </a:extLst>
              </a:tr>
              <a:tr h="50800">
                <a:tc>
                  <a:txBody>
                    <a:bodyPr/>
                    <a:lstStyle/>
                    <a:p>
                      <a:pPr marL="0" marR="0">
                        <a:lnSpc>
                          <a:spcPct val="107000"/>
                        </a:lnSpc>
                        <a:spcBef>
                          <a:spcPts val="0"/>
                        </a:spcBef>
                        <a:spcAft>
                          <a:spcPts val="0"/>
                        </a:spcAft>
                      </a:pPr>
                      <a:r>
                        <a:rPr lang="en-US" sz="2400" b="0" dirty="0">
                          <a:effectLst/>
                        </a:rPr>
                        <a:t>UNKNOWN #2</a:t>
                      </a:r>
                      <a:endParaRPr lang="en-US" sz="2000" b="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nSpc>
                          <a:spcPct val="107000"/>
                        </a:lnSpc>
                        <a:spcBef>
                          <a:spcPts val="0"/>
                        </a:spcBef>
                        <a:spcAft>
                          <a:spcPts val="0"/>
                        </a:spcAft>
                      </a:pPr>
                      <a:r>
                        <a:rPr lang="en-US" sz="2000" dirty="0">
                          <a:effectLst/>
                        </a:rPr>
                        <a:t>Sr(NO3)</a:t>
                      </a:r>
                      <a:r>
                        <a:rPr lang="en-US" sz="2000" baseline="-25000" dirty="0">
                          <a:effectLst/>
                        </a:rPr>
                        <a:t>2</a:t>
                      </a:r>
                      <a:endParaRPr lang="en-US" sz="18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274657986"/>
                  </a:ext>
                </a:extLst>
              </a:tr>
            </a:tbl>
          </a:graphicData>
        </a:graphic>
      </p:graphicFrame>
    </p:spTree>
    <p:extLst>
      <p:ext uri="{BB962C8B-B14F-4D97-AF65-F5344CB8AC3E}">
        <p14:creationId xmlns:p14="http://schemas.microsoft.com/office/powerpoint/2010/main" val="20986516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88853728"/>
              </p:ext>
            </p:extLst>
          </p:nvPr>
        </p:nvGraphicFramePr>
        <p:xfrm>
          <a:off x="3868616" y="197586"/>
          <a:ext cx="7737231" cy="6518855"/>
        </p:xfrm>
        <a:graphic>
          <a:graphicData uri="http://schemas.openxmlformats.org/drawingml/2006/table">
            <a:tbl>
              <a:tblPr>
                <a:tableStyleId>{5940675A-B579-460E-94D1-54222C63F5DA}</a:tableStyleId>
              </a:tblPr>
              <a:tblGrid>
                <a:gridCol w="2603453">
                  <a:extLst>
                    <a:ext uri="{9D8B030D-6E8A-4147-A177-3AD203B41FA5}">
                      <a16:colId xmlns:a16="http://schemas.microsoft.com/office/drawing/2014/main" val="1280014401"/>
                    </a:ext>
                  </a:extLst>
                </a:gridCol>
                <a:gridCol w="1374859">
                  <a:extLst>
                    <a:ext uri="{9D8B030D-6E8A-4147-A177-3AD203B41FA5}">
                      <a16:colId xmlns:a16="http://schemas.microsoft.com/office/drawing/2014/main" val="3503053227"/>
                    </a:ext>
                  </a:extLst>
                </a:gridCol>
                <a:gridCol w="1564997">
                  <a:extLst>
                    <a:ext uri="{9D8B030D-6E8A-4147-A177-3AD203B41FA5}">
                      <a16:colId xmlns:a16="http://schemas.microsoft.com/office/drawing/2014/main" val="40342241"/>
                    </a:ext>
                  </a:extLst>
                </a:gridCol>
                <a:gridCol w="2193922">
                  <a:extLst>
                    <a:ext uri="{9D8B030D-6E8A-4147-A177-3AD203B41FA5}">
                      <a16:colId xmlns:a16="http://schemas.microsoft.com/office/drawing/2014/main" val="2871462834"/>
                    </a:ext>
                  </a:extLst>
                </a:gridCol>
              </a:tblGrid>
              <a:tr h="58420">
                <a:tc>
                  <a:txBody>
                    <a:bodyPr/>
                    <a:lstStyle/>
                    <a:p>
                      <a:pPr marL="0" marR="0">
                        <a:lnSpc>
                          <a:spcPct val="107000"/>
                        </a:lnSpc>
                        <a:spcBef>
                          <a:spcPts val="0"/>
                        </a:spcBef>
                        <a:spcAft>
                          <a:spcPts val="0"/>
                        </a:spcAft>
                      </a:pPr>
                      <a:r>
                        <a:rPr lang="en-US" sz="2000" b="1" dirty="0">
                          <a:effectLst/>
                        </a:rPr>
                        <a:t>Compound</a:t>
                      </a:r>
                      <a:endParaRPr lang="en-US" sz="1800" b="1"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nSpc>
                          <a:spcPct val="107000"/>
                        </a:lnSpc>
                        <a:spcBef>
                          <a:spcPts val="0"/>
                        </a:spcBef>
                        <a:spcAft>
                          <a:spcPts val="0"/>
                        </a:spcAft>
                      </a:pPr>
                      <a:r>
                        <a:rPr lang="en-US" sz="2000" b="1" dirty="0">
                          <a:effectLst/>
                        </a:rPr>
                        <a:t>Formula</a:t>
                      </a:r>
                      <a:endParaRPr lang="en-US" sz="1800" b="1"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nSpc>
                          <a:spcPct val="107000"/>
                        </a:lnSpc>
                        <a:spcBef>
                          <a:spcPts val="0"/>
                        </a:spcBef>
                        <a:spcAft>
                          <a:spcPts val="0"/>
                        </a:spcAft>
                      </a:pPr>
                      <a:r>
                        <a:rPr lang="en-US" sz="2000" b="1" dirty="0">
                          <a:effectLst/>
                        </a:rPr>
                        <a:t>Molar Mass</a:t>
                      </a:r>
                      <a:endParaRPr lang="en-US" sz="1800" b="1"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nSpc>
                          <a:spcPct val="107000"/>
                        </a:lnSpc>
                        <a:spcBef>
                          <a:spcPts val="0"/>
                        </a:spcBef>
                        <a:spcAft>
                          <a:spcPts val="0"/>
                        </a:spcAft>
                      </a:pPr>
                      <a:r>
                        <a:rPr lang="en-US" sz="1800" b="1" dirty="0">
                          <a:solidFill>
                            <a:srgbClr val="000000"/>
                          </a:solidFill>
                          <a:effectLst/>
                        </a:rPr>
                        <a:t>Grams Needed to Make 1 L of 0.1 M </a:t>
                      </a:r>
                      <a:endParaRPr lang="en-US" sz="1800" b="1"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397625813"/>
                  </a:ext>
                </a:extLst>
              </a:tr>
              <a:tr h="58420">
                <a:tc>
                  <a:txBody>
                    <a:bodyPr/>
                    <a:lstStyle/>
                    <a:p>
                      <a:pPr marL="0" marR="0">
                        <a:lnSpc>
                          <a:spcPct val="107000"/>
                        </a:lnSpc>
                        <a:spcBef>
                          <a:spcPts val="0"/>
                        </a:spcBef>
                        <a:spcAft>
                          <a:spcPts val="0"/>
                        </a:spcAft>
                      </a:pPr>
                      <a:r>
                        <a:rPr lang="en-US" sz="2400" b="0" dirty="0">
                          <a:effectLst/>
                        </a:rPr>
                        <a:t>Calcium Chloride </a:t>
                      </a:r>
                      <a:endParaRPr lang="en-US" sz="2000" b="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accent5">
                        <a:lumMod val="20000"/>
                        <a:lumOff val="80000"/>
                      </a:schemeClr>
                    </a:solidFill>
                  </a:tcPr>
                </a:tc>
                <a:tc>
                  <a:txBody>
                    <a:bodyPr/>
                    <a:lstStyle/>
                    <a:p>
                      <a:pPr marL="0" marR="0">
                        <a:lnSpc>
                          <a:spcPct val="107000"/>
                        </a:lnSpc>
                        <a:spcBef>
                          <a:spcPts val="0"/>
                        </a:spcBef>
                        <a:spcAft>
                          <a:spcPts val="0"/>
                        </a:spcAft>
                      </a:pPr>
                      <a:r>
                        <a:rPr lang="en-US" sz="2000" dirty="0">
                          <a:effectLst/>
                        </a:rPr>
                        <a:t>CaCl</a:t>
                      </a:r>
                      <a:r>
                        <a:rPr lang="en-US" sz="2000" baseline="-25000" dirty="0">
                          <a:effectLst/>
                        </a:rPr>
                        <a:t>2</a:t>
                      </a:r>
                      <a:r>
                        <a:rPr lang="en-US" sz="2000" dirty="0">
                          <a:effectLst/>
                        </a:rPr>
                        <a:t> </a:t>
                      </a:r>
                      <a:endParaRPr lang="en-US" sz="18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accent5">
                        <a:lumMod val="20000"/>
                        <a:lumOff val="80000"/>
                      </a:schemeClr>
                    </a:solidFill>
                  </a:tcPr>
                </a:tc>
                <a:tc>
                  <a:txBody>
                    <a:bodyPr/>
                    <a:lstStyle/>
                    <a:p>
                      <a:pPr marL="0" marR="0">
                        <a:lnSpc>
                          <a:spcPct val="107000"/>
                        </a:lnSpc>
                        <a:spcBef>
                          <a:spcPts val="0"/>
                        </a:spcBef>
                        <a:spcAft>
                          <a:spcPts val="0"/>
                        </a:spcAft>
                      </a:pPr>
                      <a:r>
                        <a:rPr lang="en-US" sz="2000" dirty="0">
                          <a:effectLst/>
                        </a:rPr>
                        <a:t>110.98 g</a:t>
                      </a:r>
                      <a:endParaRPr lang="en-US" sz="20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accent5">
                        <a:lumMod val="20000"/>
                        <a:lumOff val="80000"/>
                      </a:schemeClr>
                    </a:solidFill>
                  </a:tcPr>
                </a:tc>
                <a:tc>
                  <a:txBody>
                    <a:bodyPr/>
                    <a:lstStyle/>
                    <a:p>
                      <a:pPr marL="0" marR="0">
                        <a:lnSpc>
                          <a:spcPct val="107000"/>
                        </a:lnSpc>
                        <a:spcBef>
                          <a:spcPts val="0"/>
                        </a:spcBef>
                        <a:spcAft>
                          <a:spcPts val="0"/>
                        </a:spcAft>
                      </a:pPr>
                      <a:r>
                        <a:rPr lang="en-US" sz="2000" b="1" dirty="0">
                          <a:solidFill>
                            <a:srgbClr val="000000"/>
                          </a:solidFill>
                          <a:effectLst/>
                          <a:latin typeface="Arial" panose="020B0604020202020204" pitchFamily="34" charset="0"/>
                          <a:cs typeface="Arial" panose="020B0604020202020204" pitchFamily="34" charset="0"/>
                        </a:rPr>
                        <a:t>11.01 g</a:t>
                      </a:r>
                      <a:endParaRPr lang="en-US" sz="2000" b="1"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accent5">
                        <a:lumMod val="20000"/>
                        <a:lumOff val="80000"/>
                      </a:schemeClr>
                    </a:solidFill>
                  </a:tcPr>
                </a:tc>
                <a:extLst>
                  <a:ext uri="{0D108BD9-81ED-4DB2-BD59-A6C34878D82A}">
                    <a16:rowId xmlns:a16="http://schemas.microsoft.com/office/drawing/2014/main" val="1665332915"/>
                  </a:ext>
                </a:extLst>
              </a:tr>
              <a:tr h="58420">
                <a:tc>
                  <a:txBody>
                    <a:bodyPr/>
                    <a:lstStyle/>
                    <a:p>
                      <a:pPr marL="0" marR="0">
                        <a:lnSpc>
                          <a:spcPct val="107000"/>
                        </a:lnSpc>
                        <a:spcBef>
                          <a:spcPts val="0"/>
                        </a:spcBef>
                        <a:spcAft>
                          <a:spcPts val="0"/>
                        </a:spcAft>
                      </a:pPr>
                      <a:r>
                        <a:rPr lang="en-US" sz="2400" b="0" dirty="0">
                          <a:effectLst/>
                        </a:rPr>
                        <a:t>Copper (II) Chloride </a:t>
                      </a:r>
                      <a:endParaRPr lang="en-US" sz="2000" b="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nSpc>
                          <a:spcPct val="107000"/>
                        </a:lnSpc>
                        <a:spcBef>
                          <a:spcPts val="0"/>
                        </a:spcBef>
                        <a:spcAft>
                          <a:spcPts val="0"/>
                        </a:spcAft>
                      </a:pPr>
                      <a:r>
                        <a:rPr lang="en-US" sz="2000" dirty="0">
                          <a:effectLst/>
                        </a:rPr>
                        <a:t>CuCl</a:t>
                      </a:r>
                      <a:r>
                        <a:rPr lang="en-US" sz="2000" baseline="-25000" dirty="0">
                          <a:effectLst/>
                        </a:rPr>
                        <a:t>2</a:t>
                      </a:r>
                      <a:r>
                        <a:rPr lang="en-US" sz="2000" dirty="0">
                          <a:effectLst/>
                        </a:rPr>
                        <a:t> </a:t>
                      </a:r>
                      <a:endParaRPr lang="en-US" sz="18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nSpc>
                          <a:spcPct val="107000"/>
                        </a:lnSpc>
                        <a:spcBef>
                          <a:spcPts val="0"/>
                        </a:spcBef>
                        <a:spcAft>
                          <a:spcPts val="0"/>
                        </a:spcAft>
                      </a:pPr>
                      <a:r>
                        <a:rPr lang="en-US" sz="2000" dirty="0">
                          <a:effectLst/>
                        </a:rPr>
                        <a:t>134.45 g</a:t>
                      </a:r>
                      <a:endParaRPr lang="en-US" sz="20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nSpc>
                          <a:spcPct val="107000"/>
                        </a:lnSpc>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13.45 g</a:t>
                      </a:r>
                    </a:p>
                  </a:txBody>
                  <a:tcPr marL="68580" marR="68580" marT="0" marB="0"/>
                </a:tc>
                <a:extLst>
                  <a:ext uri="{0D108BD9-81ED-4DB2-BD59-A6C34878D82A}">
                    <a16:rowId xmlns:a16="http://schemas.microsoft.com/office/drawing/2014/main" val="2395660773"/>
                  </a:ext>
                </a:extLst>
              </a:tr>
              <a:tr h="58420">
                <a:tc>
                  <a:txBody>
                    <a:bodyPr/>
                    <a:lstStyle/>
                    <a:p>
                      <a:pPr marL="0" marR="0">
                        <a:lnSpc>
                          <a:spcPct val="107000"/>
                        </a:lnSpc>
                        <a:spcBef>
                          <a:spcPts val="0"/>
                        </a:spcBef>
                        <a:spcAft>
                          <a:spcPts val="0"/>
                        </a:spcAft>
                      </a:pPr>
                      <a:r>
                        <a:rPr lang="en-US" sz="2400" b="0" dirty="0">
                          <a:effectLst/>
                        </a:rPr>
                        <a:t>Barium Chloride </a:t>
                      </a:r>
                      <a:endParaRPr lang="en-US" sz="2000" b="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accent5">
                        <a:lumMod val="20000"/>
                        <a:lumOff val="80000"/>
                      </a:schemeClr>
                    </a:solidFill>
                  </a:tcPr>
                </a:tc>
                <a:tc>
                  <a:txBody>
                    <a:bodyPr/>
                    <a:lstStyle/>
                    <a:p>
                      <a:pPr marL="0" marR="0">
                        <a:lnSpc>
                          <a:spcPct val="107000"/>
                        </a:lnSpc>
                        <a:spcBef>
                          <a:spcPts val="0"/>
                        </a:spcBef>
                        <a:spcAft>
                          <a:spcPts val="0"/>
                        </a:spcAft>
                      </a:pPr>
                      <a:r>
                        <a:rPr lang="en-US" sz="2000" dirty="0">
                          <a:effectLst/>
                        </a:rPr>
                        <a:t>BaCl</a:t>
                      </a:r>
                      <a:r>
                        <a:rPr lang="en-US" sz="2000" baseline="-25000" dirty="0">
                          <a:effectLst/>
                        </a:rPr>
                        <a:t>2</a:t>
                      </a:r>
                      <a:r>
                        <a:rPr lang="en-US" sz="2000" dirty="0">
                          <a:effectLst/>
                        </a:rPr>
                        <a:t> </a:t>
                      </a:r>
                      <a:endParaRPr lang="en-US" sz="18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accent5">
                        <a:lumMod val="20000"/>
                        <a:lumOff val="80000"/>
                      </a:schemeClr>
                    </a:solidFill>
                  </a:tcPr>
                </a:tc>
                <a:tc>
                  <a:txBody>
                    <a:bodyPr/>
                    <a:lstStyle/>
                    <a:p>
                      <a:pPr marL="0" marR="0">
                        <a:lnSpc>
                          <a:spcPct val="107000"/>
                        </a:lnSpc>
                        <a:spcBef>
                          <a:spcPts val="0"/>
                        </a:spcBef>
                        <a:spcAft>
                          <a:spcPts val="0"/>
                        </a:spcAft>
                      </a:pPr>
                      <a:r>
                        <a:rPr lang="en-US" sz="2000" dirty="0">
                          <a:effectLst/>
                        </a:rPr>
                        <a:t>208.23 g</a:t>
                      </a:r>
                      <a:endParaRPr lang="en-US" sz="20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accent5">
                        <a:lumMod val="20000"/>
                        <a:lumOff val="80000"/>
                      </a:schemeClr>
                    </a:solidFill>
                  </a:tcPr>
                </a:tc>
                <a:tc>
                  <a:txBody>
                    <a:bodyPr/>
                    <a:lstStyle/>
                    <a:p>
                      <a:pPr marL="0" marR="0">
                        <a:lnSpc>
                          <a:spcPct val="107000"/>
                        </a:lnSpc>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20.82 g</a:t>
                      </a:r>
                    </a:p>
                  </a:txBody>
                  <a:tcPr marL="68580" marR="68580" marT="0" marB="0">
                    <a:solidFill>
                      <a:schemeClr val="accent5">
                        <a:lumMod val="20000"/>
                        <a:lumOff val="80000"/>
                      </a:schemeClr>
                    </a:solidFill>
                  </a:tcPr>
                </a:tc>
                <a:extLst>
                  <a:ext uri="{0D108BD9-81ED-4DB2-BD59-A6C34878D82A}">
                    <a16:rowId xmlns:a16="http://schemas.microsoft.com/office/drawing/2014/main" val="998188114"/>
                  </a:ext>
                </a:extLst>
              </a:tr>
              <a:tr h="57150">
                <a:tc>
                  <a:txBody>
                    <a:bodyPr/>
                    <a:lstStyle/>
                    <a:p>
                      <a:pPr marL="0" marR="0">
                        <a:lnSpc>
                          <a:spcPct val="107000"/>
                        </a:lnSpc>
                        <a:spcBef>
                          <a:spcPts val="0"/>
                        </a:spcBef>
                        <a:spcAft>
                          <a:spcPts val="0"/>
                        </a:spcAft>
                      </a:pPr>
                      <a:r>
                        <a:rPr lang="en-US" sz="2400" b="0" dirty="0">
                          <a:effectLst/>
                        </a:rPr>
                        <a:t>Potassium Chloride </a:t>
                      </a:r>
                      <a:endParaRPr lang="en-US" sz="2000" b="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nSpc>
                          <a:spcPct val="107000"/>
                        </a:lnSpc>
                        <a:spcBef>
                          <a:spcPts val="0"/>
                        </a:spcBef>
                        <a:spcAft>
                          <a:spcPts val="0"/>
                        </a:spcAft>
                      </a:pPr>
                      <a:r>
                        <a:rPr lang="en-US" sz="2000" dirty="0" err="1">
                          <a:effectLst/>
                        </a:rPr>
                        <a:t>KCl</a:t>
                      </a:r>
                      <a:r>
                        <a:rPr lang="en-US" sz="2000" dirty="0">
                          <a:effectLst/>
                        </a:rPr>
                        <a:t> </a:t>
                      </a:r>
                      <a:endParaRPr lang="en-US" sz="18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nSpc>
                          <a:spcPct val="107000"/>
                        </a:lnSpc>
                        <a:spcBef>
                          <a:spcPts val="0"/>
                        </a:spcBef>
                        <a:spcAft>
                          <a:spcPts val="0"/>
                        </a:spcAft>
                      </a:pPr>
                      <a:r>
                        <a:rPr lang="en-US" sz="2000" dirty="0">
                          <a:effectLst/>
                        </a:rPr>
                        <a:t>74.55 g</a:t>
                      </a:r>
                      <a:endParaRPr lang="en-US" sz="20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nSpc>
                          <a:spcPct val="107000"/>
                        </a:lnSpc>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7.45 g</a:t>
                      </a:r>
                    </a:p>
                  </a:txBody>
                  <a:tcPr marL="68580" marR="68580" marT="0" marB="0"/>
                </a:tc>
                <a:extLst>
                  <a:ext uri="{0D108BD9-81ED-4DB2-BD59-A6C34878D82A}">
                    <a16:rowId xmlns:a16="http://schemas.microsoft.com/office/drawing/2014/main" val="1244745393"/>
                  </a:ext>
                </a:extLst>
              </a:tr>
              <a:tr h="57150">
                <a:tc>
                  <a:txBody>
                    <a:bodyPr/>
                    <a:lstStyle/>
                    <a:p>
                      <a:pPr marL="0" marR="0">
                        <a:lnSpc>
                          <a:spcPct val="107000"/>
                        </a:lnSpc>
                        <a:spcBef>
                          <a:spcPts val="0"/>
                        </a:spcBef>
                        <a:spcAft>
                          <a:spcPts val="0"/>
                        </a:spcAft>
                      </a:pPr>
                      <a:r>
                        <a:rPr lang="en-US" sz="2400" b="0" dirty="0">
                          <a:effectLst/>
                        </a:rPr>
                        <a:t>Sodium Chloride </a:t>
                      </a:r>
                      <a:endParaRPr lang="en-US" sz="2000" b="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accent5">
                        <a:lumMod val="20000"/>
                        <a:lumOff val="80000"/>
                      </a:schemeClr>
                    </a:solidFill>
                  </a:tcPr>
                </a:tc>
                <a:tc>
                  <a:txBody>
                    <a:bodyPr/>
                    <a:lstStyle/>
                    <a:p>
                      <a:pPr marL="0" marR="0">
                        <a:lnSpc>
                          <a:spcPct val="107000"/>
                        </a:lnSpc>
                        <a:spcBef>
                          <a:spcPts val="0"/>
                        </a:spcBef>
                        <a:spcAft>
                          <a:spcPts val="0"/>
                        </a:spcAft>
                      </a:pPr>
                      <a:r>
                        <a:rPr lang="en-US" sz="2000" dirty="0">
                          <a:effectLst/>
                        </a:rPr>
                        <a:t>NaCl </a:t>
                      </a:r>
                      <a:endParaRPr lang="en-US" sz="18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accent5">
                        <a:lumMod val="20000"/>
                        <a:lumOff val="80000"/>
                      </a:schemeClr>
                    </a:solidFill>
                  </a:tcPr>
                </a:tc>
                <a:tc>
                  <a:txBody>
                    <a:bodyPr/>
                    <a:lstStyle/>
                    <a:p>
                      <a:pPr marL="0" marR="0">
                        <a:lnSpc>
                          <a:spcPct val="107000"/>
                        </a:lnSpc>
                        <a:spcBef>
                          <a:spcPts val="0"/>
                        </a:spcBef>
                        <a:spcAft>
                          <a:spcPts val="0"/>
                        </a:spcAft>
                      </a:pPr>
                      <a:r>
                        <a:rPr lang="en-US" sz="2000" dirty="0">
                          <a:effectLst/>
                        </a:rPr>
                        <a:t>58.44 g</a:t>
                      </a:r>
                      <a:endParaRPr lang="en-US" sz="20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accent5">
                        <a:lumMod val="20000"/>
                        <a:lumOff val="80000"/>
                      </a:schemeClr>
                    </a:solidFill>
                  </a:tcPr>
                </a:tc>
                <a:tc>
                  <a:txBody>
                    <a:bodyPr/>
                    <a:lstStyle/>
                    <a:p>
                      <a:pPr marL="0" marR="0">
                        <a:lnSpc>
                          <a:spcPct val="107000"/>
                        </a:lnSpc>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5.84 g</a:t>
                      </a:r>
                    </a:p>
                  </a:txBody>
                  <a:tcPr marL="68580" marR="68580" marT="0" marB="0">
                    <a:solidFill>
                      <a:schemeClr val="accent5">
                        <a:lumMod val="20000"/>
                        <a:lumOff val="80000"/>
                      </a:schemeClr>
                    </a:solidFill>
                  </a:tcPr>
                </a:tc>
                <a:extLst>
                  <a:ext uri="{0D108BD9-81ED-4DB2-BD59-A6C34878D82A}">
                    <a16:rowId xmlns:a16="http://schemas.microsoft.com/office/drawing/2014/main" val="1636742717"/>
                  </a:ext>
                </a:extLst>
              </a:tr>
              <a:tr h="57150">
                <a:tc>
                  <a:txBody>
                    <a:bodyPr/>
                    <a:lstStyle/>
                    <a:p>
                      <a:pPr marL="0" marR="0">
                        <a:lnSpc>
                          <a:spcPct val="107000"/>
                        </a:lnSpc>
                        <a:spcBef>
                          <a:spcPts val="0"/>
                        </a:spcBef>
                        <a:spcAft>
                          <a:spcPts val="0"/>
                        </a:spcAft>
                      </a:pPr>
                      <a:r>
                        <a:rPr lang="en-US" sz="2400" b="0" dirty="0">
                          <a:effectLst/>
                        </a:rPr>
                        <a:t>Lithium Chloride </a:t>
                      </a:r>
                      <a:endParaRPr lang="en-US" sz="2000" b="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nSpc>
                          <a:spcPct val="107000"/>
                        </a:lnSpc>
                        <a:spcBef>
                          <a:spcPts val="0"/>
                        </a:spcBef>
                        <a:spcAft>
                          <a:spcPts val="0"/>
                        </a:spcAft>
                      </a:pPr>
                      <a:r>
                        <a:rPr lang="en-US" sz="2000" dirty="0" err="1">
                          <a:effectLst/>
                        </a:rPr>
                        <a:t>LiCl</a:t>
                      </a:r>
                      <a:r>
                        <a:rPr lang="en-US" sz="2000" dirty="0">
                          <a:effectLst/>
                        </a:rPr>
                        <a:t> </a:t>
                      </a:r>
                      <a:endParaRPr lang="en-US" sz="18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nSpc>
                          <a:spcPct val="107000"/>
                        </a:lnSpc>
                        <a:spcBef>
                          <a:spcPts val="0"/>
                        </a:spcBef>
                        <a:spcAft>
                          <a:spcPts val="0"/>
                        </a:spcAft>
                      </a:pPr>
                      <a:r>
                        <a:rPr lang="en-US" sz="2000" dirty="0">
                          <a:effectLst/>
                        </a:rPr>
                        <a:t>42.39 g</a:t>
                      </a:r>
                      <a:endParaRPr lang="en-US" sz="20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nSpc>
                          <a:spcPct val="107000"/>
                        </a:lnSpc>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4.24 g</a:t>
                      </a:r>
                    </a:p>
                  </a:txBody>
                  <a:tcPr marL="68580" marR="68580" marT="0" marB="0"/>
                </a:tc>
                <a:extLst>
                  <a:ext uri="{0D108BD9-81ED-4DB2-BD59-A6C34878D82A}">
                    <a16:rowId xmlns:a16="http://schemas.microsoft.com/office/drawing/2014/main" val="3088948038"/>
                  </a:ext>
                </a:extLst>
              </a:tr>
              <a:tr h="58420">
                <a:tc>
                  <a:txBody>
                    <a:bodyPr/>
                    <a:lstStyle/>
                    <a:p>
                      <a:pPr marL="0" marR="0">
                        <a:lnSpc>
                          <a:spcPct val="107000"/>
                        </a:lnSpc>
                        <a:spcBef>
                          <a:spcPts val="0"/>
                        </a:spcBef>
                        <a:spcAft>
                          <a:spcPts val="0"/>
                        </a:spcAft>
                      </a:pPr>
                      <a:r>
                        <a:rPr lang="en-US" sz="2400" b="0" dirty="0">
                          <a:solidFill>
                            <a:srgbClr val="000000"/>
                          </a:solidFill>
                          <a:effectLst/>
                        </a:rPr>
                        <a:t>Strontium Chloride </a:t>
                      </a:r>
                      <a:endParaRPr lang="en-US" sz="2400" b="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accent5">
                        <a:lumMod val="20000"/>
                        <a:lumOff val="80000"/>
                      </a:schemeClr>
                    </a:solidFill>
                  </a:tcPr>
                </a:tc>
                <a:tc>
                  <a:txBody>
                    <a:bodyPr/>
                    <a:lstStyle/>
                    <a:p>
                      <a:pPr marL="0" marR="0">
                        <a:lnSpc>
                          <a:spcPct val="107000"/>
                        </a:lnSpc>
                        <a:spcBef>
                          <a:spcPts val="0"/>
                        </a:spcBef>
                        <a:spcAft>
                          <a:spcPts val="0"/>
                        </a:spcAft>
                      </a:pPr>
                      <a:r>
                        <a:rPr lang="en-US" sz="2000" b="0" dirty="0">
                          <a:solidFill>
                            <a:srgbClr val="000000"/>
                          </a:solidFill>
                          <a:effectLst/>
                        </a:rPr>
                        <a:t>SrCl</a:t>
                      </a:r>
                      <a:r>
                        <a:rPr lang="en-US" sz="2000" b="0" baseline="-25000" dirty="0">
                          <a:solidFill>
                            <a:srgbClr val="000000"/>
                          </a:solidFill>
                          <a:effectLst/>
                        </a:rPr>
                        <a:t>2</a:t>
                      </a:r>
                      <a:endParaRPr lang="en-US" sz="2000" b="0" baseline="-250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accent5">
                        <a:lumMod val="20000"/>
                        <a:lumOff val="80000"/>
                      </a:schemeClr>
                    </a:solidFill>
                  </a:tcPr>
                </a:tc>
                <a:tc>
                  <a:txBody>
                    <a:bodyPr/>
                    <a:lstStyle/>
                    <a:p>
                      <a:pPr marL="0" marR="0">
                        <a:lnSpc>
                          <a:spcPct val="107000"/>
                        </a:lnSpc>
                        <a:spcBef>
                          <a:spcPts val="0"/>
                        </a:spcBef>
                        <a:spcAft>
                          <a:spcPts val="0"/>
                        </a:spcAft>
                      </a:pPr>
                      <a:r>
                        <a:rPr lang="en-US" sz="2000" b="0" dirty="0">
                          <a:solidFill>
                            <a:srgbClr val="000000"/>
                          </a:solidFill>
                          <a:effectLst/>
                        </a:rPr>
                        <a:t>158.53 g</a:t>
                      </a:r>
                      <a:endParaRPr lang="en-US" sz="2000" b="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accent5">
                        <a:lumMod val="20000"/>
                        <a:lumOff val="80000"/>
                      </a:schemeClr>
                    </a:solidFill>
                  </a:tcPr>
                </a:tc>
                <a:tc>
                  <a:txBody>
                    <a:bodyPr/>
                    <a:lstStyle/>
                    <a:p>
                      <a:pPr marL="0" marR="0">
                        <a:lnSpc>
                          <a:spcPct val="107000"/>
                        </a:lnSpc>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15.85 g</a:t>
                      </a:r>
                    </a:p>
                  </a:txBody>
                  <a:tcPr marL="68580" marR="68580" marT="0" marB="0">
                    <a:solidFill>
                      <a:schemeClr val="accent5">
                        <a:lumMod val="20000"/>
                        <a:lumOff val="80000"/>
                      </a:schemeClr>
                    </a:solidFill>
                  </a:tcPr>
                </a:tc>
                <a:extLst>
                  <a:ext uri="{0D108BD9-81ED-4DB2-BD59-A6C34878D82A}">
                    <a16:rowId xmlns:a16="http://schemas.microsoft.com/office/drawing/2014/main" val="94432807"/>
                  </a:ext>
                </a:extLst>
              </a:tr>
              <a:tr h="58420">
                <a:tc>
                  <a:txBody>
                    <a:bodyPr/>
                    <a:lstStyle/>
                    <a:p>
                      <a:pPr marL="0" marR="0">
                        <a:lnSpc>
                          <a:spcPct val="107000"/>
                        </a:lnSpc>
                        <a:spcBef>
                          <a:spcPts val="0"/>
                        </a:spcBef>
                        <a:spcAft>
                          <a:spcPts val="0"/>
                        </a:spcAft>
                      </a:pPr>
                      <a:r>
                        <a:rPr lang="en-US" sz="2400" b="0" dirty="0">
                          <a:effectLst/>
                        </a:rPr>
                        <a:t>Calcium Nitrate</a:t>
                      </a:r>
                      <a:endParaRPr lang="en-US" sz="2000" b="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nSpc>
                          <a:spcPct val="107000"/>
                        </a:lnSpc>
                        <a:spcBef>
                          <a:spcPts val="0"/>
                        </a:spcBef>
                        <a:spcAft>
                          <a:spcPts val="0"/>
                        </a:spcAft>
                      </a:pPr>
                      <a:r>
                        <a:rPr lang="en-US" sz="2000" dirty="0">
                          <a:effectLst/>
                        </a:rPr>
                        <a:t>Ca(NO</a:t>
                      </a:r>
                      <a:r>
                        <a:rPr lang="en-US" sz="2000" baseline="-25000" dirty="0">
                          <a:effectLst/>
                        </a:rPr>
                        <a:t>3</a:t>
                      </a:r>
                      <a:r>
                        <a:rPr lang="en-US" sz="2000" dirty="0">
                          <a:effectLst/>
                        </a:rPr>
                        <a:t>)</a:t>
                      </a:r>
                      <a:r>
                        <a:rPr lang="en-US" sz="2000" baseline="-25000" dirty="0">
                          <a:effectLst/>
                        </a:rPr>
                        <a:t>2</a:t>
                      </a:r>
                      <a:r>
                        <a:rPr lang="en-US" sz="2000" dirty="0">
                          <a:effectLst/>
                        </a:rPr>
                        <a:t> </a:t>
                      </a:r>
                      <a:endParaRPr lang="en-US" sz="18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nSpc>
                          <a:spcPct val="107000"/>
                        </a:lnSpc>
                        <a:spcBef>
                          <a:spcPts val="0"/>
                        </a:spcBef>
                        <a:spcAft>
                          <a:spcPts val="0"/>
                        </a:spcAft>
                      </a:pPr>
                      <a:r>
                        <a:rPr lang="en-US" sz="2000" b="0" dirty="0">
                          <a:solidFill>
                            <a:srgbClr val="000000"/>
                          </a:solidFill>
                          <a:effectLst/>
                        </a:rPr>
                        <a:t>164.09 g</a:t>
                      </a:r>
                      <a:endParaRPr lang="en-US" sz="2000" b="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nSpc>
                          <a:spcPct val="107000"/>
                        </a:lnSpc>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16.41 g</a:t>
                      </a:r>
                    </a:p>
                  </a:txBody>
                  <a:tcPr marL="68580" marR="68580" marT="0" marB="0"/>
                </a:tc>
                <a:extLst>
                  <a:ext uri="{0D108BD9-81ED-4DB2-BD59-A6C34878D82A}">
                    <a16:rowId xmlns:a16="http://schemas.microsoft.com/office/drawing/2014/main" val="2776360564"/>
                  </a:ext>
                </a:extLst>
              </a:tr>
              <a:tr h="136525">
                <a:tc>
                  <a:txBody>
                    <a:bodyPr/>
                    <a:lstStyle/>
                    <a:p>
                      <a:pPr marL="0" marR="0">
                        <a:lnSpc>
                          <a:spcPct val="107000"/>
                        </a:lnSpc>
                        <a:spcBef>
                          <a:spcPts val="0"/>
                        </a:spcBef>
                        <a:spcAft>
                          <a:spcPts val="0"/>
                        </a:spcAft>
                      </a:pPr>
                      <a:r>
                        <a:rPr lang="en-US" sz="2400" b="0" dirty="0">
                          <a:effectLst/>
                        </a:rPr>
                        <a:t>Copper (II) Nitrate </a:t>
                      </a:r>
                      <a:endParaRPr lang="en-US" sz="2000" b="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accent5">
                        <a:lumMod val="20000"/>
                        <a:lumOff val="80000"/>
                      </a:schemeClr>
                    </a:solidFill>
                  </a:tcPr>
                </a:tc>
                <a:tc>
                  <a:txBody>
                    <a:bodyPr/>
                    <a:lstStyle/>
                    <a:p>
                      <a:pPr marL="0" marR="0">
                        <a:lnSpc>
                          <a:spcPct val="107000"/>
                        </a:lnSpc>
                        <a:spcBef>
                          <a:spcPts val="0"/>
                        </a:spcBef>
                        <a:spcAft>
                          <a:spcPts val="0"/>
                        </a:spcAft>
                      </a:pPr>
                      <a:r>
                        <a:rPr lang="en-US" sz="2000" dirty="0">
                          <a:effectLst/>
                        </a:rPr>
                        <a:t>Cu(NO</a:t>
                      </a:r>
                      <a:r>
                        <a:rPr lang="en-US" sz="2000" baseline="-25000" dirty="0">
                          <a:effectLst/>
                        </a:rPr>
                        <a:t>3</a:t>
                      </a:r>
                      <a:r>
                        <a:rPr lang="en-US" sz="2000" dirty="0">
                          <a:effectLst/>
                        </a:rPr>
                        <a:t>)</a:t>
                      </a:r>
                      <a:r>
                        <a:rPr lang="en-US" sz="2000" baseline="-25000" dirty="0">
                          <a:effectLst/>
                        </a:rPr>
                        <a:t>2</a:t>
                      </a:r>
                      <a:r>
                        <a:rPr lang="en-US" sz="2000" dirty="0">
                          <a:effectLst/>
                        </a:rPr>
                        <a:t> </a:t>
                      </a:r>
                      <a:endParaRPr lang="en-US" sz="18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accent5">
                        <a:lumMod val="20000"/>
                        <a:lumOff val="80000"/>
                      </a:schemeClr>
                    </a:solidFill>
                  </a:tcPr>
                </a:tc>
                <a:tc>
                  <a:txBody>
                    <a:bodyPr/>
                    <a:lstStyle/>
                    <a:p>
                      <a:pPr marL="0" marR="0">
                        <a:lnSpc>
                          <a:spcPct val="107000"/>
                        </a:lnSpc>
                        <a:spcBef>
                          <a:spcPts val="0"/>
                        </a:spcBef>
                        <a:spcAft>
                          <a:spcPts val="0"/>
                        </a:spcAft>
                      </a:pPr>
                      <a:r>
                        <a:rPr lang="en-US" sz="2000" b="0" dirty="0">
                          <a:solidFill>
                            <a:srgbClr val="000000"/>
                          </a:solidFill>
                          <a:effectLst/>
                        </a:rPr>
                        <a:t>187.56 g</a:t>
                      </a:r>
                      <a:endParaRPr lang="en-US" sz="2000" b="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accent5">
                        <a:lumMod val="20000"/>
                        <a:lumOff val="80000"/>
                      </a:schemeClr>
                    </a:solidFill>
                  </a:tcPr>
                </a:tc>
                <a:tc>
                  <a:txBody>
                    <a:bodyPr/>
                    <a:lstStyle/>
                    <a:p>
                      <a:pPr marL="0" marR="0">
                        <a:lnSpc>
                          <a:spcPct val="107000"/>
                        </a:lnSpc>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18.78 g</a:t>
                      </a:r>
                    </a:p>
                  </a:txBody>
                  <a:tcPr marL="68580" marR="68580" marT="0" marB="0">
                    <a:solidFill>
                      <a:schemeClr val="accent5">
                        <a:lumMod val="20000"/>
                        <a:lumOff val="80000"/>
                      </a:schemeClr>
                    </a:solidFill>
                  </a:tcPr>
                </a:tc>
                <a:extLst>
                  <a:ext uri="{0D108BD9-81ED-4DB2-BD59-A6C34878D82A}">
                    <a16:rowId xmlns:a16="http://schemas.microsoft.com/office/drawing/2014/main" val="450033947"/>
                  </a:ext>
                </a:extLst>
              </a:tr>
              <a:tr h="58420">
                <a:tc>
                  <a:txBody>
                    <a:bodyPr/>
                    <a:lstStyle/>
                    <a:p>
                      <a:pPr marL="0" marR="0">
                        <a:lnSpc>
                          <a:spcPct val="107000"/>
                        </a:lnSpc>
                        <a:spcBef>
                          <a:spcPts val="0"/>
                        </a:spcBef>
                        <a:spcAft>
                          <a:spcPts val="0"/>
                        </a:spcAft>
                      </a:pPr>
                      <a:r>
                        <a:rPr lang="en-US" sz="2400" b="0" dirty="0">
                          <a:effectLst/>
                        </a:rPr>
                        <a:t>Barium Nitrate</a:t>
                      </a:r>
                      <a:endParaRPr lang="en-US" sz="2000" b="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nSpc>
                          <a:spcPct val="107000"/>
                        </a:lnSpc>
                        <a:spcBef>
                          <a:spcPts val="0"/>
                        </a:spcBef>
                        <a:spcAft>
                          <a:spcPts val="0"/>
                        </a:spcAft>
                      </a:pPr>
                      <a:r>
                        <a:rPr lang="en-US" sz="2000" dirty="0">
                          <a:effectLst/>
                        </a:rPr>
                        <a:t>Ba(NO</a:t>
                      </a:r>
                      <a:r>
                        <a:rPr lang="en-US" sz="2000" baseline="-25000" dirty="0">
                          <a:effectLst/>
                        </a:rPr>
                        <a:t>3</a:t>
                      </a:r>
                      <a:r>
                        <a:rPr lang="en-US" sz="2000" dirty="0">
                          <a:effectLst/>
                        </a:rPr>
                        <a:t>)</a:t>
                      </a:r>
                      <a:r>
                        <a:rPr lang="en-US" sz="2000" baseline="-25000" dirty="0">
                          <a:effectLst/>
                        </a:rPr>
                        <a:t>2</a:t>
                      </a:r>
                      <a:r>
                        <a:rPr lang="en-US" sz="2000" dirty="0">
                          <a:effectLst/>
                        </a:rPr>
                        <a:t> </a:t>
                      </a:r>
                      <a:endParaRPr lang="en-US" sz="18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nSpc>
                          <a:spcPct val="107000"/>
                        </a:lnSpc>
                        <a:spcBef>
                          <a:spcPts val="0"/>
                        </a:spcBef>
                        <a:spcAft>
                          <a:spcPts val="0"/>
                        </a:spcAft>
                      </a:pPr>
                      <a:r>
                        <a:rPr lang="en-US" sz="2000" b="0" dirty="0">
                          <a:solidFill>
                            <a:srgbClr val="000000"/>
                          </a:solidFill>
                          <a:effectLst/>
                        </a:rPr>
                        <a:t>261.34</a:t>
                      </a:r>
                      <a:endParaRPr lang="en-US" sz="2000" b="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nSpc>
                          <a:spcPct val="107000"/>
                        </a:lnSpc>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26.1 g</a:t>
                      </a:r>
                    </a:p>
                  </a:txBody>
                  <a:tcPr marL="68580" marR="68580" marT="0" marB="0"/>
                </a:tc>
                <a:extLst>
                  <a:ext uri="{0D108BD9-81ED-4DB2-BD59-A6C34878D82A}">
                    <a16:rowId xmlns:a16="http://schemas.microsoft.com/office/drawing/2014/main" val="3494603468"/>
                  </a:ext>
                </a:extLst>
              </a:tr>
              <a:tr h="58420">
                <a:tc>
                  <a:txBody>
                    <a:bodyPr/>
                    <a:lstStyle/>
                    <a:p>
                      <a:pPr marL="0" marR="0">
                        <a:lnSpc>
                          <a:spcPct val="107000"/>
                        </a:lnSpc>
                        <a:spcBef>
                          <a:spcPts val="0"/>
                        </a:spcBef>
                        <a:spcAft>
                          <a:spcPts val="0"/>
                        </a:spcAft>
                      </a:pPr>
                      <a:r>
                        <a:rPr lang="en-US" sz="2400" b="0" dirty="0">
                          <a:effectLst/>
                        </a:rPr>
                        <a:t>Potassium Nitrate </a:t>
                      </a:r>
                      <a:endParaRPr lang="en-US" sz="2000" b="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accent5">
                        <a:lumMod val="20000"/>
                        <a:lumOff val="80000"/>
                      </a:schemeClr>
                    </a:solidFill>
                  </a:tcPr>
                </a:tc>
                <a:tc>
                  <a:txBody>
                    <a:bodyPr/>
                    <a:lstStyle/>
                    <a:p>
                      <a:pPr marL="0" marR="0">
                        <a:lnSpc>
                          <a:spcPct val="107000"/>
                        </a:lnSpc>
                        <a:spcBef>
                          <a:spcPts val="0"/>
                        </a:spcBef>
                        <a:spcAft>
                          <a:spcPts val="0"/>
                        </a:spcAft>
                      </a:pPr>
                      <a:r>
                        <a:rPr lang="en-US" sz="2000" dirty="0">
                          <a:effectLst/>
                        </a:rPr>
                        <a:t>KNO</a:t>
                      </a:r>
                      <a:r>
                        <a:rPr lang="en-US" sz="2000" baseline="-25000" dirty="0">
                          <a:effectLst/>
                        </a:rPr>
                        <a:t>3</a:t>
                      </a:r>
                      <a:endParaRPr lang="en-US" sz="18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accent5">
                        <a:lumMod val="20000"/>
                        <a:lumOff val="80000"/>
                      </a:schemeClr>
                    </a:solidFill>
                  </a:tcPr>
                </a:tc>
                <a:tc>
                  <a:txBody>
                    <a:bodyPr/>
                    <a:lstStyle/>
                    <a:p>
                      <a:pPr marL="0" marR="0">
                        <a:lnSpc>
                          <a:spcPct val="107000"/>
                        </a:lnSpc>
                        <a:spcBef>
                          <a:spcPts val="0"/>
                        </a:spcBef>
                        <a:spcAft>
                          <a:spcPts val="0"/>
                        </a:spcAft>
                      </a:pPr>
                      <a:r>
                        <a:rPr lang="en-US" sz="2000" b="0" dirty="0">
                          <a:solidFill>
                            <a:srgbClr val="000000"/>
                          </a:solidFill>
                          <a:effectLst/>
                        </a:rPr>
                        <a:t>101.10 g</a:t>
                      </a:r>
                      <a:endParaRPr lang="en-US" sz="2000" b="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accent5">
                        <a:lumMod val="20000"/>
                        <a:lumOff val="80000"/>
                      </a:schemeClr>
                    </a:solidFill>
                  </a:tcPr>
                </a:tc>
                <a:tc>
                  <a:txBody>
                    <a:bodyPr/>
                    <a:lstStyle/>
                    <a:p>
                      <a:pPr marL="0" marR="0">
                        <a:lnSpc>
                          <a:spcPct val="107000"/>
                        </a:lnSpc>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10.11 g</a:t>
                      </a:r>
                    </a:p>
                  </a:txBody>
                  <a:tcPr marL="68580" marR="68580" marT="0" marB="0">
                    <a:solidFill>
                      <a:schemeClr val="accent5">
                        <a:lumMod val="20000"/>
                        <a:lumOff val="80000"/>
                      </a:schemeClr>
                    </a:solidFill>
                  </a:tcPr>
                </a:tc>
                <a:extLst>
                  <a:ext uri="{0D108BD9-81ED-4DB2-BD59-A6C34878D82A}">
                    <a16:rowId xmlns:a16="http://schemas.microsoft.com/office/drawing/2014/main" val="1396064246"/>
                  </a:ext>
                </a:extLst>
              </a:tr>
              <a:tr h="50800">
                <a:tc>
                  <a:txBody>
                    <a:bodyPr/>
                    <a:lstStyle/>
                    <a:p>
                      <a:pPr marL="0" marR="0">
                        <a:lnSpc>
                          <a:spcPct val="107000"/>
                        </a:lnSpc>
                        <a:spcBef>
                          <a:spcPts val="0"/>
                        </a:spcBef>
                        <a:spcAft>
                          <a:spcPts val="0"/>
                        </a:spcAft>
                      </a:pPr>
                      <a:r>
                        <a:rPr lang="en-US" sz="2400" b="0" dirty="0">
                          <a:effectLst/>
                        </a:rPr>
                        <a:t>Sodium Nitrate</a:t>
                      </a:r>
                      <a:endParaRPr lang="en-US" sz="2000" b="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nSpc>
                          <a:spcPct val="107000"/>
                        </a:lnSpc>
                        <a:spcBef>
                          <a:spcPts val="0"/>
                        </a:spcBef>
                        <a:spcAft>
                          <a:spcPts val="0"/>
                        </a:spcAft>
                      </a:pPr>
                      <a:r>
                        <a:rPr lang="en-US" sz="2000" dirty="0">
                          <a:effectLst/>
                        </a:rPr>
                        <a:t>NaNO</a:t>
                      </a:r>
                      <a:r>
                        <a:rPr lang="en-US" sz="2000" baseline="-25000" dirty="0">
                          <a:effectLst/>
                        </a:rPr>
                        <a:t>3</a:t>
                      </a:r>
                      <a:endParaRPr lang="en-US" sz="18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nSpc>
                          <a:spcPct val="107000"/>
                        </a:lnSpc>
                        <a:spcBef>
                          <a:spcPts val="0"/>
                        </a:spcBef>
                        <a:spcAft>
                          <a:spcPts val="0"/>
                        </a:spcAft>
                      </a:pPr>
                      <a:r>
                        <a:rPr lang="en-US" sz="2000" b="0" dirty="0">
                          <a:solidFill>
                            <a:srgbClr val="000000"/>
                          </a:solidFill>
                          <a:effectLst/>
                        </a:rPr>
                        <a:t>84.99 g</a:t>
                      </a:r>
                      <a:endParaRPr lang="en-US" sz="2000" b="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nSpc>
                          <a:spcPct val="107000"/>
                        </a:lnSpc>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8.50 g</a:t>
                      </a:r>
                    </a:p>
                  </a:txBody>
                  <a:tcPr marL="68580" marR="68580" marT="0" marB="0"/>
                </a:tc>
                <a:extLst>
                  <a:ext uri="{0D108BD9-81ED-4DB2-BD59-A6C34878D82A}">
                    <a16:rowId xmlns:a16="http://schemas.microsoft.com/office/drawing/2014/main" val="260082380"/>
                  </a:ext>
                </a:extLst>
              </a:tr>
              <a:tr h="50800">
                <a:tc>
                  <a:txBody>
                    <a:bodyPr/>
                    <a:lstStyle/>
                    <a:p>
                      <a:pPr marL="0" marR="0">
                        <a:lnSpc>
                          <a:spcPct val="107000"/>
                        </a:lnSpc>
                        <a:spcBef>
                          <a:spcPts val="0"/>
                        </a:spcBef>
                        <a:spcAft>
                          <a:spcPts val="0"/>
                        </a:spcAft>
                      </a:pPr>
                      <a:r>
                        <a:rPr lang="en-US" sz="2400" b="0" dirty="0">
                          <a:effectLst/>
                        </a:rPr>
                        <a:t>Lithium Nitrate </a:t>
                      </a:r>
                      <a:endParaRPr lang="en-US" sz="2000" b="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accent5">
                        <a:lumMod val="20000"/>
                        <a:lumOff val="80000"/>
                      </a:schemeClr>
                    </a:solidFill>
                  </a:tcPr>
                </a:tc>
                <a:tc>
                  <a:txBody>
                    <a:bodyPr/>
                    <a:lstStyle/>
                    <a:p>
                      <a:pPr marL="0" marR="0">
                        <a:lnSpc>
                          <a:spcPct val="107000"/>
                        </a:lnSpc>
                        <a:spcBef>
                          <a:spcPts val="0"/>
                        </a:spcBef>
                        <a:spcAft>
                          <a:spcPts val="0"/>
                        </a:spcAft>
                      </a:pPr>
                      <a:r>
                        <a:rPr lang="en-US" sz="2000" dirty="0">
                          <a:effectLst/>
                        </a:rPr>
                        <a:t>LiNO</a:t>
                      </a:r>
                      <a:r>
                        <a:rPr lang="en-US" sz="2000" baseline="-25000" dirty="0">
                          <a:effectLst/>
                        </a:rPr>
                        <a:t>3</a:t>
                      </a:r>
                      <a:endParaRPr lang="en-US" sz="18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accent5">
                        <a:lumMod val="20000"/>
                        <a:lumOff val="80000"/>
                      </a:schemeClr>
                    </a:solidFill>
                  </a:tcPr>
                </a:tc>
                <a:tc>
                  <a:txBody>
                    <a:bodyPr/>
                    <a:lstStyle/>
                    <a:p>
                      <a:pPr marL="0" marR="0">
                        <a:lnSpc>
                          <a:spcPct val="107000"/>
                        </a:lnSpc>
                        <a:spcBef>
                          <a:spcPts val="0"/>
                        </a:spcBef>
                        <a:spcAft>
                          <a:spcPts val="0"/>
                        </a:spcAft>
                      </a:pPr>
                      <a:r>
                        <a:rPr lang="en-US" sz="2000" b="0" dirty="0">
                          <a:solidFill>
                            <a:srgbClr val="000000"/>
                          </a:solidFill>
                          <a:effectLst/>
                        </a:rPr>
                        <a:t>68.95 g</a:t>
                      </a:r>
                      <a:endParaRPr lang="en-US" sz="2000" b="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accent5">
                        <a:lumMod val="20000"/>
                        <a:lumOff val="80000"/>
                      </a:schemeClr>
                    </a:solidFill>
                  </a:tcPr>
                </a:tc>
                <a:tc>
                  <a:txBody>
                    <a:bodyPr/>
                    <a:lstStyle/>
                    <a:p>
                      <a:pPr marL="0" marR="0">
                        <a:lnSpc>
                          <a:spcPct val="107000"/>
                        </a:lnSpc>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6.90 g</a:t>
                      </a:r>
                    </a:p>
                  </a:txBody>
                  <a:tcPr marL="68580" marR="68580" marT="0" marB="0">
                    <a:solidFill>
                      <a:schemeClr val="accent5">
                        <a:lumMod val="20000"/>
                        <a:lumOff val="80000"/>
                      </a:schemeClr>
                    </a:solidFill>
                  </a:tcPr>
                </a:tc>
                <a:extLst>
                  <a:ext uri="{0D108BD9-81ED-4DB2-BD59-A6C34878D82A}">
                    <a16:rowId xmlns:a16="http://schemas.microsoft.com/office/drawing/2014/main" val="2706485825"/>
                  </a:ext>
                </a:extLst>
              </a:tr>
              <a:tr h="50800">
                <a:tc>
                  <a:txBody>
                    <a:bodyPr/>
                    <a:lstStyle/>
                    <a:p>
                      <a:pPr marL="0" marR="0">
                        <a:lnSpc>
                          <a:spcPct val="107000"/>
                        </a:lnSpc>
                        <a:spcBef>
                          <a:spcPts val="0"/>
                        </a:spcBef>
                        <a:spcAft>
                          <a:spcPts val="0"/>
                        </a:spcAft>
                      </a:pPr>
                      <a:r>
                        <a:rPr lang="en-US" sz="2400" b="0" dirty="0">
                          <a:solidFill>
                            <a:srgbClr val="000000"/>
                          </a:solidFill>
                          <a:effectLst/>
                        </a:rPr>
                        <a:t>Strontium Nitrate </a:t>
                      </a:r>
                      <a:endParaRPr lang="en-US" sz="2400" b="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nSpc>
                          <a:spcPct val="107000"/>
                        </a:lnSpc>
                        <a:spcBef>
                          <a:spcPts val="0"/>
                        </a:spcBef>
                        <a:spcAft>
                          <a:spcPts val="0"/>
                        </a:spcAft>
                      </a:pPr>
                      <a:r>
                        <a:rPr lang="en-US" sz="2000" dirty="0">
                          <a:effectLst/>
                        </a:rPr>
                        <a:t>Sr(NO</a:t>
                      </a:r>
                      <a:r>
                        <a:rPr lang="en-US" sz="2000" baseline="-25000" dirty="0">
                          <a:effectLst/>
                        </a:rPr>
                        <a:t>3</a:t>
                      </a:r>
                      <a:r>
                        <a:rPr lang="en-US" sz="2000" dirty="0">
                          <a:effectLst/>
                        </a:rPr>
                        <a:t>)</a:t>
                      </a:r>
                      <a:r>
                        <a:rPr lang="en-US" sz="2000" baseline="-25000" dirty="0">
                          <a:effectLst/>
                        </a:rPr>
                        <a:t>2</a:t>
                      </a:r>
                      <a:r>
                        <a:rPr lang="en-US" sz="2000" dirty="0">
                          <a:effectLst/>
                        </a:rPr>
                        <a:t> </a:t>
                      </a:r>
                      <a:endParaRPr lang="en-US" sz="18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nSpc>
                          <a:spcPct val="107000"/>
                        </a:lnSpc>
                        <a:spcBef>
                          <a:spcPts val="0"/>
                        </a:spcBef>
                        <a:spcAft>
                          <a:spcPts val="0"/>
                        </a:spcAft>
                      </a:pPr>
                      <a:r>
                        <a:rPr lang="en-US" sz="2000" b="0" dirty="0">
                          <a:effectLst/>
                        </a:rPr>
                        <a:t>211.63 g</a:t>
                      </a:r>
                      <a:endParaRPr lang="en-US" sz="2000" b="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nSpc>
                          <a:spcPct val="107000"/>
                        </a:lnSpc>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21.16 g</a:t>
                      </a:r>
                    </a:p>
                  </a:txBody>
                  <a:tcPr marL="68580" marR="68580" marT="0" marB="0"/>
                </a:tc>
                <a:extLst>
                  <a:ext uri="{0D108BD9-81ED-4DB2-BD59-A6C34878D82A}">
                    <a16:rowId xmlns:a16="http://schemas.microsoft.com/office/drawing/2014/main" val="3571865911"/>
                  </a:ext>
                </a:extLst>
              </a:tr>
              <a:tr h="50800">
                <a:tc>
                  <a:txBody>
                    <a:bodyPr/>
                    <a:lstStyle/>
                    <a:p>
                      <a:pPr marL="0" marR="0">
                        <a:lnSpc>
                          <a:spcPct val="107000"/>
                        </a:lnSpc>
                        <a:spcBef>
                          <a:spcPts val="0"/>
                        </a:spcBef>
                        <a:spcAft>
                          <a:spcPts val="0"/>
                        </a:spcAft>
                      </a:pPr>
                      <a:r>
                        <a:rPr lang="en-US" sz="2400" b="0" dirty="0">
                          <a:effectLst/>
                        </a:rPr>
                        <a:t>UNKNOWN #1</a:t>
                      </a:r>
                      <a:endParaRPr lang="en-US" sz="2000" b="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accent5">
                        <a:lumMod val="20000"/>
                        <a:lumOff val="80000"/>
                      </a:schemeClr>
                    </a:solidFill>
                  </a:tcPr>
                </a:tc>
                <a:tc>
                  <a:txBody>
                    <a:bodyPr/>
                    <a:lstStyle/>
                    <a:p>
                      <a:pPr marL="0" marR="0">
                        <a:lnSpc>
                          <a:spcPct val="107000"/>
                        </a:lnSpc>
                        <a:spcBef>
                          <a:spcPts val="0"/>
                        </a:spcBef>
                        <a:spcAft>
                          <a:spcPts val="0"/>
                        </a:spcAft>
                      </a:pPr>
                      <a:r>
                        <a:rPr lang="en-US" sz="2000" dirty="0">
                          <a:effectLst/>
                        </a:rPr>
                        <a:t>Cu(NO</a:t>
                      </a:r>
                      <a:r>
                        <a:rPr lang="en-US" sz="2000" baseline="-25000" dirty="0">
                          <a:effectLst/>
                        </a:rPr>
                        <a:t>3</a:t>
                      </a:r>
                      <a:r>
                        <a:rPr lang="en-US" sz="2000" dirty="0">
                          <a:effectLst/>
                        </a:rPr>
                        <a:t>)</a:t>
                      </a:r>
                      <a:r>
                        <a:rPr lang="en-US" sz="2000" baseline="-25000" dirty="0">
                          <a:effectLst/>
                        </a:rPr>
                        <a:t>2</a:t>
                      </a:r>
                      <a:endParaRPr lang="en-US" sz="1800" baseline="-250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accent5">
                        <a:lumMod val="20000"/>
                        <a:lumOff val="80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2000" b="0" dirty="0">
                          <a:solidFill>
                            <a:srgbClr val="000000"/>
                          </a:solidFill>
                          <a:effectLst/>
                        </a:rPr>
                        <a:t>187.56 g</a:t>
                      </a:r>
                      <a:endParaRPr lang="en-US" sz="2000" b="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accent5">
                        <a:lumMod val="20000"/>
                        <a:lumOff val="80000"/>
                      </a:schemeClr>
                    </a:solidFill>
                  </a:tcPr>
                </a:tc>
                <a:tc>
                  <a:txBody>
                    <a:bodyPr/>
                    <a:lstStyle/>
                    <a:p>
                      <a:pPr marL="0" marR="0">
                        <a:lnSpc>
                          <a:spcPct val="107000"/>
                        </a:lnSpc>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18.76 g</a:t>
                      </a:r>
                    </a:p>
                  </a:txBody>
                  <a:tcPr marL="68580" marR="68580" marT="0" marB="0">
                    <a:solidFill>
                      <a:schemeClr val="accent5">
                        <a:lumMod val="20000"/>
                        <a:lumOff val="80000"/>
                      </a:schemeClr>
                    </a:solidFill>
                  </a:tcPr>
                </a:tc>
                <a:extLst>
                  <a:ext uri="{0D108BD9-81ED-4DB2-BD59-A6C34878D82A}">
                    <a16:rowId xmlns:a16="http://schemas.microsoft.com/office/drawing/2014/main" val="2276959801"/>
                  </a:ext>
                </a:extLst>
              </a:tr>
              <a:tr h="50800">
                <a:tc>
                  <a:txBody>
                    <a:bodyPr/>
                    <a:lstStyle/>
                    <a:p>
                      <a:pPr marL="0" marR="0">
                        <a:lnSpc>
                          <a:spcPct val="107000"/>
                        </a:lnSpc>
                        <a:spcBef>
                          <a:spcPts val="0"/>
                        </a:spcBef>
                        <a:spcAft>
                          <a:spcPts val="0"/>
                        </a:spcAft>
                      </a:pPr>
                      <a:r>
                        <a:rPr lang="en-US" sz="2400" b="0" dirty="0">
                          <a:effectLst/>
                        </a:rPr>
                        <a:t>UNKNOWN #2</a:t>
                      </a:r>
                      <a:endParaRPr lang="en-US" sz="2000" b="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nSpc>
                          <a:spcPct val="107000"/>
                        </a:lnSpc>
                        <a:spcBef>
                          <a:spcPts val="0"/>
                        </a:spcBef>
                        <a:spcAft>
                          <a:spcPts val="0"/>
                        </a:spcAft>
                      </a:pPr>
                      <a:r>
                        <a:rPr lang="en-US" sz="2000" dirty="0">
                          <a:effectLst/>
                        </a:rPr>
                        <a:t>Sr(NO3)</a:t>
                      </a:r>
                      <a:r>
                        <a:rPr lang="en-US" sz="2000" baseline="-25000" dirty="0">
                          <a:effectLst/>
                        </a:rPr>
                        <a:t>2</a:t>
                      </a:r>
                      <a:endParaRPr lang="en-US" sz="18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2000" b="0" dirty="0">
                          <a:effectLst/>
                        </a:rPr>
                        <a:t>211.63 g</a:t>
                      </a:r>
                      <a:endParaRPr lang="en-US" sz="2000" b="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nSpc>
                          <a:spcPct val="107000"/>
                        </a:lnSpc>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21.16 g</a:t>
                      </a:r>
                    </a:p>
                  </a:txBody>
                  <a:tcPr marL="68580" marR="68580" marT="0" marB="0"/>
                </a:tc>
                <a:extLst>
                  <a:ext uri="{0D108BD9-81ED-4DB2-BD59-A6C34878D82A}">
                    <a16:rowId xmlns:a16="http://schemas.microsoft.com/office/drawing/2014/main" val="1072917917"/>
                  </a:ext>
                </a:extLst>
              </a:tr>
            </a:tbl>
          </a:graphicData>
        </a:graphic>
      </p:graphicFrame>
      <p:sp>
        <p:nvSpPr>
          <p:cNvPr id="5" name="Rectangle 1"/>
          <p:cNvSpPr>
            <a:spLocks noChangeArrowheads="1"/>
          </p:cNvSpPr>
          <p:nvPr/>
        </p:nvSpPr>
        <p:spPr bwMode="auto">
          <a:xfrm>
            <a:off x="285750" y="141559"/>
            <a:ext cx="13789342"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Flame Lab Preparation </a:t>
            </a:r>
            <a:endParaRPr kumimoji="0" lang="en-US" altLang="en-US" b="1"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0.1 M for all solutions</a:t>
            </a:r>
            <a:endParaRPr kumimoji="0" lang="en-US" altLang="en-US" b="1"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3200" b="0" i="0" strike="noStrike" cap="none" normalizeH="0" baseline="0" dirty="0">
              <a:ln>
                <a:noFill/>
              </a:ln>
              <a:solidFill>
                <a:schemeClr val="tx1"/>
              </a:solidFill>
              <a:effectLst/>
              <a:latin typeface="Arial" panose="020B0604020202020204" pitchFamily="34" charset="0"/>
            </a:endParaRPr>
          </a:p>
        </p:txBody>
      </p:sp>
      <p:sp>
        <p:nvSpPr>
          <p:cNvPr id="2" name="TextBox 1">
            <a:extLst>
              <a:ext uri="{FF2B5EF4-FFF2-40B4-BE49-F238E27FC236}">
                <a16:creationId xmlns:a16="http://schemas.microsoft.com/office/drawing/2014/main" id="{7D7C300C-7FCD-90DB-0F6C-4BB2C2D230F8}"/>
              </a:ext>
            </a:extLst>
          </p:cNvPr>
          <p:cNvSpPr txBox="1"/>
          <p:nvPr/>
        </p:nvSpPr>
        <p:spPr>
          <a:xfrm>
            <a:off x="159141" y="1084130"/>
            <a:ext cx="3568798" cy="5632311"/>
          </a:xfrm>
          <a:prstGeom prst="rect">
            <a:avLst/>
          </a:prstGeom>
          <a:noFill/>
        </p:spPr>
        <p:txBody>
          <a:bodyPr wrap="square" rtlCol="0">
            <a:spAutoFit/>
          </a:bodyPr>
          <a:lstStyle/>
          <a:p>
            <a:pPr marL="285750" indent="-285750">
              <a:buFont typeface="Arial" panose="020B0604020202020204" pitchFamily="34" charset="0"/>
              <a:buChar char="•"/>
            </a:pPr>
            <a:r>
              <a:rPr lang="en-US" sz="2000" dirty="0"/>
              <a:t>Rinse 1 L volumetric flask with distilled water. </a:t>
            </a:r>
          </a:p>
          <a:p>
            <a:pPr marL="285750" indent="-285750">
              <a:buFont typeface="Arial" panose="020B0604020202020204" pitchFamily="34" charset="0"/>
              <a:buChar char="•"/>
            </a:pPr>
            <a:r>
              <a:rPr lang="en-US" sz="2000" dirty="0"/>
              <a:t>Weigh out the needed grams in a weigh boat. </a:t>
            </a:r>
          </a:p>
          <a:p>
            <a:pPr marL="285750" indent="-285750">
              <a:buFont typeface="Arial" panose="020B0604020202020204" pitchFamily="34" charset="0"/>
              <a:buChar char="•"/>
            </a:pPr>
            <a:r>
              <a:rPr lang="en-US" sz="2000" dirty="0"/>
              <a:t>Put solid into a 250 mL beaker. </a:t>
            </a:r>
          </a:p>
          <a:p>
            <a:pPr marL="285750" indent="-285750">
              <a:buFont typeface="Arial" panose="020B0604020202020204" pitchFamily="34" charset="0"/>
              <a:buChar char="•"/>
            </a:pPr>
            <a:r>
              <a:rPr lang="en-US" sz="2000" dirty="0"/>
              <a:t>Add DI water to dissolve. </a:t>
            </a:r>
          </a:p>
          <a:p>
            <a:pPr marL="285750" indent="-285750">
              <a:buFont typeface="Arial" panose="020B0604020202020204" pitchFamily="34" charset="0"/>
              <a:buChar char="•"/>
            </a:pPr>
            <a:r>
              <a:rPr lang="en-US" sz="2000" dirty="0"/>
              <a:t>Transfer to volumetric flask using a funnel. </a:t>
            </a:r>
          </a:p>
          <a:p>
            <a:pPr marL="285750" indent="-285750">
              <a:buFont typeface="Arial" panose="020B0604020202020204" pitchFamily="34" charset="0"/>
              <a:buChar char="•"/>
            </a:pPr>
            <a:r>
              <a:rPr lang="en-US" sz="2000" dirty="0"/>
              <a:t>CAREFULLY add DI water until the bottom of the meniscus touches the etched line on the neck of the volumetric flask.  Use your squirt bottle to go carefully at the end!</a:t>
            </a:r>
          </a:p>
          <a:p>
            <a:pPr marL="285750" indent="-285750">
              <a:buFont typeface="Arial" panose="020B0604020202020204" pitchFamily="34" charset="0"/>
              <a:buChar char="•"/>
            </a:pPr>
            <a:r>
              <a:rPr lang="en-US" sz="2000" dirty="0"/>
              <a:t>Pour into a 1 L jug, cap jug, and invert to make sure it is mixed </a:t>
            </a:r>
          </a:p>
        </p:txBody>
      </p:sp>
    </p:spTree>
    <p:extLst>
      <p:ext uri="{BB962C8B-B14F-4D97-AF65-F5344CB8AC3E}">
        <p14:creationId xmlns:p14="http://schemas.microsoft.com/office/powerpoint/2010/main" val="30338276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225082" y="372967"/>
            <a:ext cx="2567677" cy="3598443"/>
          </a:xfrm>
          <a:prstGeom prst="roundRect">
            <a:avLst/>
          </a:prstGeom>
          <a:gradFill flip="none" rotWithShape="1">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800" b="1" dirty="0">
                <a:solidFill>
                  <a:schemeClr val="tx1"/>
                </a:solidFill>
              </a:rPr>
              <a:t>BE SAFE. </a:t>
            </a:r>
            <a:br>
              <a:rPr lang="en-US" sz="3800" b="1" dirty="0">
                <a:solidFill>
                  <a:schemeClr val="tx1"/>
                </a:solidFill>
              </a:rPr>
            </a:br>
            <a:endParaRPr lang="en-US" sz="3800" b="1" dirty="0">
              <a:solidFill>
                <a:schemeClr val="tx1"/>
              </a:solidFill>
            </a:endParaRPr>
          </a:p>
          <a:p>
            <a:pPr algn="ctr"/>
            <a:r>
              <a:rPr lang="en-US" sz="3800" b="1" dirty="0">
                <a:solidFill>
                  <a:schemeClr val="tx1"/>
                </a:solidFill>
              </a:rPr>
              <a:t>NO 2</a:t>
            </a:r>
            <a:r>
              <a:rPr lang="en-US" sz="3800" b="1" baseline="30000" dirty="0">
                <a:solidFill>
                  <a:schemeClr val="tx1"/>
                </a:solidFill>
              </a:rPr>
              <a:t>ND</a:t>
            </a:r>
            <a:r>
              <a:rPr lang="en-US" sz="3800" b="1" dirty="0">
                <a:solidFill>
                  <a:schemeClr val="tx1"/>
                </a:solidFill>
              </a:rPr>
              <a:t> CHANCES. </a:t>
            </a:r>
            <a:br>
              <a:rPr lang="en-US" sz="3800" b="1" dirty="0">
                <a:solidFill>
                  <a:schemeClr val="tx1"/>
                </a:solidFill>
              </a:rPr>
            </a:br>
            <a:endParaRPr lang="en-US" sz="3800" b="1" dirty="0">
              <a:solidFill>
                <a:schemeClr val="tx1"/>
              </a:solidFill>
            </a:endParaRPr>
          </a:p>
          <a:p>
            <a:pPr algn="ctr"/>
            <a:r>
              <a:rPr lang="en-US" sz="3800" b="1" dirty="0">
                <a:solidFill>
                  <a:schemeClr val="tx1"/>
                </a:solidFill>
              </a:rPr>
              <a:t>NONE. </a:t>
            </a:r>
          </a:p>
        </p:txBody>
      </p:sp>
      <p:sp>
        <p:nvSpPr>
          <p:cNvPr id="20" name="Rounded Rectangle 19"/>
          <p:cNvSpPr/>
          <p:nvPr/>
        </p:nvSpPr>
        <p:spPr>
          <a:xfrm>
            <a:off x="2949262" y="372968"/>
            <a:ext cx="4842456" cy="3598442"/>
          </a:xfrm>
          <a:prstGeom prst="roundRect">
            <a:avLst/>
          </a:prstGeom>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400" b="1" dirty="0">
                <a:solidFill>
                  <a:schemeClr val="tx1"/>
                </a:solidFill>
              </a:rPr>
              <a:t>Spray at a slight </a:t>
            </a:r>
            <a:br>
              <a:rPr lang="en-US" sz="3400" b="1" dirty="0">
                <a:solidFill>
                  <a:schemeClr val="tx1"/>
                </a:solidFill>
              </a:rPr>
            </a:br>
            <a:r>
              <a:rPr lang="en-US" sz="3400" b="1" dirty="0">
                <a:solidFill>
                  <a:schemeClr val="tx1"/>
                </a:solidFill>
              </a:rPr>
              <a:t>upward angle. </a:t>
            </a:r>
          </a:p>
          <a:p>
            <a:pPr algn="ctr"/>
            <a:endParaRPr lang="en-US" sz="3400" b="1" i="1" dirty="0">
              <a:solidFill>
                <a:schemeClr val="tx1"/>
              </a:solidFill>
            </a:endParaRPr>
          </a:p>
          <a:p>
            <a:pPr algn="ctr"/>
            <a:r>
              <a:rPr lang="en-US" sz="3400" b="1" i="1" dirty="0">
                <a:solidFill>
                  <a:schemeClr val="tx1"/>
                </a:solidFill>
              </a:rPr>
              <a:t>AWAY FROM PEOPLE.</a:t>
            </a:r>
          </a:p>
          <a:p>
            <a:pPr algn="ctr"/>
            <a:endParaRPr lang="en-US" sz="3400" b="1" i="1" dirty="0">
              <a:solidFill>
                <a:schemeClr val="tx1"/>
              </a:solidFill>
            </a:endParaRPr>
          </a:p>
          <a:p>
            <a:pPr algn="ctr"/>
            <a:r>
              <a:rPr lang="en-US" sz="3400" b="1" i="1" dirty="0">
                <a:solidFill>
                  <a:schemeClr val="tx1"/>
                </a:solidFill>
              </a:rPr>
              <a:t>Don’t waste chemicals! </a:t>
            </a:r>
            <a:endParaRPr lang="en-US" sz="3400" i="1" dirty="0">
              <a:solidFill>
                <a:schemeClr val="tx1"/>
              </a:solidFill>
            </a:endParaRPr>
          </a:p>
        </p:txBody>
      </p:sp>
      <p:sp>
        <p:nvSpPr>
          <p:cNvPr id="22" name="Rounded Rectangle 21"/>
          <p:cNvSpPr/>
          <p:nvPr/>
        </p:nvSpPr>
        <p:spPr>
          <a:xfrm>
            <a:off x="7946265" y="372967"/>
            <a:ext cx="4025342" cy="1713409"/>
          </a:xfrm>
          <a:prstGeom prst="round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NO WALKING AROUND THE ROOM!</a:t>
            </a:r>
          </a:p>
        </p:txBody>
      </p:sp>
      <p:sp>
        <p:nvSpPr>
          <p:cNvPr id="8" name="Rounded Rectangle 7"/>
          <p:cNvSpPr/>
          <p:nvPr/>
        </p:nvSpPr>
        <p:spPr>
          <a:xfrm>
            <a:off x="225081" y="4143036"/>
            <a:ext cx="7566637" cy="1903300"/>
          </a:xfrm>
          <a:prstGeom prst="round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u="sng" dirty="0">
                <a:solidFill>
                  <a:schemeClr val="tx1"/>
                </a:solidFill>
              </a:rPr>
              <a:t>CLEAN UP</a:t>
            </a:r>
          </a:p>
          <a:p>
            <a:pPr algn="ctr"/>
            <a:r>
              <a:rPr lang="en-US" sz="3600" b="1" dirty="0">
                <a:solidFill>
                  <a:schemeClr val="tx1"/>
                </a:solidFill>
              </a:rPr>
              <a:t>Make sure gas is OFF</a:t>
            </a:r>
          </a:p>
          <a:p>
            <a:pPr algn="ctr"/>
            <a:r>
              <a:rPr lang="en-US" sz="3600" b="1" dirty="0">
                <a:solidFill>
                  <a:schemeClr val="tx1"/>
                </a:solidFill>
              </a:rPr>
              <a:t>Wipe down table really well </a:t>
            </a:r>
          </a:p>
        </p:txBody>
      </p:sp>
      <p:sp>
        <p:nvSpPr>
          <p:cNvPr id="7" name="Rounded Rectangle 6"/>
          <p:cNvSpPr/>
          <p:nvPr/>
        </p:nvSpPr>
        <p:spPr>
          <a:xfrm>
            <a:off x="7946265" y="2258002"/>
            <a:ext cx="4025342" cy="1713408"/>
          </a:xfrm>
          <a:prstGeom prst="round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GET QUIET WHEN YOU HEAR THE DOORBELL! </a:t>
            </a:r>
          </a:p>
        </p:txBody>
      </p:sp>
    </p:spTree>
    <p:extLst>
      <p:ext uri="{BB962C8B-B14F-4D97-AF65-F5344CB8AC3E}">
        <p14:creationId xmlns:p14="http://schemas.microsoft.com/office/powerpoint/2010/main" val="20281433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2361350"/>
            <a:ext cx="12080383" cy="1325563"/>
          </a:xfrm>
        </p:spPr>
        <p:txBody>
          <a:bodyPr>
            <a:noAutofit/>
          </a:bodyPr>
          <a:lstStyle/>
          <a:p>
            <a:pPr algn="ctr"/>
            <a:r>
              <a:rPr lang="en-US" sz="11500" b="1" dirty="0"/>
              <a:t>Unit 1 – Chemistry Basics and Atomic Structure</a:t>
            </a:r>
          </a:p>
        </p:txBody>
      </p:sp>
    </p:spTree>
    <p:extLst>
      <p:ext uri="{BB962C8B-B14F-4D97-AF65-F5344CB8AC3E}">
        <p14:creationId xmlns:p14="http://schemas.microsoft.com/office/powerpoint/2010/main" val="25239984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048E91E-EE2B-9089-2BD9-F2DD3933552A}"/>
              </a:ext>
            </a:extLst>
          </p:cNvPr>
          <p:cNvSpPr>
            <a:spLocks noGrp="1"/>
          </p:cNvSpPr>
          <p:nvPr>
            <p:ph idx="1"/>
          </p:nvPr>
        </p:nvSpPr>
        <p:spPr>
          <a:xfrm>
            <a:off x="506437" y="520505"/>
            <a:ext cx="10847363" cy="5574617"/>
          </a:xfrm>
        </p:spPr>
        <p:txBody>
          <a:bodyPr/>
          <a:lstStyle/>
          <a:p>
            <a:pPr marL="342900" marR="0" lvl="0" indent="-342900">
              <a:lnSpc>
                <a:spcPct val="107000"/>
              </a:lnSpc>
              <a:spcBef>
                <a:spcPts val="0"/>
              </a:spcBef>
              <a:spcAft>
                <a:spcPts val="0"/>
              </a:spcAft>
              <a:buFont typeface="Symbol" panose="05050102010706020507" pitchFamily="18" charset="2"/>
              <a:buChar char=""/>
            </a:pPr>
            <a:r>
              <a:rPr lang="en-US" sz="3200" b="1" kern="100" dirty="0">
                <a:effectLst/>
                <a:latin typeface="Calibri" panose="020F0502020204030204" pitchFamily="34" charset="0"/>
                <a:ea typeface="Calibri" panose="020F0502020204030204" pitchFamily="34" charset="0"/>
                <a:cs typeface="Times New Roman" panose="02020603050405020304" pitchFamily="18" charset="0"/>
              </a:rPr>
              <a:t>When done with the lab for the year –</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n-US" sz="3200" kern="100" dirty="0">
                <a:effectLst/>
                <a:latin typeface="Calibri" panose="020F0502020204030204" pitchFamily="34" charset="0"/>
                <a:ea typeface="Calibri" panose="020F0502020204030204" pitchFamily="34" charset="0"/>
                <a:cs typeface="Times New Roman" panose="02020603050405020304" pitchFamily="18" charset="0"/>
              </a:rPr>
              <a:t>Disassemble tubes, nozzles</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n-US" sz="3200" kern="100" dirty="0">
                <a:effectLst/>
                <a:latin typeface="Calibri" panose="020F0502020204030204" pitchFamily="34" charset="0"/>
                <a:ea typeface="Calibri" panose="020F0502020204030204" pitchFamily="34" charset="0"/>
                <a:cs typeface="Times New Roman" panose="02020603050405020304" pitchFamily="18" charset="0"/>
              </a:rPr>
              <a:t>Soak them in water</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n-US" sz="3200" kern="100" dirty="0">
                <a:effectLst/>
                <a:latin typeface="Calibri" panose="020F0502020204030204" pitchFamily="34" charset="0"/>
                <a:ea typeface="Calibri" panose="020F0502020204030204" pitchFamily="34" charset="0"/>
                <a:cs typeface="Times New Roman" panose="02020603050405020304" pitchFamily="18" charset="0"/>
              </a:rPr>
              <a:t>Rinse with DI water</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n-US" sz="3200" kern="100" dirty="0">
                <a:effectLst/>
                <a:latin typeface="Calibri" panose="020F0502020204030204" pitchFamily="34" charset="0"/>
                <a:ea typeface="Calibri" panose="020F0502020204030204" pitchFamily="34" charset="0"/>
                <a:cs typeface="Times New Roman" panose="02020603050405020304" pitchFamily="18" charset="0"/>
              </a:rPr>
              <a:t>Reassemble the tubes to the nozzles and put the tube into a beaker of distilled water. Spray several times to clear the whole system with DI water. </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n-US" sz="3200" kern="100" dirty="0">
                <a:effectLst/>
                <a:latin typeface="Calibri" panose="020F0502020204030204" pitchFamily="34" charset="0"/>
                <a:ea typeface="Calibri" panose="020F0502020204030204" pitchFamily="34" charset="0"/>
                <a:cs typeface="Times New Roman" panose="02020603050405020304" pitchFamily="18" charset="0"/>
              </a:rPr>
              <a:t>Reattach the tube/nozzle to the bottles. </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n-US" sz="3200" kern="100" dirty="0">
                <a:effectLst/>
                <a:latin typeface="Calibri" panose="020F0502020204030204" pitchFamily="34" charset="0"/>
                <a:ea typeface="Calibri" panose="020F0502020204030204" pitchFamily="34" charset="0"/>
                <a:cs typeface="Times New Roman" panose="02020603050405020304" pitchFamily="18" charset="0"/>
              </a:rPr>
              <a:t>Hang them on the edge of the tub so they stay upright. </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800"/>
              </a:spcAft>
              <a:buFont typeface="Courier New" panose="02070309020205020404" pitchFamily="49" charset="0"/>
              <a:buChar char="o"/>
            </a:pPr>
            <a:r>
              <a:rPr lang="en-US" sz="3200" kern="100" dirty="0">
                <a:effectLst/>
                <a:latin typeface="Calibri" panose="020F0502020204030204" pitchFamily="34" charset="0"/>
                <a:ea typeface="Calibri" panose="020F0502020204030204" pitchFamily="34" charset="0"/>
                <a:cs typeface="Times New Roman" panose="02020603050405020304" pitchFamily="18" charset="0"/>
              </a:rPr>
              <a:t>Refill any that need refilling. Filling ½ -3/4 full is plenty</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8443100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2361350"/>
            <a:ext cx="12080383" cy="1325563"/>
          </a:xfrm>
        </p:spPr>
        <p:txBody>
          <a:bodyPr>
            <a:noAutofit/>
          </a:bodyPr>
          <a:lstStyle/>
          <a:p>
            <a:pPr algn="ctr"/>
            <a:r>
              <a:rPr lang="en-US" sz="11500" b="1" dirty="0"/>
              <a:t>Unit 4 – Periodic Table</a:t>
            </a:r>
          </a:p>
        </p:txBody>
      </p:sp>
    </p:spTree>
    <p:extLst>
      <p:ext uri="{BB962C8B-B14F-4D97-AF65-F5344CB8AC3E}">
        <p14:creationId xmlns:p14="http://schemas.microsoft.com/office/powerpoint/2010/main" val="38491657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 y="-148445"/>
            <a:ext cx="10515600" cy="1325563"/>
          </a:xfrm>
        </p:spPr>
        <p:txBody>
          <a:bodyPr>
            <a:normAutofit/>
          </a:bodyPr>
          <a:lstStyle/>
          <a:p>
            <a:r>
              <a:rPr lang="en-US" sz="4800" b="1" u="sng" dirty="0">
                <a:latin typeface="+mn-lt"/>
              </a:rPr>
              <a:t>Periodic Trends </a:t>
            </a:r>
          </a:p>
        </p:txBody>
      </p:sp>
      <p:sp>
        <p:nvSpPr>
          <p:cNvPr id="3" name="Content Placeholder 2"/>
          <p:cNvSpPr>
            <a:spLocks noGrp="1"/>
          </p:cNvSpPr>
          <p:nvPr>
            <p:ph idx="1"/>
          </p:nvPr>
        </p:nvSpPr>
        <p:spPr>
          <a:xfrm>
            <a:off x="281353" y="941743"/>
            <a:ext cx="3671669" cy="4644377"/>
          </a:xfrm>
        </p:spPr>
        <p:txBody>
          <a:bodyPr>
            <a:normAutofit/>
          </a:bodyPr>
          <a:lstStyle/>
          <a:p>
            <a:r>
              <a:rPr lang="en-US" b="1" dirty="0"/>
              <a:t>Weigh boat </a:t>
            </a:r>
          </a:p>
          <a:p>
            <a:r>
              <a:rPr lang="en-US" b="1" dirty="0">
                <a:solidFill>
                  <a:srgbClr val="00B0F0"/>
                </a:solidFill>
              </a:rPr>
              <a:t>Distilled water bottle</a:t>
            </a:r>
          </a:p>
          <a:p>
            <a:r>
              <a:rPr lang="en-US" b="1" dirty="0"/>
              <a:t>50 mL beakers – x4</a:t>
            </a:r>
          </a:p>
          <a:p>
            <a:r>
              <a:rPr lang="en-US" b="1"/>
              <a:t>125 </a:t>
            </a:r>
            <a:r>
              <a:rPr lang="en-US" b="1" dirty="0"/>
              <a:t>mL Erlenmeyer flask </a:t>
            </a:r>
            <a:r>
              <a:rPr lang="en-US" b="1" dirty="0">
                <a:solidFill>
                  <a:srgbClr val="92D050"/>
                </a:solidFill>
              </a:rPr>
              <a:t>– green tape</a:t>
            </a:r>
          </a:p>
          <a:p>
            <a:r>
              <a:rPr lang="en-US" b="1" dirty="0"/>
              <a:t>Pipette </a:t>
            </a:r>
            <a:r>
              <a:rPr lang="en-US" b="1" dirty="0">
                <a:solidFill>
                  <a:srgbClr val="92D050"/>
                </a:solidFill>
              </a:rPr>
              <a:t>– green tape</a:t>
            </a:r>
          </a:p>
          <a:p>
            <a:r>
              <a:rPr lang="en-US" b="1" dirty="0"/>
              <a:t>Metal forceps </a:t>
            </a:r>
          </a:p>
        </p:txBody>
      </p:sp>
      <p:sp>
        <p:nvSpPr>
          <p:cNvPr id="4" name="Content Placeholder 2"/>
          <p:cNvSpPr txBox="1">
            <a:spLocks/>
          </p:cNvSpPr>
          <p:nvPr/>
        </p:nvSpPr>
        <p:spPr>
          <a:xfrm>
            <a:off x="4486140" y="693271"/>
            <a:ext cx="5224530" cy="652622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u="sng" dirty="0"/>
              <a:t>Chemicals needed:</a:t>
            </a:r>
          </a:p>
          <a:p>
            <a:r>
              <a:rPr lang="en-US" b="1" dirty="0"/>
              <a:t>Magnesium ribbon</a:t>
            </a:r>
          </a:p>
          <a:p>
            <a:r>
              <a:rPr lang="en-US" b="1" dirty="0"/>
              <a:t>Calcium metal chunks</a:t>
            </a:r>
          </a:p>
          <a:p>
            <a:r>
              <a:rPr lang="en-US" b="1" dirty="0"/>
              <a:t>Phenolphthalein bottles x8</a:t>
            </a:r>
          </a:p>
          <a:p>
            <a:r>
              <a:rPr lang="en-US" b="1" dirty="0">
                <a:solidFill>
                  <a:srgbClr val="92D050"/>
                </a:solidFill>
              </a:rPr>
              <a:t>1.0 M </a:t>
            </a:r>
            <a:r>
              <a:rPr lang="en-US" b="1" dirty="0" err="1">
                <a:solidFill>
                  <a:srgbClr val="92D050"/>
                </a:solidFill>
              </a:rPr>
              <a:t>HCl</a:t>
            </a:r>
            <a:endParaRPr lang="en-US" b="1" dirty="0">
              <a:solidFill>
                <a:srgbClr val="92D050"/>
              </a:solidFill>
            </a:endParaRPr>
          </a:p>
          <a:p>
            <a:endParaRPr lang="en-US" dirty="0"/>
          </a:p>
        </p:txBody>
      </p:sp>
    </p:spTree>
    <p:extLst>
      <p:ext uri="{BB962C8B-B14F-4D97-AF65-F5344CB8AC3E}">
        <p14:creationId xmlns:p14="http://schemas.microsoft.com/office/powerpoint/2010/main" val="34457941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66172"/>
            <a:ext cx="12192000" cy="5024403"/>
          </a:xfrm>
          <a:prstGeom prst="rect">
            <a:avLst/>
          </a:prstGeom>
        </p:spPr>
      </p:pic>
      <p:sp>
        <p:nvSpPr>
          <p:cNvPr id="6" name="Rounded Rectangle 5"/>
          <p:cNvSpPr/>
          <p:nvPr/>
        </p:nvSpPr>
        <p:spPr>
          <a:xfrm>
            <a:off x="177421" y="5554639"/>
            <a:ext cx="11791665" cy="900752"/>
          </a:xfrm>
          <a:prstGeom prst="roundRect">
            <a:avLst/>
          </a:prstGeom>
          <a:solidFill>
            <a:schemeClr val="accent4">
              <a:lumMod val="60000"/>
              <a:lumOff val="4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u="sng" dirty="0">
                <a:solidFill>
                  <a:schemeClr val="tx1"/>
                </a:solidFill>
              </a:rPr>
              <a:t>Liquids</a:t>
            </a:r>
            <a:r>
              <a:rPr lang="en-US" sz="3200" b="1" dirty="0">
                <a:solidFill>
                  <a:schemeClr val="tx1"/>
                </a:solidFill>
              </a:rPr>
              <a:t> – down the drain with running water</a:t>
            </a:r>
          </a:p>
          <a:p>
            <a:r>
              <a:rPr lang="en-US" sz="3200" b="1" u="sng" dirty="0">
                <a:solidFill>
                  <a:schemeClr val="tx1"/>
                </a:solidFill>
              </a:rPr>
              <a:t>Solids</a:t>
            </a:r>
            <a:r>
              <a:rPr lang="en-US" sz="3200" b="1" dirty="0">
                <a:solidFill>
                  <a:schemeClr val="tx1"/>
                </a:solidFill>
              </a:rPr>
              <a:t> – in trash can – use forceps or paper towels, not your hands!</a:t>
            </a:r>
          </a:p>
        </p:txBody>
      </p:sp>
      <p:sp>
        <p:nvSpPr>
          <p:cNvPr id="2" name="Rectangle 1">
            <a:extLst>
              <a:ext uri="{FF2B5EF4-FFF2-40B4-BE49-F238E27FC236}">
                <a16:creationId xmlns:a16="http://schemas.microsoft.com/office/drawing/2014/main" id="{DF4CA26C-43EC-37F5-3034-DE95A97ACF1B}"/>
              </a:ext>
            </a:extLst>
          </p:cNvPr>
          <p:cNvSpPr/>
          <p:nvPr/>
        </p:nvSpPr>
        <p:spPr>
          <a:xfrm>
            <a:off x="4192172" y="1195754"/>
            <a:ext cx="3910819" cy="80185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467202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2361350"/>
            <a:ext cx="12080383" cy="1325563"/>
          </a:xfrm>
        </p:spPr>
        <p:txBody>
          <a:bodyPr>
            <a:noAutofit/>
          </a:bodyPr>
          <a:lstStyle/>
          <a:p>
            <a:pPr algn="ctr"/>
            <a:r>
              <a:rPr lang="en-US" sz="11500" b="1" dirty="0"/>
              <a:t>Unit 5 – Bonding and Structure</a:t>
            </a:r>
          </a:p>
        </p:txBody>
      </p:sp>
    </p:spTree>
    <p:extLst>
      <p:ext uri="{BB962C8B-B14F-4D97-AF65-F5344CB8AC3E}">
        <p14:creationId xmlns:p14="http://schemas.microsoft.com/office/powerpoint/2010/main" val="14257198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2361350"/>
            <a:ext cx="12080383" cy="1325563"/>
          </a:xfrm>
        </p:spPr>
        <p:txBody>
          <a:bodyPr>
            <a:noAutofit/>
          </a:bodyPr>
          <a:lstStyle/>
          <a:p>
            <a:pPr algn="ctr"/>
            <a:r>
              <a:rPr lang="en-US" sz="11500" b="1" dirty="0"/>
              <a:t>Unit 6 – Reactions</a:t>
            </a:r>
          </a:p>
        </p:txBody>
      </p:sp>
    </p:spTree>
    <p:extLst>
      <p:ext uri="{BB962C8B-B14F-4D97-AF65-F5344CB8AC3E}">
        <p14:creationId xmlns:p14="http://schemas.microsoft.com/office/powerpoint/2010/main" val="2150675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2361350"/>
            <a:ext cx="12080383" cy="1325563"/>
          </a:xfrm>
        </p:spPr>
        <p:txBody>
          <a:bodyPr>
            <a:noAutofit/>
          </a:bodyPr>
          <a:lstStyle/>
          <a:p>
            <a:pPr algn="ctr"/>
            <a:r>
              <a:rPr lang="en-US" sz="11500" b="1" dirty="0"/>
              <a:t>Types of Reactions</a:t>
            </a:r>
            <a:br>
              <a:rPr lang="en-US" sz="11500" b="1" dirty="0"/>
            </a:br>
            <a:r>
              <a:rPr lang="en-US" sz="11500" b="1" dirty="0"/>
              <a:t>Unit 2 – Reactions</a:t>
            </a:r>
          </a:p>
        </p:txBody>
      </p:sp>
    </p:spTree>
    <p:extLst>
      <p:ext uri="{BB962C8B-B14F-4D97-AF65-F5344CB8AC3E}">
        <p14:creationId xmlns:p14="http://schemas.microsoft.com/office/powerpoint/2010/main" val="42518617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 y="-148445"/>
            <a:ext cx="10515600" cy="1325563"/>
          </a:xfrm>
        </p:spPr>
        <p:txBody>
          <a:bodyPr>
            <a:normAutofit/>
          </a:bodyPr>
          <a:lstStyle/>
          <a:p>
            <a:r>
              <a:rPr lang="en-US" sz="4800" b="1" u="sng" dirty="0">
                <a:latin typeface="+mn-lt"/>
              </a:rPr>
              <a:t>Reactions Lab</a:t>
            </a:r>
          </a:p>
        </p:txBody>
      </p:sp>
      <p:sp>
        <p:nvSpPr>
          <p:cNvPr id="3" name="Content Placeholder 2"/>
          <p:cNvSpPr>
            <a:spLocks noGrp="1"/>
          </p:cNvSpPr>
          <p:nvPr>
            <p:ph idx="1"/>
          </p:nvPr>
        </p:nvSpPr>
        <p:spPr>
          <a:xfrm>
            <a:off x="281353" y="941743"/>
            <a:ext cx="7849772" cy="5793907"/>
          </a:xfrm>
        </p:spPr>
        <p:txBody>
          <a:bodyPr numCol="2">
            <a:noAutofit/>
          </a:bodyPr>
          <a:lstStyle/>
          <a:p>
            <a:r>
              <a:rPr lang="en-US" sz="3200" dirty="0"/>
              <a:t>Test Tube</a:t>
            </a:r>
          </a:p>
          <a:p>
            <a:r>
              <a:rPr lang="en-US" sz="3200" dirty="0"/>
              <a:t>Paper Clip – 1/period</a:t>
            </a:r>
          </a:p>
          <a:p>
            <a:r>
              <a:rPr lang="en-US" sz="3200" dirty="0"/>
              <a:t>Steel wool</a:t>
            </a:r>
          </a:p>
          <a:p>
            <a:r>
              <a:rPr lang="en-US" sz="3200" dirty="0"/>
              <a:t>White paper</a:t>
            </a:r>
          </a:p>
          <a:p>
            <a:r>
              <a:rPr lang="en-US" sz="3200" dirty="0"/>
              <a:t>100mL beaker x 1</a:t>
            </a:r>
          </a:p>
          <a:p>
            <a:r>
              <a:rPr lang="en-US" sz="3200" dirty="0"/>
              <a:t> 50mL beaker x3</a:t>
            </a:r>
          </a:p>
          <a:p>
            <a:pPr lvl="1"/>
            <a:r>
              <a:rPr lang="en-US" sz="2800" dirty="0"/>
              <a:t>One with red tape, one with green tape, one with blue tape</a:t>
            </a:r>
            <a:br>
              <a:rPr lang="en-US" sz="2800" dirty="0"/>
            </a:br>
            <a:br>
              <a:rPr lang="en-US" sz="2800" dirty="0"/>
            </a:br>
            <a:endParaRPr lang="en-US" sz="2800" dirty="0"/>
          </a:p>
          <a:p>
            <a:r>
              <a:rPr lang="en-US" sz="3200" dirty="0"/>
              <a:t>Pipette x 3</a:t>
            </a:r>
          </a:p>
          <a:p>
            <a:pPr lvl="1"/>
            <a:r>
              <a:rPr lang="en-US" sz="2800" dirty="0"/>
              <a:t>One with red tape, one with green tape, one with blue tape</a:t>
            </a:r>
          </a:p>
          <a:p>
            <a:r>
              <a:rPr lang="en-US" sz="3200" dirty="0"/>
              <a:t>Graduated Cylinder</a:t>
            </a:r>
          </a:p>
          <a:p>
            <a:r>
              <a:rPr lang="en-US" sz="3200" dirty="0"/>
              <a:t>Squirt bottle H</a:t>
            </a:r>
            <a:r>
              <a:rPr lang="en-US" sz="3200" baseline="-25000" dirty="0"/>
              <a:t>2</a:t>
            </a:r>
            <a:r>
              <a:rPr lang="en-US" sz="3200" dirty="0"/>
              <a:t>O </a:t>
            </a:r>
          </a:p>
          <a:p>
            <a:r>
              <a:rPr lang="en-US" sz="3200" dirty="0"/>
              <a:t>Bunsen Burner</a:t>
            </a:r>
          </a:p>
          <a:p>
            <a:r>
              <a:rPr lang="en-US" sz="3200" dirty="0"/>
              <a:t>Bunsen Burner Hose</a:t>
            </a:r>
          </a:p>
          <a:p>
            <a:r>
              <a:rPr lang="en-US" sz="3200" dirty="0"/>
              <a:t>Tongs</a:t>
            </a:r>
          </a:p>
          <a:p>
            <a:r>
              <a:rPr lang="en-US" sz="3200" dirty="0"/>
              <a:t>Gold paper with Reading</a:t>
            </a:r>
          </a:p>
        </p:txBody>
      </p:sp>
      <p:sp>
        <p:nvSpPr>
          <p:cNvPr id="4" name="Content Placeholder 2"/>
          <p:cNvSpPr txBox="1">
            <a:spLocks/>
          </p:cNvSpPr>
          <p:nvPr/>
        </p:nvSpPr>
        <p:spPr>
          <a:xfrm>
            <a:off x="8131125" y="331775"/>
            <a:ext cx="4600136" cy="652622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dirty="0"/>
              <a:t>CHEMICALS NEEDED </a:t>
            </a:r>
          </a:p>
          <a:p>
            <a:r>
              <a:rPr lang="en-US" sz="4400" b="1" dirty="0">
                <a:solidFill>
                  <a:srgbClr val="0070C0"/>
                </a:solidFill>
              </a:rPr>
              <a:t> CuSO</a:t>
            </a:r>
            <a:r>
              <a:rPr lang="en-US" sz="4400" b="1" baseline="-25000" dirty="0">
                <a:solidFill>
                  <a:srgbClr val="0070C0"/>
                </a:solidFill>
              </a:rPr>
              <a:t>4</a:t>
            </a:r>
          </a:p>
          <a:p>
            <a:r>
              <a:rPr lang="en-US" sz="4400" b="1" dirty="0">
                <a:solidFill>
                  <a:srgbClr val="FF0000"/>
                </a:solidFill>
              </a:rPr>
              <a:t>0.15M SrCl</a:t>
            </a:r>
            <a:r>
              <a:rPr lang="en-US" sz="4400" b="1" baseline="-25000" dirty="0">
                <a:solidFill>
                  <a:srgbClr val="FF0000"/>
                </a:solidFill>
              </a:rPr>
              <a:t>2</a:t>
            </a:r>
          </a:p>
          <a:p>
            <a:r>
              <a:rPr lang="en-US" sz="4400" b="1" dirty="0">
                <a:solidFill>
                  <a:srgbClr val="00B050"/>
                </a:solidFill>
              </a:rPr>
              <a:t>0.25M Na</a:t>
            </a:r>
            <a:r>
              <a:rPr lang="en-US" sz="4400" b="1" baseline="-25000" dirty="0">
                <a:solidFill>
                  <a:srgbClr val="00B050"/>
                </a:solidFill>
              </a:rPr>
              <a:t>2</a:t>
            </a:r>
            <a:r>
              <a:rPr lang="en-US" sz="4400" b="1" dirty="0">
                <a:solidFill>
                  <a:srgbClr val="00B050"/>
                </a:solidFill>
              </a:rPr>
              <a:t>CO</a:t>
            </a:r>
            <a:r>
              <a:rPr lang="en-US" sz="4400" b="1" baseline="-25000" dirty="0">
                <a:solidFill>
                  <a:srgbClr val="00B050"/>
                </a:solidFill>
              </a:rPr>
              <a:t>3</a:t>
            </a:r>
          </a:p>
        </p:txBody>
      </p:sp>
    </p:spTree>
    <p:extLst>
      <p:ext uri="{BB962C8B-B14F-4D97-AF65-F5344CB8AC3E}">
        <p14:creationId xmlns:p14="http://schemas.microsoft.com/office/powerpoint/2010/main" val="32234178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2361350"/>
            <a:ext cx="12080383" cy="1325563"/>
          </a:xfrm>
        </p:spPr>
        <p:txBody>
          <a:bodyPr>
            <a:noAutofit/>
          </a:bodyPr>
          <a:lstStyle/>
          <a:p>
            <a:pPr algn="ctr"/>
            <a:r>
              <a:rPr lang="en-US" sz="11500" b="1" dirty="0"/>
              <a:t>Unit 7 – Stoichiometry</a:t>
            </a:r>
          </a:p>
        </p:txBody>
      </p:sp>
    </p:spTree>
    <p:extLst>
      <p:ext uri="{BB962C8B-B14F-4D97-AF65-F5344CB8AC3E}">
        <p14:creationId xmlns:p14="http://schemas.microsoft.com/office/powerpoint/2010/main" val="41638790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2361350"/>
            <a:ext cx="12080383" cy="1325563"/>
          </a:xfrm>
        </p:spPr>
        <p:txBody>
          <a:bodyPr>
            <a:noAutofit/>
          </a:bodyPr>
          <a:lstStyle/>
          <a:p>
            <a:pPr algn="ctr"/>
            <a:r>
              <a:rPr lang="en-US" sz="11500" b="1" dirty="0"/>
              <a:t>Unit 8 – Advanced Chemical Ratios</a:t>
            </a:r>
          </a:p>
        </p:txBody>
      </p:sp>
    </p:spTree>
    <p:extLst>
      <p:ext uri="{BB962C8B-B14F-4D97-AF65-F5344CB8AC3E}">
        <p14:creationId xmlns:p14="http://schemas.microsoft.com/office/powerpoint/2010/main" val="38902490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2361350"/>
            <a:ext cx="12080383" cy="1325563"/>
          </a:xfrm>
        </p:spPr>
        <p:txBody>
          <a:bodyPr>
            <a:noAutofit/>
          </a:bodyPr>
          <a:lstStyle/>
          <a:p>
            <a:pPr algn="ctr"/>
            <a:r>
              <a:rPr lang="en-US" sz="11500" b="1" dirty="0"/>
              <a:t>Types of Changes/Properties Card Sort</a:t>
            </a:r>
          </a:p>
        </p:txBody>
      </p:sp>
    </p:spTree>
    <p:extLst>
      <p:ext uri="{BB962C8B-B14F-4D97-AF65-F5344CB8AC3E}">
        <p14:creationId xmlns:p14="http://schemas.microsoft.com/office/powerpoint/2010/main" val="93398921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2361350"/>
            <a:ext cx="12080383" cy="1325563"/>
          </a:xfrm>
        </p:spPr>
        <p:txBody>
          <a:bodyPr>
            <a:noAutofit/>
          </a:bodyPr>
          <a:lstStyle/>
          <a:p>
            <a:pPr algn="ctr"/>
            <a:r>
              <a:rPr lang="en-US" sz="11500" b="1" dirty="0"/>
              <a:t>Limiting Reagent Stoichiometry Lab</a:t>
            </a:r>
          </a:p>
        </p:txBody>
      </p:sp>
    </p:spTree>
    <p:extLst>
      <p:ext uri="{BB962C8B-B14F-4D97-AF65-F5344CB8AC3E}">
        <p14:creationId xmlns:p14="http://schemas.microsoft.com/office/powerpoint/2010/main" val="12271774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48445"/>
            <a:ext cx="10515600" cy="1325563"/>
          </a:xfrm>
        </p:spPr>
        <p:txBody>
          <a:bodyPr/>
          <a:lstStyle/>
          <a:p>
            <a:r>
              <a:rPr lang="en-US" b="1" u="sng" dirty="0"/>
              <a:t>Limiting Reagent Stoichiometry Lab</a:t>
            </a:r>
          </a:p>
        </p:txBody>
      </p:sp>
      <p:sp>
        <p:nvSpPr>
          <p:cNvPr id="3" name="Content Placeholder 2"/>
          <p:cNvSpPr>
            <a:spLocks noGrp="1"/>
          </p:cNvSpPr>
          <p:nvPr>
            <p:ph idx="1"/>
          </p:nvPr>
        </p:nvSpPr>
        <p:spPr>
          <a:xfrm>
            <a:off x="142164" y="1177118"/>
            <a:ext cx="6167907" cy="5551228"/>
          </a:xfrm>
        </p:spPr>
        <p:txBody>
          <a:bodyPr>
            <a:normAutofit/>
          </a:bodyPr>
          <a:lstStyle/>
          <a:p>
            <a:r>
              <a:rPr lang="en-US" dirty="0"/>
              <a:t>Pipette with red tape </a:t>
            </a:r>
          </a:p>
          <a:p>
            <a:r>
              <a:rPr lang="en-US" dirty="0"/>
              <a:t>Pipette with yellow tape </a:t>
            </a:r>
          </a:p>
          <a:p>
            <a:r>
              <a:rPr lang="en-US" dirty="0"/>
              <a:t>150mL Beaker with red tape</a:t>
            </a:r>
          </a:p>
          <a:p>
            <a:r>
              <a:rPr lang="en-US" dirty="0"/>
              <a:t>150mL Beaker with yellow tape</a:t>
            </a:r>
          </a:p>
          <a:p>
            <a:r>
              <a:rPr lang="en-US" dirty="0"/>
              <a:t>One 50mL Beaker with purple tape per period (Farmer = 2, Kerr = 4)</a:t>
            </a:r>
          </a:p>
          <a:p>
            <a:r>
              <a:rPr lang="en-US" dirty="0"/>
              <a:t>Extra weigh boat for each period (Farmer = 2, Kerr = 4) </a:t>
            </a:r>
          </a:p>
        </p:txBody>
      </p:sp>
      <p:sp>
        <p:nvSpPr>
          <p:cNvPr id="4" name="Rectangle 3"/>
          <p:cNvSpPr/>
          <p:nvPr/>
        </p:nvSpPr>
        <p:spPr>
          <a:xfrm>
            <a:off x="6522365" y="1177118"/>
            <a:ext cx="6096000" cy="4401205"/>
          </a:xfrm>
          <a:prstGeom prst="rect">
            <a:avLst/>
          </a:prstGeom>
        </p:spPr>
        <p:txBody>
          <a:bodyPr>
            <a:spAutoFit/>
          </a:bodyPr>
          <a:lstStyle/>
          <a:p>
            <a:pPr marL="285750" indent="-285750">
              <a:buFont typeface="Arial" panose="020B0604020202020204" pitchFamily="34" charset="0"/>
              <a:buChar char="•"/>
            </a:pPr>
            <a:r>
              <a:rPr lang="en-US" sz="2800" dirty="0"/>
              <a:t>Filter paper for each period</a:t>
            </a:r>
            <a:br>
              <a:rPr lang="en-US" sz="2800" dirty="0"/>
            </a:br>
            <a:r>
              <a:rPr lang="en-US" sz="2800" dirty="0"/>
              <a:t>(Farmer = 2, Kerr = 4)</a:t>
            </a:r>
          </a:p>
          <a:p>
            <a:pPr marL="285750" indent="-285750">
              <a:buFont typeface="Arial" panose="020B0604020202020204" pitchFamily="34" charset="0"/>
              <a:buChar char="•"/>
            </a:pPr>
            <a:r>
              <a:rPr lang="en-US" sz="2800" dirty="0"/>
              <a:t>Scale</a:t>
            </a:r>
          </a:p>
          <a:p>
            <a:pPr marL="285750" indent="-285750">
              <a:buFont typeface="Arial" panose="020B0604020202020204" pitchFamily="34" charset="0"/>
              <a:buChar char="•"/>
            </a:pPr>
            <a:r>
              <a:rPr lang="en-US" sz="2800" dirty="0"/>
              <a:t>Distilled water bottle</a:t>
            </a:r>
          </a:p>
          <a:p>
            <a:pPr marL="285750" indent="-285750">
              <a:buFont typeface="Arial" panose="020B0604020202020204" pitchFamily="34" charset="0"/>
              <a:buChar char="•"/>
            </a:pPr>
            <a:r>
              <a:rPr lang="en-US" sz="2800" dirty="0"/>
              <a:t>Hot plate</a:t>
            </a:r>
          </a:p>
          <a:p>
            <a:pPr marL="285750" indent="-285750">
              <a:buFont typeface="Arial" panose="020B0604020202020204" pitchFamily="34" charset="0"/>
              <a:buChar char="•"/>
            </a:pPr>
            <a:r>
              <a:rPr lang="en-US" sz="2800" dirty="0"/>
              <a:t>Small graduated cylinder </a:t>
            </a:r>
          </a:p>
          <a:p>
            <a:pPr marL="285750" indent="-285750">
              <a:buFont typeface="Arial" panose="020B0604020202020204" pitchFamily="34" charset="0"/>
              <a:buChar char="•"/>
            </a:pPr>
            <a:r>
              <a:rPr lang="en-US" sz="2800" dirty="0"/>
              <a:t>Buchner funnel </a:t>
            </a:r>
          </a:p>
          <a:p>
            <a:pPr marL="285750" indent="-285750">
              <a:buFont typeface="Arial" panose="020B0604020202020204" pitchFamily="34" charset="0"/>
              <a:buChar char="•"/>
            </a:pPr>
            <a:r>
              <a:rPr lang="en-US" sz="2800" dirty="0"/>
              <a:t>Filter flask with hose</a:t>
            </a:r>
          </a:p>
          <a:p>
            <a:pPr marL="285750" indent="-285750">
              <a:buFont typeface="Arial" panose="020B0604020202020204" pitchFamily="34" charset="0"/>
              <a:buChar char="•"/>
            </a:pPr>
            <a:r>
              <a:rPr lang="en-US" sz="2800" dirty="0"/>
              <a:t>Rubber collar </a:t>
            </a:r>
          </a:p>
          <a:p>
            <a:pPr marL="285750" indent="-285750">
              <a:buFont typeface="Arial" panose="020B0604020202020204" pitchFamily="34" charset="0"/>
              <a:buChar char="•"/>
            </a:pPr>
            <a:r>
              <a:rPr lang="en-US" sz="2800" dirty="0"/>
              <a:t>Metal Scoopula</a:t>
            </a:r>
          </a:p>
        </p:txBody>
      </p:sp>
    </p:spTree>
    <p:extLst>
      <p:ext uri="{BB962C8B-B14F-4D97-AF65-F5344CB8AC3E}">
        <p14:creationId xmlns:p14="http://schemas.microsoft.com/office/powerpoint/2010/main" val="200814482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959399582"/>
              </p:ext>
            </p:extLst>
          </p:nvPr>
        </p:nvGraphicFramePr>
        <p:xfrm>
          <a:off x="2129809" y="2411988"/>
          <a:ext cx="6502400" cy="741680"/>
        </p:xfrm>
        <a:graphic>
          <a:graphicData uri="http://schemas.openxmlformats.org/drawingml/2006/table">
            <a:tbl>
              <a:tblPr firstRow="1" bandRow="1">
                <a:tableStyleId>{5940675A-B579-460E-94D1-54222C63F5DA}</a:tableStyleId>
              </a:tblPr>
              <a:tblGrid>
                <a:gridCol w="1625600">
                  <a:extLst>
                    <a:ext uri="{9D8B030D-6E8A-4147-A177-3AD203B41FA5}">
                      <a16:colId xmlns:a16="http://schemas.microsoft.com/office/drawing/2014/main" val="3986452834"/>
                    </a:ext>
                  </a:extLst>
                </a:gridCol>
                <a:gridCol w="1625600">
                  <a:extLst>
                    <a:ext uri="{9D8B030D-6E8A-4147-A177-3AD203B41FA5}">
                      <a16:colId xmlns:a16="http://schemas.microsoft.com/office/drawing/2014/main" val="3954407628"/>
                    </a:ext>
                  </a:extLst>
                </a:gridCol>
                <a:gridCol w="1625600">
                  <a:extLst>
                    <a:ext uri="{9D8B030D-6E8A-4147-A177-3AD203B41FA5}">
                      <a16:colId xmlns:a16="http://schemas.microsoft.com/office/drawing/2014/main" val="3777544008"/>
                    </a:ext>
                  </a:extLst>
                </a:gridCol>
                <a:gridCol w="1625600">
                  <a:extLst>
                    <a:ext uri="{9D8B030D-6E8A-4147-A177-3AD203B41FA5}">
                      <a16:colId xmlns:a16="http://schemas.microsoft.com/office/drawing/2014/main" val="2461381154"/>
                    </a:ext>
                  </a:extLst>
                </a:gridCol>
              </a:tblGrid>
              <a:tr h="370840">
                <a:tc>
                  <a:txBody>
                    <a:bodyPr/>
                    <a:lstStyle/>
                    <a:p>
                      <a:r>
                        <a:rPr lang="en-US" dirty="0"/>
                        <a:t>1 L SrCl2</a:t>
                      </a:r>
                    </a:p>
                  </a:txBody>
                  <a:tcPr/>
                </a:tc>
                <a:tc>
                  <a:txBody>
                    <a:bodyPr/>
                    <a:lstStyle/>
                    <a:p>
                      <a:r>
                        <a:rPr lang="en-US" dirty="0"/>
                        <a:t>0.15 </a:t>
                      </a:r>
                      <a:r>
                        <a:rPr lang="en-US" dirty="0" err="1"/>
                        <a:t>mol</a:t>
                      </a:r>
                      <a:endParaRPr lang="en-US" dirty="0"/>
                    </a:p>
                  </a:txBody>
                  <a:tcPr/>
                </a:tc>
                <a:tc>
                  <a:txBody>
                    <a:bodyPr/>
                    <a:lstStyle/>
                    <a:p>
                      <a:r>
                        <a:rPr lang="en-US" dirty="0"/>
                        <a:t>158.53 g</a:t>
                      </a:r>
                    </a:p>
                  </a:txBody>
                  <a:tcPr/>
                </a:tc>
                <a:tc>
                  <a:txBody>
                    <a:bodyPr/>
                    <a:lstStyle/>
                    <a:p>
                      <a:r>
                        <a:rPr lang="en-US" dirty="0"/>
                        <a:t>= 23.7795 g</a:t>
                      </a:r>
                    </a:p>
                  </a:txBody>
                  <a:tcPr/>
                </a:tc>
                <a:extLst>
                  <a:ext uri="{0D108BD9-81ED-4DB2-BD59-A6C34878D82A}">
                    <a16:rowId xmlns:a16="http://schemas.microsoft.com/office/drawing/2014/main" val="753160306"/>
                  </a:ext>
                </a:extLst>
              </a:tr>
              <a:tr h="370840">
                <a:tc>
                  <a:txBody>
                    <a:bodyPr/>
                    <a:lstStyle/>
                    <a:p>
                      <a:endParaRPr lang="en-US"/>
                    </a:p>
                  </a:txBody>
                  <a:tcPr/>
                </a:tc>
                <a:tc>
                  <a:txBody>
                    <a:bodyPr/>
                    <a:lstStyle/>
                    <a:p>
                      <a:r>
                        <a:rPr lang="en-US" dirty="0"/>
                        <a:t>1 L</a:t>
                      </a:r>
                    </a:p>
                  </a:txBody>
                  <a:tcPr/>
                </a:tc>
                <a:tc>
                  <a:txBody>
                    <a:bodyPr/>
                    <a:lstStyle/>
                    <a:p>
                      <a:r>
                        <a:rPr lang="en-US" dirty="0"/>
                        <a:t>1 </a:t>
                      </a:r>
                      <a:r>
                        <a:rPr lang="en-US" dirty="0" err="1"/>
                        <a:t>mol</a:t>
                      </a:r>
                      <a:endParaRPr lang="en-US" dirty="0"/>
                    </a:p>
                  </a:txBody>
                  <a:tcPr/>
                </a:tc>
                <a:tc>
                  <a:txBody>
                    <a:bodyPr/>
                    <a:lstStyle/>
                    <a:p>
                      <a:r>
                        <a:rPr lang="en-US" dirty="0"/>
                        <a:t>To make 1 L</a:t>
                      </a:r>
                    </a:p>
                  </a:txBody>
                  <a:tcPr/>
                </a:tc>
                <a:extLst>
                  <a:ext uri="{0D108BD9-81ED-4DB2-BD59-A6C34878D82A}">
                    <a16:rowId xmlns:a16="http://schemas.microsoft.com/office/drawing/2014/main" val="791295272"/>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347212905"/>
              </p:ext>
            </p:extLst>
          </p:nvPr>
        </p:nvGraphicFramePr>
        <p:xfrm>
          <a:off x="2129809" y="3737262"/>
          <a:ext cx="6502400" cy="741680"/>
        </p:xfrm>
        <a:graphic>
          <a:graphicData uri="http://schemas.openxmlformats.org/drawingml/2006/table">
            <a:tbl>
              <a:tblPr firstRow="1" bandRow="1">
                <a:tableStyleId>{5940675A-B579-460E-94D1-54222C63F5DA}</a:tableStyleId>
              </a:tblPr>
              <a:tblGrid>
                <a:gridCol w="1625600">
                  <a:extLst>
                    <a:ext uri="{9D8B030D-6E8A-4147-A177-3AD203B41FA5}">
                      <a16:colId xmlns:a16="http://schemas.microsoft.com/office/drawing/2014/main" val="3986452834"/>
                    </a:ext>
                  </a:extLst>
                </a:gridCol>
                <a:gridCol w="1625600">
                  <a:extLst>
                    <a:ext uri="{9D8B030D-6E8A-4147-A177-3AD203B41FA5}">
                      <a16:colId xmlns:a16="http://schemas.microsoft.com/office/drawing/2014/main" val="3954407628"/>
                    </a:ext>
                  </a:extLst>
                </a:gridCol>
                <a:gridCol w="1625600">
                  <a:extLst>
                    <a:ext uri="{9D8B030D-6E8A-4147-A177-3AD203B41FA5}">
                      <a16:colId xmlns:a16="http://schemas.microsoft.com/office/drawing/2014/main" val="3777544008"/>
                    </a:ext>
                  </a:extLst>
                </a:gridCol>
                <a:gridCol w="1625600">
                  <a:extLst>
                    <a:ext uri="{9D8B030D-6E8A-4147-A177-3AD203B41FA5}">
                      <a16:colId xmlns:a16="http://schemas.microsoft.com/office/drawing/2014/main" val="2461381154"/>
                    </a:ext>
                  </a:extLst>
                </a:gridCol>
              </a:tblGrid>
              <a:tr h="370840">
                <a:tc>
                  <a:txBody>
                    <a:bodyPr/>
                    <a:lstStyle/>
                    <a:p>
                      <a:r>
                        <a:rPr lang="en-US" dirty="0"/>
                        <a:t>1 L Na2CO3</a:t>
                      </a:r>
                    </a:p>
                  </a:txBody>
                  <a:tcPr/>
                </a:tc>
                <a:tc>
                  <a:txBody>
                    <a:bodyPr/>
                    <a:lstStyle/>
                    <a:p>
                      <a:r>
                        <a:rPr lang="en-US" dirty="0"/>
                        <a:t>0.25 </a:t>
                      </a:r>
                      <a:r>
                        <a:rPr lang="en-US" dirty="0" err="1"/>
                        <a:t>mol</a:t>
                      </a:r>
                      <a:endParaRPr lang="en-US" dirty="0"/>
                    </a:p>
                  </a:txBody>
                  <a:tcPr/>
                </a:tc>
                <a:tc>
                  <a:txBody>
                    <a:bodyPr/>
                    <a:lstStyle/>
                    <a:p>
                      <a:r>
                        <a:rPr lang="en-US" dirty="0"/>
                        <a:t>105.99 g</a:t>
                      </a:r>
                    </a:p>
                  </a:txBody>
                  <a:tcPr/>
                </a:tc>
                <a:tc>
                  <a:txBody>
                    <a:bodyPr/>
                    <a:lstStyle/>
                    <a:p>
                      <a:r>
                        <a:rPr lang="en-US" dirty="0"/>
                        <a:t>= 26.4975</a:t>
                      </a:r>
                      <a:r>
                        <a:rPr lang="en-US" baseline="0" dirty="0"/>
                        <a:t> g</a:t>
                      </a:r>
                      <a:endParaRPr lang="en-US" dirty="0"/>
                    </a:p>
                  </a:txBody>
                  <a:tcPr/>
                </a:tc>
                <a:extLst>
                  <a:ext uri="{0D108BD9-81ED-4DB2-BD59-A6C34878D82A}">
                    <a16:rowId xmlns:a16="http://schemas.microsoft.com/office/drawing/2014/main" val="753160306"/>
                  </a:ext>
                </a:extLst>
              </a:tr>
              <a:tr h="370840">
                <a:tc>
                  <a:txBody>
                    <a:bodyPr/>
                    <a:lstStyle/>
                    <a:p>
                      <a:endParaRPr lang="en-US"/>
                    </a:p>
                  </a:txBody>
                  <a:tcPr/>
                </a:tc>
                <a:tc>
                  <a:txBody>
                    <a:bodyPr/>
                    <a:lstStyle/>
                    <a:p>
                      <a:r>
                        <a:rPr lang="en-US" dirty="0"/>
                        <a:t>1 L</a:t>
                      </a:r>
                    </a:p>
                  </a:txBody>
                  <a:tcPr/>
                </a:tc>
                <a:tc>
                  <a:txBody>
                    <a:bodyPr/>
                    <a:lstStyle/>
                    <a:p>
                      <a:r>
                        <a:rPr lang="en-US" dirty="0"/>
                        <a:t>1 </a:t>
                      </a:r>
                      <a:r>
                        <a:rPr lang="en-US" dirty="0" err="1"/>
                        <a:t>mol</a:t>
                      </a:r>
                      <a:endParaRPr lang="en-US" dirty="0"/>
                    </a:p>
                  </a:txBody>
                  <a:tcPr/>
                </a:tc>
                <a:tc>
                  <a:txBody>
                    <a:bodyPr/>
                    <a:lstStyle/>
                    <a:p>
                      <a:r>
                        <a:rPr lang="en-US" dirty="0"/>
                        <a:t>To make 1 L</a:t>
                      </a:r>
                    </a:p>
                  </a:txBody>
                  <a:tcPr/>
                </a:tc>
                <a:extLst>
                  <a:ext uri="{0D108BD9-81ED-4DB2-BD59-A6C34878D82A}">
                    <a16:rowId xmlns:a16="http://schemas.microsoft.com/office/drawing/2014/main" val="791295272"/>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203302033"/>
              </p:ext>
            </p:extLst>
          </p:nvPr>
        </p:nvGraphicFramePr>
        <p:xfrm>
          <a:off x="2129808" y="817474"/>
          <a:ext cx="7030946" cy="741680"/>
        </p:xfrm>
        <a:graphic>
          <a:graphicData uri="http://schemas.openxmlformats.org/drawingml/2006/table">
            <a:tbl>
              <a:tblPr firstRow="1" bandRow="1">
                <a:tableStyleId>{5940675A-B579-460E-94D1-54222C63F5DA}</a:tableStyleId>
              </a:tblPr>
              <a:tblGrid>
                <a:gridCol w="2392680">
                  <a:extLst>
                    <a:ext uri="{9D8B030D-6E8A-4147-A177-3AD203B41FA5}">
                      <a16:colId xmlns:a16="http://schemas.microsoft.com/office/drawing/2014/main" val="3986452834"/>
                    </a:ext>
                  </a:extLst>
                </a:gridCol>
                <a:gridCol w="1240092">
                  <a:extLst>
                    <a:ext uri="{9D8B030D-6E8A-4147-A177-3AD203B41FA5}">
                      <a16:colId xmlns:a16="http://schemas.microsoft.com/office/drawing/2014/main" val="3954407628"/>
                    </a:ext>
                  </a:extLst>
                </a:gridCol>
                <a:gridCol w="1419543">
                  <a:extLst>
                    <a:ext uri="{9D8B030D-6E8A-4147-A177-3AD203B41FA5}">
                      <a16:colId xmlns:a16="http://schemas.microsoft.com/office/drawing/2014/main" val="3777544008"/>
                    </a:ext>
                  </a:extLst>
                </a:gridCol>
                <a:gridCol w="1978631">
                  <a:extLst>
                    <a:ext uri="{9D8B030D-6E8A-4147-A177-3AD203B41FA5}">
                      <a16:colId xmlns:a16="http://schemas.microsoft.com/office/drawing/2014/main" val="2461381154"/>
                    </a:ext>
                  </a:extLst>
                </a:gridCol>
              </a:tblGrid>
              <a:tr h="370840">
                <a:tc>
                  <a:txBody>
                    <a:bodyPr/>
                    <a:lstStyle/>
                    <a:p>
                      <a:r>
                        <a:rPr lang="en-US" dirty="0"/>
                        <a:t>15 mL</a:t>
                      </a:r>
                      <a:r>
                        <a:rPr lang="en-US" baseline="0" dirty="0"/>
                        <a:t> of </a:t>
                      </a:r>
                      <a:r>
                        <a:rPr lang="en-US" baseline="0"/>
                        <a:t>each solution </a:t>
                      </a:r>
                      <a:endParaRPr lang="en-US" dirty="0"/>
                    </a:p>
                  </a:txBody>
                  <a:tcPr/>
                </a:tc>
                <a:tc>
                  <a:txBody>
                    <a:bodyPr/>
                    <a:lstStyle/>
                    <a:p>
                      <a:r>
                        <a:rPr lang="en-US" dirty="0"/>
                        <a:t>x 8 groups </a:t>
                      </a:r>
                    </a:p>
                  </a:txBody>
                  <a:tcPr/>
                </a:tc>
                <a:tc>
                  <a:txBody>
                    <a:bodyPr/>
                    <a:lstStyle/>
                    <a:p>
                      <a:r>
                        <a:rPr lang="en-US" dirty="0"/>
                        <a:t>x 10 periods </a:t>
                      </a:r>
                    </a:p>
                  </a:txBody>
                  <a:tcPr/>
                </a:tc>
                <a:tc>
                  <a:txBody>
                    <a:bodyPr/>
                    <a:lstStyle/>
                    <a:p>
                      <a:r>
                        <a:rPr lang="en-US" dirty="0"/>
                        <a:t>= 1200 mL needed</a:t>
                      </a:r>
                    </a:p>
                  </a:txBody>
                  <a:tcPr/>
                </a:tc>
                <a:extLst>
                  <a:ext uri="{0D108BD9-81ED-4DB2-BD59-A6C34878D82A}">
                    <a16:rowId xmlns:a16="http://schemas.microsoft.com/office/drawing/2014/main" val="753160306"/>
                  </a:ext>
                </a:extLst>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791295272"/>
                  </a:ext>
                </a:extLst>
              </a:tr>
            </a:tbl>
          </a:graphicData>
        </a:graphic>
      </p:graphicFrame>
    </p:spTree>
    <p:extLst>
      <p:ext uri="{BB962C8B-B14F-4D97-AF65-F5344CB8AC3E}">
        <p14:creationId xmlns:p14="http://schemas.microsoft.com/office/powerpoint/2010/main" val="256978645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7779627" y="220830"/>
            <a:ext cx="4173662" cy="1886953"/>
          </a:xfrm>
          <a:prstGeom prst="round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solidFill>
                  <a:schemeClr val="tx1"/>
                </a:solidFill>
              </a:rPr>
              <a:t>How to label Weigh Boat and Purple Beaker:</a:t>
            </a:r>
            <a:br>
              <a:rPr lang="en-US" sz="3200" b="1" dirty="0">
                <a:solidFill>
                  <a:schemeClr val="tx1"/>
                </a:solidFill>
              </a:rPr>
            </a:br>
            <a:r>
              <a:rPr lang="en-US" sz="3200" b="1" dirty="0">
                <a:solidFill>
                  <a:schemeClr val="tx1"/>
                </a:solidFill>
              </a:rPr>
              <a:t>4</a:t>
            </a:r>
            <a:r>
              <a:rPr lang="en-US" sz="3200" b="1" baseline="30000" dirty="0">
                <a:solidFill>
                  <a:schemeClr val="tx1"/>
                </a:solidFill>
              </a:rPr>
              <a:t>th</a:t>
            </a:r>
            <a:r>
              <a:rPr lang="en-US" sz="3200" b="1" dirty="0">
                <a:solidFill>
                  <a:schemeClr val="tx1"/>
                </a:solidFill>
              </a:rPr>
              <a:t> period  BENCH #1 </a:t>
            </a:r>
          </a:p>
        </p:txBody>
      </p:sp>
      <p:sp>
        <p:nvSpPr>
          <p:cNvPr id="6" name="Rounded Rectangle 5"/>
          <p:cNvSpPr/>
          <p:nvPr/>
        </p:nvSpPr>
        <p:spPr>
          <a:xfrm>
            <a:off x="551717" y="154549"/>
            <a:ext cx="3773510" cy="2336476"/>
          </a:xfrm>
          <a:prstGeom prst="round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rPr>
              <a:t>Sodium Carbonate Na</a:t>
            </a:r>
            <a:r>
              <a:rPr lang="en-US" sz="2800" b="1" baseline="-25000" dirty="0">
                <a:solidFill>
                  <a:schemeClr val="tx1"/>
                </a:solidFill>
              </a:rPr>
              <a:t>2</a:t>
            </a:r>
            <a:r>
              <a:rPr lang="en-US" sz="2800" b="1" dirty="0">
                <a:solidFill>
                  <a:schemeClr val="tx1"/>
                </a:solidFill>
              </a:rPr>
              <a:t>CO</a:t>
            </a:r>
            <a:r>
              <a:rPr lang="en-US" sz="2800" b="1" baseline="-25000" dirty="0">
                <a:solidFill>
                  <a:schemeClr val="tx1"/>
                </a:solidFill>
              </a:rPr>
              <a:t>3</a:t>
            </a:r>
            <a:r>
              <a:rPr lang="en-US" sz="2800" b="1" dirty="0">
                <a:solidFill>
                  <a:schemeClr val="tx1"/>
                </a:solidFill>
              </a:rPr>
              <a:t> in </a:t>
            </a:r>
            <a:r>
              <a:rPr lang="en-US" sz="3200" b="1" dirty="0">
                <a:ln>
                  <a:solidFill>
                    <a:schemeClr val="tx1"/>
                  </a:solidFill>
                </a:ln>
                <a:solidFill>
                  <a:srgbClr val="FF0000"/>
                </a:solidFill>
              </a:rPr>
              <a:t>RED</a:t>
            </a:r>
          </a:p>
          <a:p>
            <a:pPr algn="ctr"/>
            <a:endParaRPr lang="en-US" sz="2800" b="1" dirty="0">
              <a:solidFill>
                <a:srgbClr val="FF0000"/>
              </a:solidFill>
            </a:endParaRPr>
          </a:p>
          <a:p>
            <a:pPr algn="ctr"/>
            <a:r>
              <a:rPr lang="en-US" sz="2800" b="1" dirty="0">
                <a:solidFill>
                  <a:schemeClr val="tx1"/>
                </a:solidFill>
              </a:rPr>
              <a:t>Strontium Chloride SrCl</a:t>
            </a:r>
            <a:r>
              <a:rPr lang="en-US" sz="2800" b="1" baseline="-25000" dirty="0">
                <a:solidFill>
                  <a:schemeClr val="tx1"/>
                </a:solidFill>
              </a:rPr>
              <a:t>2</a:t>
            </a:r>
            <a:r>
              <a:rPr lang="en-US" sz="2800" b="1" dirty="0">
                <a:solidFill>
                  <a:schemeClr val="tx1"/>
                </a:solidFill>
              </a:rPr>
              <a:t> in </a:t>
            </a:r>
            <a:r>
              <a:rPr lang="en-US" sz="3200" b="1" dirty="0">
                <a:ln>
                  <a:solidFill>
                    <a:schemeClr val="tx1"/>
                  </a:solidFill>
                </a:ln>
                <a:solidFill>
                  <a:srgbClr val="FFFF00"/>
                </a:solidFill>
              </a:rPr>
              <a:t>YELLOW</a:t>
            </a:r>
          </a:p>
        </p:txBody>
      </p:sp>
      <p:sp>
        <p:nvSpPr>
          <p:cNvPr id="7" name="Rectangle 6"/>
          <p:cNvSpPr/>
          <p:nvPr/>
        </p:nvSpPr>
        <p:spPr>
          <a:xfrm>
            <a:off x="401160" y="4416488"/>
            <a:ext cx="939902" cy="1674254"/>
          </a:xfrm>
          <a:prstGeom prst="rect">
            <a:avLst/>
          </a:prstGeom>
          <a:solidFill>
            <a:srgbClr val="FF0000"/>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3107257" y="4867758"/>
            <a:ext cx="939902" cy="1222984"/>
          </a:xfrm>
          <a:prstGeom prst="rect">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150mL beaker</a:t>
            </a:r>
          </a:p>
        </p:txBody>
      </p:sp>
      <p:sp>
        <p:nvSpPr>
          <p:cNvPr id="10" name="Curved Down Arrow 9"/>
          <p:cNvSpPr/>
          <p:nvPr/>
        </p:nvSpPr>
        <p:spPr>
          <a:xfrm rot="1354233">
            <a:off x="1919736" y="3503275"/>
            <a:ext cx="2015386" cy="863269"/>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Rectangle 10"/>
          <p:cNvSpPr/>
          <p:nvPr/>
        </p:nvSpPr>
        <p:spPr>
          <a:xfrm rot="2803082">
            <a:off x="4502516" y="2800633"/>
            <a:ext cx="869195" cy="1228942"/>
          </a:xfrm>
          <a:prstGeom prst="rect">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150mL beaker</a:t>
            </a:r>
          </a:p>
        </p:txBody>
      </p:sp>
      <p:sp>
        <p:nvSpPr>
          <p:cNvPr id="3" name="Isosceles Triangle 2"/>
          <p:cNvSpPr/>
          <p:nvPr/>
        </p:nvSpPr>
        <p:spPr>
          <a:xfrm>
            <a:off x="5938673" y="3907889"/>
            <a:ext cx="1610436" cy="1998460"/>
          </a:xfrm>
          <a:prstGeom prst="triangle">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Curved Down Arrow 11"/>
          <p:cNvSpPr/>
          <p:nvPr/>
        </p:nvSpPr>
        <p:spPr>
          <a:xfrm>
            <a:off x="5363862" y="1957660"/>
            <a:ext cx="1455678" cy="887844"/>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 name="Rectangle 3"/>
          <p:cNvSpPr/>
          <p:nvPr/>
        </p:nvSpPr>
        <p:spPr>
          <a:xfrm>
            <a:off x="6454116" y="3932907"/>
            <a:ext cx="579549" cy="622514"/>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Isosceles Triangle 12"/>
          <p:cNvSpPr/>
          <p:nvPr/>
        </p:nvSpPr>
        <p:spPr>
          <a:xfrm rot="10800000">
            <a:off x="6213528" y="2902575"/>
            <a:ext cx="1044538" cy="1051239"/>
          </a:xfrm>
          <a:prstGeom prst="triangl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6626022" y="3316805"/>
            <a:ext cx="209979" cy="1550954"/>
          </a:xfrm>
          <a:prstGeom prst="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8686122" y="3953814"/>
            <a:ext cx="853224" cy="826563"/>
          </a:xfrm>
          <a:prstGeom prst="rect">
            <a:avLst/>
          </a:prstGeom>
          <a:solidFill>
            <a:srgbClr val="CC00CC"/>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50 mL beaker</a:t>
            </a:r>
          </a:p>
        </p:txBody>
      </p:sp>
      <p:sp>
        <p:nvSpPr>
          <p:cNvPr id="17" name="Curved Down Arrow 16"/>
          <p:cNvSpPr/>
          <p:nvPr/>
        </p:nvSpPr>
        <p:spPr>
          <a:xfrm>
            <a:off x="6724813" y="2300968"/>
            <a:ext cx="4072021" cy="904281"/>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8" name="Rectangle 17"/>
          <p:cNvSpPr/>
          <p:nvPr/>
        </p:nvSpPr>
        <p:spPr>
          <a:xfrm>
            <a:off x="9757752" y="3300617"/>
            <a:ext cx="1893194" cy="417523"/>
          </a:xfrm>
          <a:prstGeom prst="rect">
            <a:avLst/>
          </a:prstGeom>
          <a:solidFill>
            <a:schemeClr val="accent6">
              <a:lumMod val="60000"/>
              <a:lumOff val="4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Weigh Boat</a:t>
            </a:r>
          </a:p>
        </p:txBody>
      </p:sp>
      <p:sp>
        <p:nvSpPr>
          <p:cNvPr id="20" name="Rounded Rectangle 19"/>
          <p:cNvSpPr/>
          <p:nvPr/>
        </p:nvSpPr>
        <p:spPr>
          <a:xfrm>
            <a:off x="7875673" y="5975989"/>
            <a:ext cx="3953814" cy="619720"/>
          </a:xfrm>
          <a:prstGeom prst="round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Put in oven overnight</a:t>
            </a:r>
          </a:p>
        </p:txBody>
      </p:sp>
      <p:sp>
        <p:nvSpPr>
          <p:cNvPr id="21" name="Rectangle 20"/>
          <p:cNvSpPr/>
          <p:nvPr/>
        </p:nvSpPr>
        <p:spPr>
          <a:xfrm>
            <a:off x="6454117" y="3293718"/>
            <a:ext cx="579549" cy="103188"/>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Down Arrow 26"/>
          <p:cNvSpPr/>
          <p:nvPr/>
        </p:nvSpPr>
        <p:spPr>
          <a:xfrm>
            <a:off x="10953706" y="3804175"/>
            <a:ext cx="328653" cy="207644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1523577" y="4416488"/>
            <a:ext cx="939902" cy="1674254"/>
          </a:xfrm>
          <a:prstGeom prst="rect">
            <a:avLst/>
          </a:prstGeom>
          <a:solidFill>
            <a:srgbClr val="FFFF00"/>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507573" y="3941688"/>
            <a:ext cx="1563649" cy="461665"/>
          </a:xfrm>
          <a:prstGeom prst="rect">
            <a:avLst/>
          </a:prstGeom>
          <a:noFill/>
        </p:spPr>
        <p:txBody>
          <a:bodyPr wrap="square" rtlCol="0">
            <a:spAutoFit/>
          </a:bodyPr>
          <a:lstStyle/>
          <a:p>
            <a:r>
              <a:rPr lang="en-US" sz="2400" b="1" dirty="0"/>
              <a:t>15mL each</a:t>
            </a:r>
          </a:p>
        </p:txBody>
      </p:sp>
      <p:sp>
        <p:nvSpPr>
          <p:cNvPr id="19" name="Rectangle 18"/>
          <p:cNvSpPr/>
          <p:nvPr/>
        </p:nvSpPr>
        <p:spPr>
          <a:xfrm>
            <a:off x="5544901" y="4271749"/>
            <a:ext cx="909216" cy="144739"/>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p:cNvSpPr txBox="1"/>
          <p:nvPr/>
        </p:nvSpPr>
        <p:spPr>
          <a:xfrm>
            <a:off x="4580823" y="4344118"/>
            <a:ext cx="1779706" cy="830997"/>
          </a:xfrm>
          <a:prstGeom prst="rect">
            <a:avLst/>
          </a:prstGeom>
          <a:noFill/>
        </p:spPr>
        <p:txBody>
          <a:bodyPr wrap="square" rtlCol="0">
            <a:spAutoFit/>
          </a:bodyPr>
          <a:lstStyle/>
          <a:p>
            <a:r>
              <a:rPr lang="en-US" sz="2400" b="1" dirty="0"/>
              <a:t>Hook up to aspirator</a:t>
            </a:r>
          </a:p>
        </p:txBody>
      </p:sp>
      <p:sp>
        <p:nvSpPr>
          <p:cNvPr id="23" name="Trapezoid 22"/>
          <p:cNvSpPr/>
          <p:nvPr/>
        </p:nvSpPr>
        <p:spPr>
          <a:xfrm>
            <a:off x="5960092" y="5354990"/>
            <a:ext cx="1567595" cy="525631"/>
          </a:xfrm>
          <a:prstGeom prst="trapezoid">
            <a:avLst>
              <a:gd name="adj" fmla="val 43175"/>
            </a:avLst>
          </a:prstGeom>
          <a:solidFill>
            <a:srgbClr val="CC00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ight Arrow 23"/>
          <p:cNvSpPr/>
          <p:nvPr/>
        </p:nvSpPr>
        <p:spPr>
          <a:xfrm rot="19275411">
            <a:off x="6728541" y="4834830"/>
            <a:ext cx="2018999" cy="37364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Down Arrow 28"/>
          <p:cNvSpPr/>
          <p:nvPr/>
        </p:nvSpPr>
        <p:spPr>
          <a:xfrm>
            <a:off x="8896764" y="4867758"/>
            <a:ext cx="328653" cy="98480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7997751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2361350"/>
            <a:ext cx="12080383" cy="1325563"/>
          </a:xfrm>
        </p:spPr>
        <p:txBody>
          <a:bodyPr>
            <a:noAutofit/>
          </a:bodyPr>
          <a:lstStyle/>
          <a:p>
            <a:pPr algn="ctr"/>
            <a:r>
              <a:rPr lang="en-US" sz="11500" b="1" dirty="0"/>
              <a:t>Combustion Analysis Lab</a:t>
            </a:r>
          </a:p>
        </p:txBody>
      </p:sp>
    </p:spTree>
    <p:extLst>
      <p:ext uri="{BB962C8B-B14F-4D97-AF65-F5344CB8AC3E}">
        <p14:creationId xmlns:p14="http://schemas.microsoft.com/office/powerpoint/2010/main" val="339269157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48445"/>
            <a:ext cx="10515600" cy="1325563"/>
          </a:xfrm>
        </p:spPr>
        <p:txBody>
          <a:bodyPr/>
          <a:lstStyle/>
          <a:p>
            <a:r>
              <a:rPr lang="en-US" b="1" u="sng" dirty="0"/>
              <a:t>Combustion Analysis Lab</a:t>
            </a:r>
          </a:p>
        </p:txBody>
      </p:sp>
      <p:sp>
        <p:nvSpPr>
          <p:cNvPr id="3" name="Content Placeholder 2"/>
          <p:cNvSpPr>
            <a:spLocks noGrp="1"/>
          </p:cNvSpPr>
          <p:nvPr>
            <p:ph idx="1"/>
          </p:nvPr>
        </p:nvSpPr>
        <p:spPr>
          <a:xfrm>
            <a:off x="142164" y="1177118"/>
            <a:ext cx="6167907" cy="5551228"/>
          </a:xfrm>
        </p:spPr>
        <p:txBody>
          <a:bodyPr>
            <a:normAutofit/>
          </a:bodyPr>
          <a:lstStyle/>
          <a:p>
            <a:pPr marL="0" indent="0">
              <a:buNone/>
            </a:pPr>
            <a:r>
              <a:rPr lang="en-US" sz="3200" b="1" dirty="0"/>
              <a:t>Each Lab Station Needs:</a:t>
            </a:r>
          </a:p>
          <a:p>
            <a:r>
              <a:rPr lang="en-US" sz="3200" dirty="0"/>
              <a:t>White tray</a:t>
            </a:r>
          </a:p>
          <a:p>
            <a:r>
              <a:rPr lang="en-US" sz="3200" dirty="0"/>
              <a:t>Magnesium Ribbon</a:t>
            </a:r>
          </a:p>
          <a:p>
            <a:r>
              <a:rPr lang="en-US" sz="3200" dirty="0"/>
              <a:t>Clay triangle</a:t>
            </a:r>
          </a:p>
          <a:p>
            <a:r>
              <a:rPr lang="en-US" sz="3200" dirty="0"/>
              <a:t>Bunsen burner</a:t>
            </a:r>
          </a:p>
          <a:p>
            <a:r>
              <a:rPr lang="en-US" sz="3200" dirty="0"/>
              <a:t>Bunsen burner hose</a:t>
            </a:r>
          </a:p>
          <a:p>
            <a:r>
              <a:rPr lang="en-US" sz="3200" dirty="0"/>
              <a:t>Balance</a:t>
            </a:r>
          </a:p>
          <a:p>
            <a:r>
              <a:rPr lang="en-US" sz="3200" dirty="0"/>
              <a:t>Crucible tongs</a:t>
            </a:r>
          </a:p>
        </p:txBody>
      </p:sp>
      <p:sp>
        <p:nvSpPr>
          <p:cNvPr id="5" name="Rectangle 4"/>
          <p:cNvSpPr/>
          <p:nvPr/>
        </p:nvSpPr>
        <p:spPr>
          <a:xfrm>
            <a:off x="5160120" y="1627495"/>
            <a:ext cx="6096000" cy="3539430"/>
          </a:xfrm>
          <a:prstGeom prst="rect">
            <a:avLst/>
          </a:prstGeom>
        </p:spPr>
        <p:txBody>
          <a:bodyPr>
            <a:spAutoFit/>
          </a:bodyPr>
          <a:lstStyle/>
          <a:p>
            <a:pPr marL="285750" indent="-285750">
              <a:buFont typeface="Arial" panose="020B0604020202020204" pitchFamily="34" charset="0"/>
              <a:buChar char="•"/>
            </a:pPr>
            <a:r>
              <a:rPr lang="en-US" sz="3200" dirty="0"/>
              <a:t>Wire gauze</a:t>
            </a:r>
          </a:p>
          <a:p>
            <a:pPr marL="285750" indent="-285750">
              <a:buFont typeface="Arial" panose="020B0604020202020204" pitchFamily="34" charset="0"/>
              <a:buChar char="•"/>
            </a:pPr>
            <a:r>
              <a:rPr lang="en-US" sz="3200" dirty="0"/>
              <a:t>Crucible and lid</a:t>
            </a:r>
          </a:p>
          <a:p>
            <a:pPr marL="285750" indent="-285750">
              <a:buFont typeface="Arial" panose="020B0604020202020204" pitchFamily="34" charset="0"/>
              <a:buChar char="•"/>
            </a:pPr>
            <a:r>
              <a:rPr lang="en-US" sz="3200" dirty="0"/>
              <a:t>Scissors</a:t>
            </a:r>
          </a:p>
          <a:p>
            <a:pPr marL="285750" indent="-285750">
              <a:buFont typeface="Arial" panose="020B0604020202020204" pitchFamily="34" charset="0"/>
              <a:buChar char="•"/>
            </a:pPr>
            <a:r>
              <a:rPr lang="en-US" sz="3200" dirty="0"/>
              <a:t>Ring stand</a:t>
            </a:r>
          </a:p>
          <a:p>
            <a:pPr marL="285750" indent="-285750">
              <a:buFont typeface="Arial" panose="020B0604020202020204" pitchFamily="34" charset="0"/>
              <a:buChar char="•"/>
            </a:pPr>
            <a:r>
              <a:rPr lang="en-US" sz="3200" dirty="0"/>
              <a:t>Ring clamp</a:t>
            </a:r>
          </a:p>
          <a:p>
            <a:pPr marL="285750" indent="-285750">
              <a:buFont typeface="Arial" panose="020B0604020202020204" pitchFamily="34" charset="0"/>
              <a:buChar char="•"/>
            </a:pPr>
            <a:r>
              <a:rPr lang="en-US" sz="3200" dirty="0"/>
              <a:t>Matches</a:t>
            </a:r>
          </a:p>
          <a:p>
            <a:pPr marL="285750" indent="-285750">
              <a:buFont typeface="Arial" panose="020B0604020202020204" pitchFamily="34" charset="0"/>
              <a:buChar char="•"/>
            </a:pPr>
            <a:r>
              <a:rPr lang="en-US" sz="3200" dirty="0"/>
              <a:t>Watch glass</a:t>
            </a:r>
          </a:p>
        </p:txBody>
      </p:sp>
    </p:spTree>
    <p:extLst>
      <p:ext uri="{BB962C8B-B14F-4D97-AF65-F5344CB8AC3E}">
        <p14:creationId xmlns:p14="http://schemas.microsoft.com/office/powerpoint/2010/main" val="189141332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2361350"/>
            <a:ext cx="12080383" cy="1325563"/>
          </a:xfrm>
        </p:spPr>
        <p:txBody>
          <a:bodyPr>
            <a:noAutofit/>
          </a:bodyPr>
          <a:lstStyle/>
          <a:p>
            <a:pPr algn="ctr"/>
            <a:r>
              <a:rPr lang="en-US" sz="11500" b="1" dirty="0"/>
              <a:t>Unit 9 – Gas Laws</a:t>
            </a:r>
          </a:p>
        </p:txBody>
      </p:sp>
    </p:spTree>
    <p:extLst>
      <p:ext uri="{BB962C8B-B14F-4D97-AF65-F5344CB8AC3E}">
        <p14:creationId xmlns:p14="http://schemas.microsoft.com/office/powerpoint/2010/main" val="320800492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2361350"/>
            <a:ext cx="12080383" cy="1325563"/>
          </a:xfrm>
        </p:spPr>
        <p:txBody>
          <a:bodyPr>
            <a:noAutofit/>
          </a:bodyPr>
          <a:lstStyle/>
          <a:p>
            <a:pPr algn="ctr"/>
            <a:r>
              <a:rPr lang="en-US" sz="11500" b="1" dirty="0"/>
              <a:t>Gas Law Stations Activity </a:t>
            </a:r>
          </a:p>
        </p:txBody>
      </p:sp>
    </p:spTree>
    <p:extLst>
      <p:ext uri="{BB962C8B-B14F-4D97-AF65-F5344CB8AC3E}">
        <p14:creationId xmlns:p14="http://schemas.microsoft.com/office/powerpoint/2010/main" val="391528735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 y="-148445"/>
            <a:ext cx="10515600" cy="1325563"/>
          </a:xfrm>
        </p:spPr>
        <p:txBody>
          <a:bodyPr>
            <a:normAutofit/>
          </a:bodyPr>
          <a:lstStyle/>
          <a:p>
            <a:r>
              <a:rPr lang="en-US" sz="4800" b="1" u="sng" dirty="0">
                <a:latin typeface="+mn-lt"/>
              </a:rPr>
              <a:t>Gas Stations Activity</a:t>
            </a:r>
          </a:p>
        </p:txBody>
      </p:sp>
      <p:graphicFrame>
        <p:nvGraphicFramePr>
          <p:cNvPr id="5" name="Table 4"/>
          <p:cNvGraphicFramePr>
            <a:graphicFrameLocks noGrp="1"/>
          </p:cNvGraphicFramePr>
          <p:nvPr>
            <p:extLst>
              <p:ext uri="{D42A27DB-BD31-4B8C-83A1-F6EECF244321}">
                <p14:modId xmlns:p14="http://schemas.microsoft.com/office/powerpoint/2010/main" val="2260886274"/>
              </p:ext>
            </p:extLst>
          </p:nvPr>
        </p:nvGraphicFramePr>
        <p:xfrm>
          <a:off x="333704" y="848881"/>
          <a:ext cx="10966641" cy="5730240"/>
        </p:xfrm>
        <a:graphic>
          <a:graphicData uri="http://schemas.openxmlformats.org/drawingml/2006/table">
            <a:tbl>
              <a:tblPr firstRow="1" bandRow="1">
                <a:tableStyleId>{5940675A-B579-460E-94D1-54222C63F5DA}</a:tableStyleId>
              </a:tblPr>
              <a:tblGrid>
                <a:gridCol w="3092368">
                  <a:extLst>
                    <a:ext uri="{9D8B030D-6E8A-4147-A177-3AD203B41FA5}">
                      <a16:colId xmlns:a16="http://schemas.microsoft.com/office/drawing/2014/main" val="1345491830"/>
                    </a:ext>
                  </a:extLst>
                </a:gridCol>
                <a:gridCol w="2851898">
                  <a:extLst>
                    <a:ext uri="{9D8B030D-6E8A-4147-A177-3AD203B41FA5}">
                      <a16:colId xmlns:a16="http://schemas.microsoft.com/office/drawing/2014/main" val="1484938012"/>
                    </a:ext>
                  </a:extLst>
                </a:gridCol>
                <a:gridCol w="5022375">
                  <a:extLst>
                    <a:ext uri="{9D8B030D-6E8A-4147-A177-3AD203B41FA5}">
                      <a16:colId xmlns:a16="http://schemas.microsoft.com/office/drawing/2014/main" val="1444867579"/>
                    </a:ext>
                  </a:extLst>
                </a:gridCol>
              </a:tblGrid>
              <a:tr h="370840">
                <a:tc>
                  <a:txBody>
                    <a:bodyPr/>
                    <a:lstStyle/>
                    <a:p>
                      <a:r>
                        <a:rPr lang="en-US" sz="2800" b="1" u="sng" dirty="0"/>
                        <a:t>#1 – get</a:t>
                      </a:r>
                      <a:r>
                        <a:rPr lang="en-US" sz="2800" b="1" u="sng" baseline="0" dirty="0"/>
                        <a:t> several cans going at once</a:t>
                      </a:r>
                      <a:endParaRPr lang="en-US" sz="2800" b="1" u="sng" dirty="0"/>
                    </a:p>
                    <a:p>
                      <a:r>
                        <a:rPr lang="en-US" sz="2800" dirty="0"/>
                        <a:t>Graduated</a:t>
                      </a:r>
                      <a:r>
                        <a:rPr lang="en-US" sz="2800" baseline="0" dirty="0"/>
                        <a:t> cylinder</a:t>
                      </a:r>
                    </a:p>
                    <a:p>
                      <a:r>
                        <a:rPr lang="en-US" sz="2800" baseline="0" dirty="0"/>
                        <a:t>Hot Plates x 3</a:t>
                      </a:r>
                    </a:p>
                    <a:p>
                      <a:r>
                        <a:rPr lang="en-US" sz="2800" baseline="0" dirty="0"/>
                        <a:t>Beaker Tongs</a:t>
                      </a:r>
                    </a:p>
                    <a:p>
                      <a:r>
                        <a:rPr lang="en-US" sz="2800" baseline="0" dirty="0"/>
                        <a:t>Large beaker with water</a:t>
                      </a:r>
                      <a:endParaRPr lang="en-US" sz="2800" dirty="0"/>
                    </a:p>
                  </a:txBody>
                  <a:tcPr/>
                </a:tc>
                <a:tc>
                  <a:txBody>
                    <a:bodyPr/>
                    <a:lstStyle/>
                    <a:p>
                      <a:r>
                        <a:rPr lang="en-US" sz="2800" b="1" u="sng" dirty="0"/>
                        <a:t>#2</a:t>
                      </a:r>
                    </a:p>
                    <a:p>
                      <a:r>
                        <a:rPr lang="en-US" sz="2800" dirty="0"/>
                        <a:t>Cartesian Diver</a:t>
                      </a:r>
                    </a:p>
                  </a:txBody>
                  <a:tcPr/>
                </a:tc>
                <a:tc>
                  <a:txBody>
                    <a:bodyPr/>
                    <a:lstStyle/>
                    <a:p>
                      <a:r>
                        <a:rPr lang="en-US" sz="2800" b="1" u="sng" dirty="0"/>
                        <a:t>#3</a:t>
                      </a:r>
                    </a:p>
                    <a:p>
                      <a:r>
                        <a:rPr lang="en-US" sz="2800" dirty="0"/>
                        <a:t>Marshmallows</a:t>
                      </a:r>
                    </a:p>
                    <a:p>
                      <a:r>
                        <a:rPr lang="en-US" sz="2800" dirty="0"/>
                        <a:t>Syringe</a:t>
                      </a:r>
                    </a:p>
                  </a:txBody>
                  <a:tcPr/>
                </a:tc>
                <a:extLst>
                  <a:ext uri="{0D108BD9-81ED-4DB2-BD59-A6C34878D82A}">
                    <a16:rowId xmlns:a16="http://schemas.microsoft.com/office/drawing/2014/main" val="3671220293"/>
                  </a:ext>
                </a:extLst>
              </a:tr>
              <a:tr h="370840">
                <a:tc>
                  <a:txBody>
                    <a:bodyPr/>
                    <a:lstStyle/>
                    <a:p>
                      <a:r>
                        <a:rPr lang="en-US" sz="2800" b="1" u="sng" dirty="0"/>
                        <a:t>#4</a:t>
                      </a:r>
                    </a:p>
                    <a:p>
                      <a:r>
                        <a:rPr lang="en-US" sz="2800" dirty="0"/>
                        <a:t>2L soda bottle</a:t>
                      </a:r>
                    </a:p>
                    <a:p>
                      <a:r>
                        <a:rPr lang="en-US" sz="2800" dirty="0"/>
                        <a:t>Strip thermometer</a:t>
                      </a:r>
                    </a:p>
                    <a:p>
                      <a:r>
                        <a:rPr lang="en-US" sz="2800" dirty="0"/>
                        <a:t>Fizz keeper</a:t>
                      </a:r>
                    </a:p>
                  </a:txBody>
                  <a:tcPr/>
                </a:tc>
                <a:tc>
                  <a:txBody>
                    <a:bodyPr/>
                    <a:lstStyle/>
                    <a:p>
                      <a:r>
                        <a:rPr lang="en-US" sz="2800" b="1" u="sng" dirty="0"/>
                        <a:t>#5</a:t>
                      </a:r>
                    </a:p>
                    <a:p>
                      <a:r>
                        <a:rPr lang="en-US" sz="2800" dirty="0"/>
                        <a:t>Metal pie pan</a:t>
                      </a:r>
                    </a:p>
                    <a:p>
                      <a:r>
                        <a:rPr lang="en-US" sz="2800" dirty="0"/>
                        <a:t>Food coloring</a:t>
                      </a:r>
                    </a:p>
                    <a:p>
                      <a:r>
                        <a:rPr lang="en-US" sz="2800" dirty="0"/>
                        <a:t>Tea Candle</a:t>
                      </a:r>
                    </a:p>
                    <a:p>
                      <a:r>
                        <a:rPr lang="en-US" sz="2800" dirty="0"/>
                        <a:t>Matches</a:t>
                      </a:r>
                    </a:p>
                    <a:p>
                      <a:r>
                        <a:rPr lang="en-US" sz="2800" dirty="0"/>
                        <a:t>100 mL beaker</a:t>
                      </a:r>
                    </a:p>
                  </a:txBody>
                  <a:tcPr/>
                </a:tc>
                <a:tc>
                  <a:txBody>
                    <a:bodyPr/>
                    <a:lstStyle/>
                    <a:p>
                      <a:r>
                        <a:rPr lang="en-US" sz="2800" b="1" u="sng" dirty="0"/>
                        <a:t>#6 – set up two</a:t>
                      </a:r>
                      <a:r>
                        <a:rPr lang="en-US" sz="2800" b="1" u="sng" baseline="0" dirty="0"/>
                        <a:t> station #6’s </a:t>
                      </a:r>
                      <a:br>
                        <a:rPr lang="en-US" sz="2800" b="1" u="sng" baseline="0" dirty="0"/>
                      </a:br>
                      <a:r>
                        <a:rPr lang="en-US" sz="2800" b="1" u="sng" baseline="0" dirty="0"/>
                        <a:t>(It’s the slowest station)</a:t>
                      </a:r>
                      <a:endParaRPr lang="en-US" sz="2800" b="1" u="sng" dirty="0"/>
                    </a:p>
                    <a:p>
                      <a:r>
                        <a:rPr lang="en-US" sz="2800" dirty="0" err="1"/>
                        <a:t>Alka</a:t>
                      </a:r>
                      <a:r>
                        <a:rPr lang="en-US" sz="2800" dirty="0"/>
                        <a:t> Seltzer     Mortar pestle</a:t>
                      </a:r>
                    </a:p>
                    <a:p>
                      <a:r>
                        <a:rPr lang="en-US" sz="2800" dirty="0"/>
                        <a:t>Balloon            Erlenmeyer</a:t>
                      </a:r>
                      <a:r>
                        <a:rPr lang="en-US" sz="2800" baseline="0" dirty="0"/>
                        <a:t> flask</a:t>
                      </a:r>
                      <a:endParaRPr lang="en-US" sz="2800" dirty="0"/>
                    </a:p>
                    <a:p>
                      <a:r>
                        <a:rPr lang="en-US" sz="2800"/>
                        <a:t>Scale                 </a:t>
                      </a:r>
                      <a:r>
                        <a:rPr lang="en-US" sz="2800" dirty="0"/>
                        <a:t>Scissors</a:t>
                      </a:r>
                    </a:p>
                    <a:p>
                      <a:r>
                        <a:rPr lang="en-US" sz="2800" dirty="0"/>
                        <a:t>Metal scoop</a:t>
                      </a:r>
                    </a:p>
                  </a:txBody>
                  <a:tcPr/>
                </a:tc>
                <a:extLst>
                  <a:ext uri="{0D108BD9-81ED-4DB2-BD59-A6C34878D82A}">
                    <a16:rowId xmlns:a16="http://schemas.microsoft.com/office/drawing/2014/main" val="1173318420"/>
                  </a:ext>
                </a:extLst>
              </a:tr>
            </a:tbl>
          </a:graphicData>
        </a:graphic>
      </p:graphicFrame>
      <p:sp>
        <p:nvSpPr>
          <p:cNvPr id="4" name="Content Placeholder 2"/>
          <p:cNvSpPr txBox="1">
            <a:spLocks/>
          </p:cNvSpPr>
          <p:nvPr/>
        </p:nvSpPr>
        <p:spPr>
          <a:xfrm>
            <a:off x="8581292" y="331775"/>
            <a:ext cx="3462662" cy="2751059"/>
          </a:xfrm>
          <a:prstGeom prst="rect">
            <a:avLst/>
          </a:prstGeom>
          <a:solidFill>
            <a:schemeClr val="bg1">
              <a:lumMod val="85000"/>
            </a:schemeClr>
          </a:solidFill>
          <a:ln>
            <a:solidFill>
              <a:schemeClr val="tx1"/>
            </a:solidFill>
          </a:ln>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dirty="0"/>
              <a:t>CHEMICALS NEEDED </a:t>
            </a:r>
          </a:p>
          <a:p>
            <a:r>
              <a:rPr lang="en-US" sz="3600" b="1" dirty="0">
                <a:solidFill>
                  <a:srgbClr val="0070C0"/>
                </a:solidFill>
              </a:rPr>
              <a:t>Cans</a:t>
            </a:r>
          </a:p>
          <a:p>
            <a:r>
              <a:rPr lang="en-US" sz="3600" b="1" dirty="0">
                <a:solidFill>
                  <a:srgbClr val="0070C0"/>
                </a:solidFill>
              </a:rPr>
              <a:t>Marshmallows</a:t>
            </a:r>
          </a:p>
          <a:p>
            <a:r>
              <a:rPr lang="en-US" sz="3600" b="1" dirty="0">
                <a:solidFill>
                  <a:srgbClr val="0070C0"/>
                </a:solidFill>
              </a:rPr>
              <a:t>Alka Seltzer</a:t>
            </a:r>
          </a:p>
          <a:p>
            <a:r>
              <a:rPr lang="en-US" sz="3600" b="1" dirty="0">
                <a:solidFill>
                  <a:srgbClr val="0070C0"/>
                </a:solidFill>
              </a:rPr>
              <a:t>Balloons</a:t>
            </a:r>
          </a:p>
          <a:p>
            <a:r>
              <a:rPr lang="en-US" sz="3600" b="1" dirty="0">
                <a:solidFill>
                  <a:srgbClr val="0070C0"/>
                </a:solidFill>
              </a:rPr>
              <a:t>Tea Candles</a:t>
            </a:r>
            <a:endParaRPr lang="en-US" sz="3600" b="1" dirty="0">
              <a:solidFill>
                <a:srgbClr val="00B050"/>
              </a:solidFill>
            </a:endParaRPr>
          </a:p>
        </p:txBody>
      </p:sp>
    </p:spTree>
    <p:extLst>
      <p:ext uri="{BB962C8B-B14F-4D97-AF65-F5344CB8AC3E}">
        <p14:creationId xmlns:p14="http://schemas.microsoft.com/office/powerpoint/2010/main" val="289789530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2361350"/>
            <a:ext cx="12080383" cy="1325563"/>
          </a:xfrm>
        </p:spPr>
        <p:txBody>
          <a:bodyPr>
            <a:noAutofit/>
          </a:bodyPr>
          <a:lstStyle/>
          <a:p>
            <a:pPr algn="ctr"/>
            <a:r>
              <a:rPr lang="en-US" sz="11500" b="1" dirty="0"/>
              <a:t>Molar Mass of Butane Lab</a:t>
            </a:r>
          </a:p>
        </p:txBody>
      </p:sp>
    </p:spTree>
    <p:extLst>
      <p:ext uri="{BB962C8B-B14F-4D97-AF65-F5344CB8AC3E}">
        <p14:creationId xmlns:p14="http://schemas.microsoft.com/office/powerpoint/2010/main" val="28232466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 y="-148445"/>
            <a:ext cx="10515600" cy="1325563"/>
          </a:xfrm>
        </p:spPr>
        <p:txBody>
          <a:bodyPr>
            <a:normAutofit/>
          </a:bodyPr>
          <a:lstStyle/>
          <a:p>
            <a:r>
              <a:rPr lang="en-US" sz="4800" b="1" u="sng" dirty="0" err="1">
                <a:latin typeface="+mn-lt"/>
              </a:rPr>
              <a:t>Phys</a:t>
            </a:r>
            <a:r>
              <a:rPr lang="en-US" sz="4800" b="1" u="sng" dirty="0">
                <a:latin typeface="+mn-lt"/>
              </a:rPr>
              <a:t>/</a:t>
            </a:r>
            <a:r>
              <a:rPr lang="en-US" sz="4800" b="1" u="sng" dirty="0" err="1">
                <a:latin typeface="+mn-lt"/>
              </a:rPr>
              <a:t>Chem</a:t>
            </a:r>
            <a:r>
              <a:rPr lang="en-US" sz="4800" b="1" u="sng" dirty="0">
                <a:latin typeface="+mn-lt"/>
              </a:rPr>
              <a:t> Changes/Props Card Sort</a:t>
            </a:r>
          </a:p>
        </p:txBody>
      </p:sp>
      <p:sp>
        <p:nvSpPr>
          <p:cNvPr id="5" name="32-Point Star 4"/>
          <p:cNvSpPr/>
          <p:nvPr/>
        </p:nvSpPr>
        <p:spPr>
          <a:xfrm>
            <a:off x="9970501" y="0"/>
            <a:ext cx="2215167" cy="2074318"/>
          </a:xfrm>
          <a:prstGeom prst="star32">
            <a:avLst/>
          </a:prstGeom>
          <a:solidFill>
            <a:schemeClr val="accent4">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Cards in Activity Cupboard</a:t>
            </a:r>
          </a:p>
        </p:txBody>
      </p:sp>
      <p:graphicFrame>
        <p:nvGraphicFramePr>
          <p:cNvPr id="9" name="Table 8"/>
          <p:cNvGraphicFramePr>
            <a:graphicFrameLocks noGrp="1"/>
          </p:cNvGraphicFramePr>
          <p:nvPr>
            <p:extLst>
              <p:ext uri="{D42A27DB-BD31-4B8C-83A1-F6EECF244321}">
                <p14:modId xmlns:p14="http://schemas.microsoft.com/office/powerpoint/2010/main" val="2692051366"/>
              </p:ext>
            </p:extLst>
          </p:nvPr>
        </p:nvGraphicFramePr>
        <p:xfrm>
          <a:off x="385616" y="972457"/>
          <a:ext cx="9745355" cy="5552440"/>
        </p:xfrm>
        <a:graphic>
          <a:graphicData uri="http://schemas.openxmlformats.org/drawingml/2006/table">
            <a:tbl>
              <a:tblPr firstRow="1" bandRow="1">
                <a:tableStyleId>{5940675A-B579-460E-94D1-54222C63F5DA}</a:tableStyleId>
              </a:tblPr>
              <a:tblGrid>
                <a:gridCol w="1617355">
                  <a:extLst>
                    <a:ext uri="{9D8B030D-6E8A-4147-A177-3AD203B41FA5}">
                      <a16:colId xmlns:a16="http://schemas.microsoft.com/office/drawing/2014/main" val="609199630"/>
                    </a:ext>
                  </a:extLst>
                </a:gridCol>
                <a:gridCol w="1988458">
                  <a:extLst>
                    <a:ext uri="{9D8B030D-6E8A-4147-A177-3AD203B41FA5}">
                      <a16:colId xmlns:a16="http://schemas.microsoft.com/office/drawing/2014/main" val="3490322903"/>
                    </a:ext>
                  </a:extLst>
                </a:gridCol>
                <a:gridCol w="2148114">
                  <a:extLst>
                    <a:ext uri="{9D8B030D-6E8A-4147-A177-3AD203B41FA5}">
                      <a16:colId xmlns:a16="http://schemas.microsoft.com/office/drawing/2014/main" val="3240392612"/>
                    </a:ext>
                  </a:extLst>
                </a:gridCol>
                <a:gridCol w="2162628">
                  <a:extLst>
                    <a:ext uri="{9D8B030D-6E8A-4147-A177-3AD203B41FA5}">
                      <a16:colId xmlns:a16="http://schemas.microsoft.com/office/drawing/2014/main" val="2701708255"/>
                    </a:ext>
                  </a:extLst>
                </a:gridCol>
                <a:gridCol w="1828800">
                  <a:extLst>
                    <a:ext uri="{9D8B030D-6E8A-4147-A177-3AD203B41FA5}">
                      <a16:colId xmlns:a16="http://schemas.microsoft.com/office/drawing/2014/main" val="2085490873"/>
                    </a:ext>
                  </a:extLst>
                </a:gridCol>
              </a:tblGrid>
              <a:tr h="306735">
                <a:tc>
                  <a:txBody>
                    <a:bodyPr/>
                    <a:lstStyle/>
                    <a:p>
                      <a:r>
                        <a:rPr lang="en-US" b="1" dirty="0"/>
                        <a:t>Physical Prop</a:t>
                      </a:r>
                    </a:p>
                  </a:txBody>
                  <a:tcPr/>
                </a:tc>
                <a:tc>
                  <a:txBody>
                    <a:bodyPr/>
                    <a:lstStyle/>
                    <a:p>
                      <a:r>
                        <a:rPr lang="en-US" b="1" dirty="0"/>
                        <a:t>Chemical Prop.</a:t>
                      </a:r>
                    </a:p>
                  </a:txBody>
                  <a:tcPr/>
                </a:tc>
                <a:tc>
                  <a:txBody>
                    <a:bodyPr/>
                    <a:lstStyle/>
                    <a:p>
                      <a:r>
                        <a:rPr lang="en-US" b="1" dirty="0"/>
                        <a:t>Physical Change</a:t>
                      </a:r>
                    </a:p>
                  </a:txBody>
                  <a:tcPr/>
                </a:tc>
                <a:tc>
                  <a:txBody>
                    <a:bodyPr/>
                    <a:lstStyle/>
                    <a:p>
                      <a:r>
                        <a:rPr lang="en-US" b="1" dirty="0"/>
                        <a:t>Chemical</a:t>
                      </a:r>
                      <a:r>
                        <a:rPr lang="en-US" b="1" baseline="0" dirty="0"/>
                        <a:t> Change</a:t>
                      </a:r>
                      <a:endParaRPr lang="en-US" b="1" dirty="0"/>
                    </a:p>
                  </a:txBody>
                  <a:tcPr/>
                </a:tc>
                <a:tc>
                  <a:txBody>
                    <a:bodyPr/>
                    <a:lstStyle/>
                    <a:p>
                      <a:r>
                        <a:rPr lang="en-US" b="1" dirty="0"/>
                        <a:t>Separation</a:t>
                      </a:r>
                      <a:r>
                        <a:rPr lang="en-US" b="1" baseline="0" dirty="0"/>
                        <a:t> </a:t>
                      </a:r>
                      <a:r>
                        <a:rPr lang="en-US" b="1" baseline="0" dirty="0" err="1"/>
                        <a:t>Techn</a:t>
                      </a:r>
                      <a:endParaRPr lang="en-US" b="1" dirty="0"/>
                    </a:p>
                  </a:txBody>
                  <a:tcPr/>
                </a:tc>
                <a:extLst>
                  <a:ext uri="{0D108BD9-81ED-4DB2-BD59-A6C34878D82A}">
                    <a16:rowId xmlns:a16="http://schemas.microsoft.com/office/drawing/2014/main" val="3661591169"/>
                  </a:ext>
                </a:extLst>
              </a:tr>
              <a:tr h="306735">
                <a:tc>
                  <a:txBody>
                    <a:bodyPr/>
                    <a:lstStyle/>
                    <a:p>
                      <a:pPr algn="ctr"/>
                      <a:r>
                        <a:rPr lang="en-US" b="1" dirty="0"/>
                        <a:t>8</a:t>
                      </a:r>
                    </a:p>
                  </a:txBody>
                  <a:tcPr anchor="ctr">
                    <a:solidFill>
                      <a:schemeClr val="bg1">
                        <a:lumMod val="95000"/>
                      </a:schemeClr>
                    </a:solidFill>
                  </a:tcPr>
                </a:tc>
                <a:tc>
                  <a:txBody>
                    <a:bodyPr/>
                    <a:lstStyle/>
                    <a:p>
                      <a:pPr algn="ctr"/>
                      <a:r>
                        <a:rPr lang="en-US" b="1" dirty="0"/>
                        <a:t>5</a:t>
                      </a:r>
                    </a:p>
                  </a:txBody>
                  <a:tcPr anchor="ctr">
                    <a:solidFill>
                      <a:schemeClr val="bg1">
                        <a:lumMod val="95000"/>
                      </a:schemeClr>
                    </a:solidFill>
                  </a:tcPr>
                </a:tc>
                <a:tc>
                  <a:txBody>
                    <a:bodyPr/>
                    <a:lstStyle/>
                    <a:p>
                      <a:pPr algn="ctr"/>
                      <a:r>
                        <a:rPr lang="en-US" b="1" dirty="0"/>
                        <a:t>8</a:t>
                      </a:r>
                    </a:p>
                  </a:txBody>
                  <a:tcPr anchor="ctr">
                    <a:solidFill>
                      <a:schemeClr val="bg1">
                        <a:lumMod val="95000"/>
                      </a:schemeClr>
                    </a:solidFill>
                  </a:tcPr>
                </a:tc>
                <a:tc>
                  <a:txBody>
                    <a:bodyPr/>
                    <a:lstStyle/>
                    <a:p>
                      <a:pPr algn="ctr"/>
                      <a:r>
                        <a:rPr lang="en-US" b="1" dirty="0"/>
                        <a:t>13</a:t>
                      </a:r>
                    </a:p>
                  </a:txBody>
                  <a:tcPr anchor="ctr">
                    <a:solidFill>
                      <a:schemeClr val="bg1">
                        <a:lumMod val="95000"/>
                      </a:schemeClr>
                    </a:solidFill>
                  </a:tcPr>
                </a:tc>
                <a:tc>
                  <a:txBody>
                    <a:bodyPr/>
                    <a:lstStyle/>
                    <a:p>
                      <a:pPr algn="ctr"/>
                      <a:r>
                        <a:rPr lang="en-US" b="1" dirty="0"/>
                        <a:t>4</a:t>
                      </a:r>
                    </a:p>
                  </a:txBody>
                  <a:tcPr anchor="ctr">
                    <a:solidFill>
                      <a:schemeClr val="bg1">
                        <a:lumMod val="95000"/>
                      </a:schemeClr>
                    </a:solidFill>
                  </a:tcPr>
                </a:tc>
                <a:extLst>
                  <a:ext uri="{0D108BD9-81ED-4DB2-BD59-A6C34878D82A}">
                    <a16:rowId xmlns:a16="http://schemas.microsoft.com/office/drawing/2014/main" val="3528608328"/>
                  </a:ext>
                </a:extLst>
              </a:tr>
              <a:tr h="370840">
                <a:tc>
                  <a:txBody>
                    <a:bodyPr/>
                    <a:lstStyle/>
                    <a:p>
                      <a:r>
                        <a:rPr lang="en-US" dirty="0"/>
                        <a:t>Color</a:t>
                      </a:r>
                    </a:p>
                  </a:txBody>
                  <a:tcPr/>
                </a:tc>
                <a:tc>
                  <a:txBody>
                    <a:bodyPr/>
                    <a:lstStyle/>
                    <a:p>
                      <a:r>
                        <a:rPr lang="en-US" dirty="0"/>
                        <a:t>Ability to rust</a:t>
                      </a:r>
                    </a:p>
                  </a:txBody>
                  <a:tcPr/>
                </a:tc>
                <a:tc>
                  <a:txBody>
                    <a:bodyPr/>
                    <a:lstStyle/>
                    <a:p>
                      <a:r>
                        <a:rPr lang="en-US" dirty="0"/>
                        <a:t>Melting</a:t>
                      </a:r>
                    </a:p>
                  </a:txBody>
                  <a:tcPr/>
                </a:tc>
                <a:tc>
                  <a:txBody>
                    <a:bodyPr/>
                    <a:lstStyle/>
                    <a:p>
                      <a:r>
                        <a:rPr lang="en-US" dirty="0"/>
                        <a:t>Change in color</a:t>
                      </a:r>
                    </a:p>
                  </a:txBody>
                  <a:tcPr/>
                </a:tc>
                <a:tc>
                  <a:txBody>
                    <a:bodyPr/>
                    <a:lstStyle/>
                    <a:p>
                      <a:r>
                        <a:rPr lang="en-US" dirty="0"/>
                        <a:t>Distillation</a:t>
                      </a:r>
                    </a:p>
                  </a:txBody>
                  <a:tcPr/>
                </a:tc>
                <a:extLst>
                  <a:ext uri="{0D108BD9-81ED-4DB2-BD59-A6C34878D82A}">
                    <a16:rowId xmlns:a16="http://schemas.microsoft.com/office/drawing/2014/main" val="286673822"/>
                  </a:ext>
                </a:extLst>
              </a:tr>
              <a:tr h="370840">
                <a:tc>
                  <a:txBody>
                    <a:bodyPr/>
                    <a:lstStyle/>
                    <a:p>
                      <a:r>
                        <a:rPr lang="en-US" dirty="0"/>
                        <a:t>Density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Smell</a:t>
                      </a:r>
                    </a:p>
                  </a:txBody>
                  <a:tcPr/>
                </a:tc>
                <a:tc>
                  <a:txBody>
                    <a:bodyPr/>
                    <a:lstStyle/>
                    <a:p>
                      <a:r>
                        <a:rPr lang="en-US" dirty="0"/>
                        <a:t>Tearing </a:t>
                      </a:r>
                    </a:p>
                  </a:txBody>
                  <a:tcPr/>
                </a:tc>
                <a:tc>
                  <a:txBody>
                    <a:bodyPr/>
                    <a:lstStyle/>
                    <a:p>
                      <a:r>
                        <a:rPr lang="en-US" dirty="0"/>
                        <a:t>Corrode</a:t>
                      </a:r>
                    </a:p>
                  </a:txBody>
                  <a:tcPr/>
                </a:tc>
                <a:tc>
                  <a:txBody>
                    <a:bodyPr/>
                    <a:lstStyle/>
                    <a:p>
                      <a:r>
                        <a:rPr lang="en-US" dirty="0"/>
                        <a:t>Filtration</a:t>
                      </a:r>
                    </a:p>
                  </a:txBody>
                  <a:tcPr/>
                </a:tc>
                <a:extLst>
                  <a:ext uri="{0D108BD9-81ED-4DB2-BD59-A6C34878D82A}">
                    <a16:rowId xmlns:a16="http://schemas.microsoft.com/office/drawing/2014/main" val="1762513177"/>
                  </a:ext>
                </a:extLst>
              </a:tr>
              <a:tr h="370840">
                <a:tc>
                  <a:txBody>
                    <a:bodyPr/>
                    <a:lstStyle/>
                    <a:p>
                      <a:r>
                        <a:rPr lang="en-US" dirty="0"/>
                        <a:t>Solid</a:t>
                      </a:r>
                    </a:p>
                  </a:txBody>
                  <a:tcPr/>
                </a:tc>
                <a:tc>
                  <a:txBody>
                    <a:bodyPr/>
                    <a:lstStyle/>
                    <a:p>
                      <a:r>
                        <a:rPr lang="en-US" dirty="0"/>
                        <a:t>Taste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Freeze</a:t>
                      </a:r>
                    </a:p>
                  </a:txBody>
                  <a:tcPr/>
                </a:tc>
                <a:tc>
                  <a:txBody>
                    <a:bodyPr/>
                    <a:lstStyle/>
                    <a:p>
                      <a:r>
                        <a:rPr lang="en-US" dirty="0"/>
                        <a:t>Produces odor</a:t>
                      </a:r>
                    </a:p>
                  </a:txBody>
                  <a:tcPr/>
                </a:tc>
                <a:tc>
                  <a:txBody>
                    <a:bodyPr/>
                    <a:lstStyle/>
                    <a:p>
                      <a:r>
                        <a:rPr lang="en-US" dirty="0"/>
                        <a:t>Crystallization</a:t>
                      </a:r>
                    </a:p>
                  </a:txBody>
                  <a:tcPr/>
                </a:tc>
                <a:extLst>
                  <a:ext uri="{0D108BD9-81ED-4DB2-BD59-A6C34878D82A}">
                    <a16:rowId xmlns:a16="http://schemas.microsoft.com/office/drawing/2014/main" val="1393287507"/>
                  </a:ext>
                </a:extLst>
              </a:tr>
              <a:tr h="370840">
                <a:tc>
                  <a:txBody>
                    <a:bodyPr/>
                    <a:lstStyle/>
                    <a:p>
                      <a:r>
                        <a:rPr lang="en-US" dirty="0"/>
                        <a:t>Liquid</a:t>
                      </a:r>
                    </a:p>
                  </a:txBody>
                  <a:tcPr/>
                </a:tc>
                <a:tc>
                  <a:txBody>
                    <a:bodyPr/>
                    <a:lstStyle/>
                    <a:p>
                      <a:r>
                        <a:rPr lang="en-US" dirty="0"/>
                        <a:t>No </a:t>
                      </a:r>
                      <a:r>
                        <a:rPr lang="en-US" dirty="0" err="1"/>
                        <a:t>rxn</a:t>
                      </a:r>
                      <a:r>
                        <a:rPr lang="en-US" dirty="0"/>
                        <a:t> to acid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Cut</a:t>
                      </a:r>
                    </a:p>
                  </a:txBody>
                  <a:tcPr/>
                </a:tc>
                <a:tc>
                  <a:txBody>
                    <a:bodyPr/>
                    <a:lstStyle/>
                    <a:p>
                      <a:r>
                        <a:rPr lang="en-US" dirty="0"/>
                        <a:t>Burn</a:t>
                      </a:r>
                    </a:p>
                  </a:txBody>
                  <a:tcPr/>
                </a:tc>
                <a:tc>
                  <a:txBody>
                    <a:bodyPr/>
                    <a:lstStyle/>
                    <a:p>
                      <a:r>
                        <a:rPr lang="en-US" dirty="0"/>
                        <a:t>Chromatography</a:t>
                      </a:r>
                    </a:p>
                  </a:txBody>
                  <a:tcPr/>
                </a:tc>
                <a:extLst>
                  <a:ext uri="{0D108BD9-81ED-4DB2-BD59-A6C34878D82A}">
                    <a16:rowId xmlns:a16="http://schemas.microsoft.com/office/drawing/2014/main" val="987651139"/>
                  </a:ext>
                </a:extLst>
              </a:tr>
              <a:tr h="370840">
                <a:tc>
                  <a:txBody>
                    <a:bodyPr/>
                    <a:lstStyle/>
                    <a:p>
                      <a:r>
                        <a:rPr lang="en-US" dirty="0"/>
                        <a:t>Shape</a:t>
                      </a:r>
                    </a:p>
                  </a:txBody>
                  <a:tcPr/>
                </a:tc>
                <a:tc>
                  <a:txBody>
                    <a:bodyPr/>
                    <a:lstStyle/>
                    <a:p>
                      <a:r>
                        <a:rPr lang="en-US" dirty="0"/>
                        <a:t>Corrosive resistant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Boiling</a:t>
                      </a:r>
                    </a:p>
                  </a:txBody>
                  <a:tcPr/>
                </a:tc>
                <a:tc>
                  <a:txBody>
                    <a:bodyPr/>
                    <a:lstStyle/>
                    <a:p>
                      <a:r>
                        <a:rPr lang="en-US" dirty="0"/>
                        <a:t>Explode</a:t>
                      </a:r>
                    </a:p>
                  </a:txBody>
                  <a:tcPr/>
                </a:tc>
                <a:tc>
                  <a:txBody>
                    <a:bodyPr/>
                    <a:lstStyle/>
                    <a:p>
                      <a:endParaRPr lang="en-US" dirty="0"/>
                    </a:p>
                  </a:txBody>
                  <a:tcPr/>
                </a:tc>
                <a:extLst>
                  <a:ext uri="{0D108BD9-81ED-4DB2-BD59-A6C34878D82A}">
                    <a16:rowId xmlns:a16="http://schemas.microsoft.com/office/drawing/2014/main" val="2363138949"/>
                  </a:ext>
                </a:extLst>
              </a:tr>
              <a:tr h="370840">
                <a:tc>
                  <a:txBody>
                    <a:bodyPr/>
                    <a:lstStyle/>
                    <a:p>
                      <a:r>
                        <a:rPr lang="en-US" dirty="0"/>
                        <a:t>Light weight</a:t>
                      </a:r>
                    </a:p>
                  </a:txBody>
                  <a:tcPr/>
                </a:tc>
                <a:tc>
                  <a:txBody>
                    <a:bodyPr/>
                    <a:lstStyle/>
                    <a:p>
                      <a:endParaRPr lang="en-US" dirty="0"/>
                    </a:p>
                  </a:txBody>
                  <a:tcPr/>
                </a:tc>
                <a:tc>
                  <a:txBody>
                    <a:bodyPr/>
                    <a:lstStyle/>
                    <a:p>
                      <a:r>
                        <a:rPr lang="en-US" dirty="0"/>
                        <a:t>Breaking</a:t>
                      </a:r>
                    </a:p>
                  </a:txBody>
                  <a:tcPr/>
                </a:tc>
                <a:tc>
                  <a:txBody>
                    <a:bodyPr/>
                    <a:lstStyle/>
                    <a:p>
                      <a:r>
                        <a:rPr lang="en-US" dirty="0"/>
                        <a:t>Produce gas</a:t>
                      </a:r>
                    </a:p>
                  </a:txBody>
                  <a:tcPr/>
                </a:tc>
                <a:tc>
                  <a:txBody>
                    <a:bodyPr/>
                    <a:lstStyle/>
                    <a:p>
                      <a:endParaRPr lang="en-US" dirty="0"/>
                    </a:p>
                  </a:txBody>
                  <a:tcPr/>
                </a:tc>
                <a:extLst>
                  <a:ext uri="{0D108BD9-81ED-4DB2-BD59-A6C34878D82A}">
                    <a16:rowId xmlns:a16="http://schemas.microsoft.com/office/drawing/2014/main" val="3882160973"/>
                  </a:ext>
                </a:extLst>
              </a:tr>
              <a:tr h="370840">
                <a:tc>
                  <a:txBody>
                    <a:bodyPr/>
                    <a:lstStyle/>
                    <a:p>
                      <a:r>
                        <a:rPr lang="en-US" dirty="0"/>
                        <a:t>Conducts heat</a:t>
                      </a:r>
                    </a:p>
                  </a:txBody>
                  <a:tcPr/>
                </a:tc>
                <a:tc>
                  <a:txBody>
                    <a:bodyPr/>
                    <a:lstStyle/>
                    <a:p>
                      <a:endParaRPr lang="en-US" dirty="0"/>
                    </a:p>
                  </a:txBody>
                  <a:tcPr/>
                </a:tc>
                <a:tc>
                  <a:txBody>
                    <a:bodyPr/>
                    <a:lstStyle/>
                    <a:p>
                      <a:r>
                        <a:rPr lang="en-US" dirty="0"/>
                        <a:t>Vaporize</a:t>
                      </a:r>
                    </a:p>
                  </a:txBody>
                  <a:tcPr/>
                </a:tc>
                <a:tc>
                  <a:txBody>
                    <a:bodyPr/>
                    <a:lstStyle/>
                    <a:p>
                      <a:r>
                        <a:rPr lang="en-US" dirty="0"/>
                        <a:t>Rusting</a:t>
                      </a:r>
                    </a:p>
                  </a:txBody>
                  <a:tcPr/>
                </a:tc>
                <a:tc>
                  <a:txBody>
                    <a:bodyPr/>
                    <a:lstStyle/>
                    <a:p>
                      <a:endParaRPr lang="en-US" dirty="0"/>
                    </a:p>
                  </a:txBody>
                  <a:tcPr/>
                </a:tc>
                <a:extLst>
                  <a:ext uri="{0D108BD9-81ED-4DB2-BD59-A6C34878D82A}">
                    <a16:rowId xmlns:a16="http://schemas.microsoft.com/office/drawing/2014/main" val="2138644446"/>
                  </a:ext>
                </a:extLst>
              </a:tr>
              <a:tr h="370840">
                <a:tc>
                  <a:txBody>
                    <a:bodyPr/>
                    <a:lstStyle/>
                    <a:p>
                      <a:r>
                        <a:rPr lang="en-US" dirty="0"/>
                        <a:t>White</a:t>
                      </a:r>
                    </a:p>
                  </a:txBody>
                  <a:tcPr/>
                </a:tc>
                <a:tc>
                  <a:txBody>
                    <a:bodyPr/>
                    <a:lstStyle/>
                    <a:p>
                      <a:endParaRPr lang="en-US" dirty="0"/>
                    </a:p>
                  </a:txBody>
                  <a:tcPr/>
                </a:tc>
                <a:tc>
                  <a:txBody>
                    <a:bodyPr/>
                    <a:lstStyle/>
                    <a:p>
                      <a:r>
                        <a:rPr lang="en-US" dirty="0"/>
                        <a:t>Candle wax melting</a:t>
                      </a:r>
                    </a:p>
                  </a:txBody>
                  <a:tcPr/>
                </a:tc>
                <a:tc>
                  <a:txBody>
                    <a:bodyPr/>
                    <a:lstStyle/>
                    <a:p>
                      <a:r>
                        <a:rPr lang="en-US" dirty="0"/>
                        <a:t>Candle Burning</a:t>
                      </a:r>
                    </a:p>
                  </a:txBody>
                  <a:tcPr/>
                </a:tc>
                <a:tc>
                  <a:txBody>
                    <a:bodyPr/>
                    <a:lstStyle/>
                    <a:p>
                      <a:endParaRPr lang="en-US" dirty="0"/>
                    </a:p>
                  </a:txBody>
                  <a:tcPr/>
                </a:tc>
                <a:extLst>
                  <a:ext uri="{0D108BD9-81ED-4DB2-BD59-A6C34878D82A}">
                    <a16:rowId xmlns:a16="http://schemas.microsoft.com/office/drawing/2014/main" val="2822347069"/>
                  </a:ext>
                </a:extLst>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r>
                        <a:rPr lang="en-US" dirty="0"/>
                        <a:t>Mold Growing</a:t>
                      </a:r>
                    </a:p>
                  </a:txBody>
                  <a:tcPr/>
                </a:tc>
                <a:tc>
                  <a:txBody>
                    <a:bodyPr/>
                    <a:lstStyle/>
                    <a:p>
                      <a:endParaRPr lang="en-US" dirty="0"/>
                    </a:p>
                  </a:txBody>
                  <a:tcPr/>
                </a:tc>
                <a:extLst>
                  <a:ext uri="{0D108BD9-81ED-4DB2-BD59-A6C34878D82A}">
                    <a16:rowId xmlns:a16="http://schemas.microsoft.com/office/drawing/2014/main" val="4048425280"/>
                  </a:ext>
                </a:extLst>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r>
                        <a:rPr lang="en-US" dirty="0"/>
                        <a:t>Oxidize</a:t>
                      </a:r>
                    </a:p>
                  </a:txBody>
                  <a:tcPr/>
                </a:tc>
                <a:tc>
                  <a:txBody>
                    <a:bodyPr/>
                    <a:lstStyle/>
                    <a:p>
                      <a:endParaRPr lang="en-US" dirty="0"/>
                    </a:p>
                  </a:txBody>
                  <a:tcPr/>
                </a:tc>
                <a:extLst>
                  <a:ext uri="{0D108BD9-81ED-4DB2-BD59-A6C34878D82A}">
                    <a16:rowId xmlns:a16="http://schemas.microsoft.com/office/drawing/2014/main" val="3518542971"/>
                  </a:ext>
                </a:extLst>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r>
                        <a:rPr lang="en-US" dirty="0"/>
                        <a:t>Forms precipitate</a:t>
                      </a:r>
                    </a:p>
                  </a:txBody>
                  <a:tcPr/>
                </a:tc>
                <a:tc>
                  <a:txBody>
                    <a:bodyPr/>
                    <a:lstStyle/>
                    <a:p>
                      <a:endParaRPr lang="en-US" dirty="0"/>
                    </a:p>
                  </a:txBody>
                  <a:tcPr/>
                </a:tc>
                <a:extLst>
                  <a:ext uri="{0D108BD9-81ED-4DB2-BD59-A6C34878D82A}">
                    <a16:rowId xmlns:a16="http://schemas.microsoft.com/office/drawing/2014/main" val="3370791647"/>
                  </a:ext>
                </a:extLst>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Fermentation</a:t>
                      </a:r>
                    </a:p>
                  </a:txBody>
                  <a:tcPr/>
                </a:tc>
                <a:tc>
                  <a:txBody>
                    <a:bodyPr/>
                    <a:lstStyle/>
                    <a:p>
                      <a:endParaRPr lang="en-US" dirty="0"/>
                    </a:p>
                  </a:txBody>
                  <a:tcPr/>
                </a:tc>
                <a:extLst>
                  <a:ext uri="{0D108BD9-81ED-4DB2-BD59-A6C34878D82A}">
                    <a16:rowId xmlns:a16="http://schemas.microsoft.com/office/drawing/2014/main" val="4247448787"/>
                  </a:ext>
                </a:extLst>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Apple turning brown</a:t>
                      </a:r>
                    </a:p>
                  </a:txBody>
                  <a:tcPr/>
                </a:tc>
                <a:tc>
                  <a:txBody>
                    <a:bodyPr/>
                    <a:lstStyle/>
                    <a:p>
                      <a:endParaRPr lang="en-US" dirty="0"/>
                    </a:p>
                  </a:txBody>
                  <a:tcPr/>
                </a:tc>
                <a:extLst>
                  <a:ext uri="{0D108BD9-81ED-4DB2-BD59-A6C34878D82A}">
                    <a16:rowId xmlns:a16="http://schemas.microsoft.com/office/drawing/2014/main" val="2956537937"/>
                  </a:ext>
                </a:extLst>
              </a:tr>
            </a:tbl>
          </a:graphicData>
        </a:graphic>
      </p:graphicFrame>
    </p:spTree>
    <p:extLst>
      <p:ext uri="{BB962C8B-B14F-4D97-AF65-F5344CB8AC3E}">
        <p14:creationId xmlns:p14="http://schemas.microsoft.com/office/powerpoint/2010/main" val="19275186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 y="-148445"/>
            <a:ext cx="10515600" cy="1325563"/>
          </a:xfrm>
        </p:spPr>
        <p:txBody>
          <a:bodyPr>
            <a:normAutofit/>
          </a:bodyPr>
          <a:lstStyle/>
          <a:p>
            <a:r>
              <a:rPr lang="en-US" sz="4800" b="1" u="sng" dirty="0">
                <a:latin typeface="+mn-lt"/>
              </a:rPr>
              <a:t>Molar Mass of Butane Lab</a:t>
            </a:r>
          </a:p>
        </p:txBody>
      </p:sp>
      <p:sp>
        <p:nvSpPr>
          <p:cNvPr id="3" name="TextBox 2"/>
          <p:cNvSpPr txBox="1"/>
          <p:nvPr/>
        </p:nvSpPr>
        <p:spPr>
          <a:xfrm>
            <a:off x="431074" y="1332411"/>
            <a:ext cx="7014754" cy="4401205"/>
          </a:xfrm>
          <a:prstGeom prst="rect">
            <a:avLst/>
          </a:prstGeom>
          <a:noFill/>
        </p:spPr>
        <p:txBody>
          <a:bodyPr wrap="square" rtlCol="0">
            <a:spAutoFit/>
          </a:bodyPr>
          <a:lstStyle/>
          <a:p>
            <a:r>
              <a:rPr lang="en-US" sz="4000" b="1" dirty="0"/>
              <a:t>Each Lab Bench Needs:</a:t>
            </a:r>
          </a:p>
          <a:p>
            <a:pPr marL="571500" indent="-571500">
              <a:buFont typeface="Arial" panose="020B0604020202020204" pitchFamily="34" charset="0"/>
              <a:buChar char="•"/>
            </a:pPr>
            <a:r>
              <a:rPr lang="en-US" sz="4000" b="1" dirty="0"/>
              <a:t>White Tray</a:t>
            </a:r>
          </a:p>
          <a:p>
            <a:pPr marL="571500" indent="-571500">
              <a:buFont typeface="Arial" panose="020B0604020202020204" pitchFamily="34" charset="0"/>
              <a:buChar char="•"/>
            </a:pPr>
            <a:r>
              <a:rPr lang="en-US" sz="4000" b="1" dirty="0"/>
              <a:t>Thermometer</a:t>
            </a:r>
          </a:p>
          <a:p>
            <a:pPr marL="571500" indent="-571500">
              <a:buFont typeface="Arial" panose="020B0604020202020204" pitchFamily="34" charset="0"/>
              <a:buChar char="•"/>
            </a:pPr>
            <a:r>
              <a:rPr lang="en-US" sz="4000" b="1" dirty="0"/>
              <a:t>Plastic tub</a:t>
            </a:r>
          </a:p>
          <a:p>
            <a:pPr marL="571500" indent="-571500">
              <a:buFont typeface="Arial" panose="020B0604020202020204" pitchFamily="34" charset="0"/>
              <a:buChar char="•"/>
            </a:pPr>
            <a:r>
              <a:rPr lang="en-US" sz="4000" b="1" dirty="0"/>
              <a:t>Butane Lighter</a:t>
            </a:r>
          </a:p>
          <a:p>
            <a:pPr marL="571500" indent="-571500">
              <a:buFont typeface="Arial" panose="020B0604020202020204" pitchFamily="34" charset="0"/>
              <a:buChar char="•"/>
            </a:pPr>
            <a:r>
              <a:rPr lang="en-US" sz="4000" b="1" dirty="0"/>
              <a:t>50mL Graduated Cylinder</a:t>
            </a:r>
          </a:p>
          <a:p>
            <a:pPr marL="571500" indent="-571500">
              <a:buFont typeface="Arial" panose="020B0604020202020204" pitchFamily="34" charset="0"/>
              <a:buChar char="•"/>
            </a:pPr>
            <a:r>
              <a:rPr lang="en-US" sz="4000" b="1" dirty="0"/>
              <a:t>Scale</a:t>
            </a:r>
          </a:p>
        </p:txBody>
      </p:sp>
      <p:sp>
        <p:nvSpPr>
          <p:cNvPr id="5" name="TextBox 4">
            <a:extLst>
              <a:ext uri="{FF2B5EF4-FFF2-40B4-BE49-F238E27FC236}">
                <a16:creationId xmlns:a16="http://schemas.microsoft.com/office/drawing/2014/main" id="{BDC6BF5A-B8D1-3B6E-892A-717FF5F276EE}"/>
              </a:ext>
            </a:extLst>
          </p:cNvPr>
          <p:cNvSpPr txBox="1"/>
          <p:nvPr/>
        </p:nvSpPr>
        <p:spPr>
          <a:xfrm>
            <a:off x="5468815" y="1855149"/>
            <a:ext cx="6182750" cy="369332"/>
          </a:xfrm>
          <a:prstGeom prst="rect">
            <a:avLst/>
          </a:prstGeom>
          <a:noFill/>
        </p:spPr>
        <p:txBody>
          <a:bodyPr wrap="square">
            <a:spAutoFit/>
          </a:bodyPr>
          <a:lstStyle/>
          <a:p>
            <a:r>
              <a:rPr lang="en-US" dirty="0">
                <a:hlinkClick r:id="rId2"/>
              </a:rPr>
              <a:t>https://www.youtube.com/watch?v=joBSZi520Wc</a:t>
            </a:r>
            <a:r>
              <a:rPr lang="en-US" dirty="0"/>
              <a:t> </a:t>
            </a:r>
          </a:p>
        </p:txBody>
      </p:sp>
      <p:sp>
        <p:nvSpPr>
          <p:cNvPr id="7" name="TextBox 6">
            <a:extLst>
              <a:ext uri="{FF2B5EF4-FFF2-40B4-BE49-F238E27FC236}">
                <a16:creationId xmlns:a16="http://schemas.microsoft.com/office/drawing/2014/main" id="{DAD85F2E-3019-0E7C-D162-9F940BC2016B}"/>
              </a:ext>
            </a:extLst>
          </p:cNvPr>
          <p:cNvSpPr txBox="1"/>
          <p:nvPr/>
        </p:nvSpPr>
        <p:spPr>
          <a:xfrm>
            <a:off x="5364480" y="3061690"/>
            <a:ext cx="6182750" cy="369332"/>
          </a:xfrm>
          <a:prstGeom prst="rect">
            <a:avLst/>
          </a:prstGeom>
          <a:noFill/>
        </p:spPr>
        <p:txBody>
          <a:bodyPr wrap="square">
            <a:spAutoFit/>
          </a:bodyPr>
          <a:lstStyle/>
          <a:p>
            <a:r>
              <a:rPr lang="en-US" dirty="0">
                <a:hlinkClick r:id="rId3"/>
              </a:rPr>
              <a:t>https://www.youtube.com/watch?v=JlxyfE6YnsU&amp;t</a:t>
            </a:r>
            <a:r>
              <a:rPr lang="en-US">
                <a:hlinkClick r:id="rId3"/>
              </a:rPr>
              <a:t>=633s</a:t>
            </a:r>
            <a:r>
              <a:rPr lang="en-US"/>
              <a:t> </a:t>
            </a:r>
            <a:endParaRPr lang="en-US" dirty="0"/>
          </a:p>
        </p:txBody>
      </p:sp>
    </p:spTree>
    <p:extLst>
      <p:ext uri="{BB962C8B-B14F-4D97-AF65-F5344CB8AC3E}">
        <p14:creationId xmlns:p14="http://schemas.microsoft.com/office/powerpoint/2010/main" val="298968188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2361350"/>
            <a:ext cx="12080383" cy="1325563"/>
          </a:xfrm>
        </p:spPr>
        <p:txBody>
          <a:bodyPr>
            <a:noAutofit/>
          </a:bodyPr>
          <a:lstStyle/>
          <a:p>
            <a:pPr algn="ctr"/>
            <a:r>
              <a:rPr lang="en-US" sz="11500" b="1" dirty="0"/>
              <a:t>Unit 10 – Thermochemistry</a:t>
            </a:r>
          </a:p>
        </p:txBody>
      </p:sp>
    </p:spTree>
    <p:extLst>
      <p:ext uri="{BB962C8B-B14F-4D97-AF65-F5344CB8AC3E}">
        <p14:creationId xmlns:p14="http://schemas.microsoft.com/office/powerpoint/2010/main" val="355429028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2361350"/>
            <a:ext cx="12080383" cy="1325563"/>
          </a:xfrm>
        </p:spPr>
        <p:txBody>
          <a:bodyPr>
            <a:noAutofit/>
          </a:bodyPr>
          <a:lstStyle/>
          <a:p>
            <a:pPr algn="ctr"/>
            <a:r>
              <a:rPr lang="en-US" sz="11500" b="1" dirty="0"/>
              <a:t>Calorimetry Lab</a:t>
            </a:r>
          </a:p>
        </p:txBody>
      </p:sp>
    </p:spTree>
    <p:extLst>
      <p:ext uri="{BB962C8B-B14F-4D97-AF65-F5344CB8AC3E}">
        <p14:creationId xmlns:p14="http://schemas.microsoft.com/office/powerpoint/2010/main" val="54643121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err="1"/>
              <a:t>Calroimetry</a:t>
            </a:r>
            <a:r>
              <a:rPr lang="en-US" b="1" u="sng" dirty="0"/>
              <a:t> Lab</a:t>
            </a:r>
          </a:p>
        </p:txBody>
      </p:sp>
      <p:sp>
        <p:nvSpPr>
          <p:cNvPr id="3" name="Content Placeholder 2"/>
          <p:cNvSpPr>
            <a:spLocks noGrp="1"/>
          </p:cNvSpPr>
          <p:nvPr>
            <p:ph idx="1"/>
          </p:nvPr>
        </p:nvSpPr>
        <p:spPr>
          <a:xfrm>
            <a:off x="838200" y="1532586"/>
            <a:ext cx="6167907" cy="4644377"/>
          </a:xfrm>
        </p:spPr>
        <p:txBody>
          <a:bodyPr>
            <a:normAutofit/>
          </a:bodyPr>
          <a:lstStyle/>
          <a:p>
            <a:r>
              <a:rPr lang="en-US" dirty="0"/>
              <a:t>Calorimeter</a:t>
            </a:r>
          </a:p>
          <a:p>
            <a:r>
              <a:rPr lang="en-US" dirty="0"/>
              <a:t>Thermometer</a:t>
            </a:r>
          </a:p>
          <a:p>
            <a:r>
              <a:rPr lang="en-US" dirty="0"/>
              <a:t>Hot plate</a:t>
            </a:r>
          </a:p>
          <a:p>
            <a:r>
              <a:rPr lang="en-US" dirty="0"/>
              <a:t>Scale</a:t>
            </a:r>
          </a:p>
          <a:p>
            <a:r>
              <a:rPr lang="en-US"/>
              <a:t>Metal cube</a:t>
            </a:r>
            <a:endParaRPr lang="en-US" dirty="0"/>
          </a:p>
          <a:p>
            <a:r>
              <a:rPr lang="en-US" dirty="0"/>
              <a:t>100mL graduated cylinder</a:t>
            </a:r>
          </a:p>
          <a:p>
            <a:r>
              <a:rPr lang="en-US" dirty="0"/>
              <a:t>500mL beaker with water boiling</a:t>
            </a:r>
          </a:p>
        </p:txBody>
      </p:sp>
      <p:sp>
        <p:nvSpPr>
          <p:cNvPr id="4" name="TextBox 3">
            <a:extLst>
              <a:ext uri="{FF2B5EF4-FFF2-40B4-BE49-F238E27FC236}">
                <a16:creationId xmlns:a16="http://schemas.microsoft.com/office/drawing/2014/main" id="{899900FF-C26A-01B7-63D3-B2AA14CEAB3C}"/>
              </a:ext>
            </a:extLst>
          </p:cNvPr>
          <p:cNvSpPr txBox="1"/>
          <p:nvPr/>
        </p:nvSpPr>
        <p:spPr>
          <a:xfrm>
            <a:off x="7835705" y="618978"/>
            <a:ext cx="3671667" cy="1200329"/>
          </a:xfrm>
          <a:prstGeom prst="rect">
            <a:avLst/>
          </a:prstGeom>
          <a:noFill/>
        </p:spPr>
        <p:txBody>
          <a:bodyPr wrap="square" rtlCol="0">
            <a:spAutoFit/>
          </a:bodyPr>
          <a:lstStyle/>
          <a:p>
            <a:r>
              <a:rPr lang="en-US" dirty="0"/>
              <a:t>Brass </a:t>
            </a:r>
          </a:p>
          <a:p>
            <a:r>
              <a:rPr lang="en-US" dirty="0"/>
              <a:t>Aluminum </a:t>
            </a:r>
          </a:p>
          <a:p>
            <a:r>
              <a:rPr lang="en-US" dirty="0"/>
              <a:t>Lead</a:t>
            </a:r>
          </a:p>
          <a:p>
            <a:r>
              <a:rPr lang="en-US" dirty="0"/>
              <a:t>Steel</a:t>
            </a:r>
          </a:p>
        </p:txBody>
      </p:sp>
    </p:spTree>
    <p:extLst>
      <p:ext uri="{BB962C8B-B14F-4D97-AF65-F5344CB8AC3E}">
        <p14:creationId xmlns:p14="http://schemas.microsoft.com/office/powerpoint/2010/main" val="246134508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18942" y="103167"/>
            <a:ext cx="3657600" cy="1143000"/>
          </a:xfrm>
          <a:prstGeom prst="rect">
            <a:avLst/>
          </a:prstGeom>
          <a:noFill/>
          <a:ln w="57150">
            <a:solidFill>
              <a:schemeClr val="tx1"/>
            </a:solidFill>
          </a:ln>
        </p:spPr>
        <p:txBody>
          <a:bodyPr wrap="square" rtlCol="0">
            <a:spAutoFit/>
          </a:bodyPr>
          <a:lstStyle/>
          <a:p>
            <a:r>
              <a:rPr lang="en-US" sz="6600" b="1" dirty="0"/>
              <a:t>Q = </a:t>
            </a:r>
            <a:r>
              <a:rPr lang="en-US" sz="6600" b="1" dirty="0" err="1"/>
              <a:t>mC</a:t>
            </a:r>
            <a:r>
              <a:rPr lang="en-US" sz="6600" b="1" dirty="0" err="1">
                <a:sym typeface="Symbol" panose="05050102010706020507" pitchFamily="18" charset="2"/>
              </a:rPr>
              <a:t>T</a:t>
            </a:r>
            <a:endParaRPr lang="en-US" sz="6600" b="1" dirty="0"/>
          </a:p>
        </p:txBody>
      </p:sp>
      <p:sp>
        <p:nvSpPr>
          <p:cNvPr id="5" name="TextBox 4"/>
          <p:cNvSpPr txBox="1"/>
          <p:nvPr/>
        </p:nvSpPr>
        <p:spPr>
          <a:xfrm>
            <a:off x="3882646" y="107394"/>
            <a:ext cx="8133344" cy="1138773"/>
          </a:xfrm>
          <a:prstGeom prst="rect">
            <a:avLst/>
          </a:prstGeom>
          <a:noFill/>
          <a:ln w="57150">
            <a:solidFill>
              <a:schemeClr val="tx1"/>
            </a:solidFill>
          </a:ln>
        </p:spPr>
        <p:txBody>
          <a:bodyPr wrap="square" rtlCol="0" anchor="ctr">
            <a:spAutoFit/>
          </a:bodyPr>
          <a:lstStyle/>
          <a:p>
            <a:pPr algn="r"/>
            <a:r>
              <a:rPr lang="en-US" sz="3600" b="1" dirty="0">
                <a:solidFill>
                  <a:srgbClr val="FF0000"/>
                </a:solidFill>
              </a:rPr>
              <a:t>Purpose of the lab: </a:t>
            </a:r>
            <a:br>
              <a:rPr lang="en-US" sz="4000" b="1" dirty="0">
                <a:solidFill>
                  <a:srgbClr val="FF0000"/>
                </a:solidFill>
              </a:rPr>
            </a:br>
            <a:r>
              <a:rPr lang="en-US" sz="3200" b="1" i="1" dirty="0"/>
              <a:t>Solve for C (specific heat) of a metal</a:t>
            </a:r>
          </a:p>
        </p:txBody>
      </p:sp>
      <p:sp>
        <p:nvSpPr>
          <p:cNvPr id="6" name="TextBox 5"/>
          <p:cNvSpPr txBox="1"/>
          <p:nvPr/>
        </p:nvSpPr>
        <p:spPr>
          <a:xfrm>
            <a:off x="218942" y="1247733"/>
            <a:ext cx="4951932" cy="1200329"/>
          </a:xfrm>
          <a:prstGeom prst="rect">
            <a:avLst/>
          </a:prstGeom>
          <a:noFill/>
          <a:ln w="57150">
            <a:solidFill>
              <a:schemeClr val="tx1"/>
            </a:solidFill>
          </a:ln>
        </p:spPr>
        <p:txBody>
          <a:bodyPr wrap="square" rtlCol="0">
            <a:spAutoFit/>
          </a:bodyPr>
          <a:lstStyle/>
          <a:p>
            <a:r>
              <a:rPr lang="en-US" sz="3600" b="1" dirty="0"/>
              <a:t>Energy absorbed</a:t>
            </a:r>
            <a:r>
              <a:rPr lang="en-US" sz="3600" b="1" dirty="0">
                <a:sym typeface="Wingdings" panose="05000000000000000000" pitchFamily="2" charset="2"/>
              </a:rPr>
              <a:t> Q = +</a:t>
            </a:r>
          </a:p>
          <a:p>
            <a:r>
              <a:rPr lang="en-US" sz="3600" b="1" dirty="0">
                <a:sym typeface="Wingdings" panose="05000000000000000000" pitchFamily="2" charset="2"/>
              </a:rPr>
              <a:t>Energy released  Q = -</a:t>
            </a:r>
            <a:endParaRPr lang="en-US" sz="3600" b="1" dirty="0"/>
          </a:p>
        </p:txBody>
      </p:sp>
      <p:sp>
        <p:nvSpPr>
          <p:cNvPr id="7" name="Rectangle 6"/>
          <p:cNvSpPr/>
          <p:nvPr/>
        </p:nvSpPr>
        <p:spPr>
          <a:xfrm>
            <a:off x="2601538" y="2833355"/>
            <a:ext cx="2116236" cy="2073495"/>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dirty="0">
                <a:solidFill>
                  <a:schemeClr val="tx1"/>
                </a:solidFill>
              </a:rPr>
              <a:t>beaker</a:t>
            </a:r>
          </a:p>
        </p:txBody>
      </p:sp>
      <p:sp>
        <p:nvSpPr>
          <p:cNvPr id="8" name="Rectangle 7"/>
          <p:cNvSpPr/>
          <p:nvPr/>
        </p:nvSpPr>
        <p:spPr>
          <a:xfrm>
            <a:off x="2640175" y="3422102"/>
            <a:ext cx="2040557" cy="1458991"/>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3266277" y="3887481"/>
            <a:ext cx="940157" cy="927279"/>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Arrow 9"/>
          <p:cNvSpPr/>
          <p:nvPr/>
        </p:nvSpPr>
        <p:spPr>
          <a:xfrm>
            <a:off x="2689378" y="4166315"/>
            <a:ext cx="916711" cy="482958"/>
          </a:xfrm>
          <a:prstGeom prst="rightArrow">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1861003" y="5103707"/>
            <a:ext cx="3309870" cy="3477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tx1"/>
                </a:solidFill>
              </a:rPr>
              <a:t>Hot Water</a:t>
            </a:r>
          </a:p>
        </p:txBody>
      </p:sp>
      <p:sp>
        <p:nvSpPr>
          <p:cNvPr id="12" name="Rectangle 11"/>
          <p:cNvSpPr/>
          <p:nvPr/>
        </p:nvSpPr>
        <p:spPr>
          <a:xfrm>
            <a:off x="1861003" y="5444227"/>
            <a:ext cx="3309870" cy="3477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tx1"/>
                </a:solidFill>
              </a:rPr>
              <a:t>Metal is heating up</a:t>
            </a:r>
          </a:p>
        </p:txBody>
      </p:sp>
      <p:sp>
        <p:nvSpPr>
          <p:cNvPr id="13" name="Rectangle 12"/>
          <p:cNvSpPr/>
          <p:nvPr/>
        </p:nvSpPr>
        <p:spPr>
          <a:xfrm>
            <a:off x="1506834" y="5845421"/>
            <a:ext cx="4237148" cy="3477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tx1"/>
                </a:solidFill>
              </a:rPr>
              <a:t>Energy transfer into METAL</a:t>
            </a:r>
          </a:p>
        </p:txBody>
      </p:sp>
      <p:sp>
        <p:nvSpPr>
          <p:cNvPr id="14" name="Rectangle 13"/>
          <p:cNvSpPr/>
          <p:nvPr/>
        </p:nvSpPr>
        <p:spPr>
          <a:xfrm>
            <a:off x="7190522" y="2793220"/>
            <a:ext cx="2090684" cy="2073495"/>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dirty="0">
                <a:solidFill>
                  <a:schemeClr val="tx1"/>
                </a:solidFill>
              </a:rPr>
              <a:t>calorimeter</a:t>
            </a:r>
          </a:p>
        </p:txBody>
      </p:sp>
      <p:sp>
        <p:nvSpPr>
          <p:cNvPr id="15" name="Rectangle 14"/>
          <p:cNvSpPr/>
          <p:nvPr/>
        </p:nvSpPr>
        <p:spPr>
          <a:xfrm>
            <a:off x="7239529" y="3381967"/>
            <a:ext cx="2015919" cy="1458991"/>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7765785" y="3913678"/>
            <a:ext cx="940157" cy="927279"/>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ight Arrow 16"/>
          <p:cNvSpPr/>
          <p:nvPr/>
        </p:nvSpPr>
        <p:spPr>
          <a:xfrm>
            <a:off x="8328171" y="4208309"/>
            <a:ext cx="802577" cy="482958"/>
          </a:xfrm>
          <a:prstGeom prst="rightArrow">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6754634" y="5026433"/>
            <a:ext cx="3309870" cy="3477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tx1"/>
                </a:solidFill>
              </a:rPr>
              <a:t>Cold Water</a:t>
            </a:r>
          </a:p>
        </p:txBody>
      </p:sp>
      <p:sp>
        <p:nvSpPr>
          <p:cNvPr id="19" name="Rectangle 18"/>
          <p:cNvSpPr/>
          <p:nvPr/>
        </p:nvSpPr>
        <p:spPr>
          <a:xfrm>
            <a:off x="6754634" y="5366953"/>
            <a:ext cx="3309870" cy="3477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tx1"/>
                </a:solidFill>
              </a:rPr>
              <a:t>Water is heating up</a:t>
            </a:r>
          </a:p>
        </p:txBody>
      </p:sp>
      <p:sp>
        <p:nvSpPr>
          <p:cNvPr id="20" name="Rectangle 19"/>
          <p:cNvSpPr/>
          <p:nvPr/>
        </p:nvSpPr>
        <p:spPr>
          <a:xfrm>
            <a:off x="6290995" y="5768147"/>
            <a:ext cx="4237148" cy="3477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tx1"/>
                </a:solidFill>
              </a:rPr>
              <a:t>Energy transfer into WATER</a:t>
            </a:r>
          </a:p>
        </p:txBody>
      </p:sp>
      <p:sp>
        <p:nvSpPr>
          <p:cNvPr id="21" name="TextBox 20"/>
          <p:cNvSpPr txBox="1"/>
          <p:nvPr/>
        </p:nvSpPr>
        <p:spPr>
          <a:xfrm>
            <a:off x="128790" y="2980038"/>
            <a:ext cx="3026535" cy="1323439"/>
          </a:xfrm>
          <a:prstGeom prst="rect">
            <a:avLst/>
          </a:prstGeom>
          <a:noFill/>
        </p:spPr>
        <p:txBody>
          <a:bodyPr wrap="square" rtlCol="0">
            <a:spAutoFit/>
          </a:bodyPr>
          <a:lstStyle/>
          <a:p>
            <a:r>
              <a:rPr lang="en-US" sz="4000" dirty="0" err="1"/>
              <a:t>Q</a:t>
            </a:r>
            <a:r>
              <a:rPr lang="en-US" sz="4000" baseline="-25000" dirty="0" err="1"/>
              <a:t>metal</a:t>
            </a:r>
            <a:r>
              <a:rPr lang="en-US" sz="4000" dirty="0"/>
              <a:t> = +</a:t>
            </a:r>
          </a:p>
          <a:p>
            <a:r>
              <a:rPr lang="en-US" sz="4000" dirty="0" err="1"/>
              <a:t>Q</a:t>
            </a:r>
            <a:r>
              <a:rPr lang="en-US" sz="4000" baseline="-25000" dirty="0" err="1"/>
              <a:t>water</a:t>
            </a:r>
            <a:r>
              <a:rPr lang="en-US" sz="4000" dirty="0"/>
              <a:t> = -</a:t>
            </a:r>
          </a:p>
        </p:txBody>
      </p:sp>
      <p:sp>
        <p:nvSpPr>
          <p:cNvPr id="22" name="TextBox 21"/>
          <p:cNvSpPr txBox="1"/>
          <p:nvPr/>
        </p:nvSpPr>
        <p:spPr>
          <a:xfrm>
            <a:off x="9504609" y="2842888"/>
            <a:ext cx="2854818" cy="1323439"/>
          </a:xfrm>
          <a:prstGeom prst="rect">
            <a:avLst/>
          </a:prstGeom>
          <a:noFill/>
        </p:spPr>
        <p:txBody>
          <a:bodyPr wrap="square" rtlCol="0">
            <a:spAutoFit/>
          </a:bodyPr>
          <a:lstStyle/>
          <a:p>
            <a:r>
              <a:rPr lang="en-US" sz="4000" dirty="0" err="1"/>
              <a:t>Q</a:t>
            </a:r>
            <a:r>
              <a:rPr lang="en-US" sz="4000" baseline="-25000" dirty="0" err="1"/>
              <a:t>metal</a:t>
            </a:r>
            <a:r>
              <a:rPr lang="en-US" sz="4000" dirty="0"/>
              <a:t> = -</a:t>
            </a:r>
          </a:p>
          <a:p>
            <a:r>
              <a:rPr lang="en-US" sz="4000" dirty="0" err="1"/>
              <a:t>Q</a:t>
            </a:r>
            <a:r>
              <a:rPr lang="en-US" sz="4000" baseline="-25000" dirty="0" err="1"/>
              <a:t>water</a:t>
            </a:r>
            <a:r>
              <a:rPr lang="en-US" sz="4000" dirty="0"/>
              <a:t> = +</a:t>
            </a:r>
          </a:p>
        </p:txBody>
      </p:sp>
      <p:sp>
        <p:nvSpPr>
          <p:cNvPr id="23" name="TextBox 22"/>
          <p:cNvSpPr txBox="1"/>
          <p:nvPr/>
        </p:nvSpPr>
        <p:spPr>
          <a:xfrm>
            <a:off x="5170874" y="1243792"/>
            <a:ext cx="6845116" cy="1197864"/>
          </a:xfrm>
          <a:prstGeom prst="flowChartProcess">
            <a:avLst/>
          </a:prstGeom>
          <a:solidFill>
            <a:schemeClr val="bg1"/>
          </a:solidFill>
          <a:ln w="57150">
            <a:solidFill>
              <a:schemeClr val="tx1"/>
            </a:solidFill>
          </a:ln>
        </p:spPr>
        <p:txBody>
          <a:bodyPr wrap="square" rtlCol="0" anchor="ctr">
            <a:spAutoFit/>
          </a:bodyPr>
          <a:lstStyle/>
          <a:p>
            <a:pPr algn="ctr"/>
            <a:r>
              <a:rPr lang="en-US" sz="4500" b="1" dirty="0"/>
              <a:t>ENERGY IN  = ENERGY OUT</a:t>
            </a:r>
          </a:p>
        </p:txBody>
      </p:sp>
    </p:spTree>
    <p:extLst>
      <p:ext uri="{BB962C8B-B14F-4D97-AF65-F5344CB8AC3E}">
        <p14:creationId xmlns:p14="http://schemas.microsoft.com/office/powerpoint/2010/main" val="598517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4"/>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5"/>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6"/>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8"/>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19"/>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20"/>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17"/>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21"/>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22"/>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p:bldP spid="12" grpId="0"/>
      <p:bldP spid="13" grpId="0"/>
      <p:bldP spid="14" grpId="0" animBg="1"/>
      <p:bldP spid="15" grpId="0" animBg="1"/>
      <p:bldP spid="16" grpId="0" animBg="1"/>
      <p:bldP spid="17" grpId="0" animBg="1"/>
      <p:bldP spid="18" grpId="0"/>
      <p:bldP spid="19" grpId="0"/>
      <p:bldP spid="20" grpId="0"/>
      <p:bldP spid="21" grpId="0"/>
      <p:bldP spid="22" grpId="0"/>
      <p:bldP spid="23"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70456" y="412124"/>
            <a:ext cx="5487115" cy="6053070"/>
          </a:xfrm>
          <a:prstGeom prst="rect">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4800" b="1" dirty="0" err="1">
                <a:solidFill>
                  <a:schemeClr val="tx1"/>
                </a:solidFill>
              </a:rPr>
              <a:t>Q</a:t>
            </a:r>
            <a:r>
              <a:rPr lang="en-US" sz="4800" b="1" baseline="-25000" dirty="0" err="1">
                <a:solidFill>
                  <a:schemeClr val="tx1"/>
                </a:solidFill>
              </a:rPr>
              <a:t>water</a:t>
            </a:r>
            <a:r>
              <a:rPr lang="en-US" sz="4800" b="1" dirty="0">
                <a:solidFill>
                  <a:schemeClr val="tx1"/>
                </a:solidFill>
              </a:rPr>
              <a:t> =</a:t>
            </a:r>
          </a:p>
          <a:p>
            <a:br>
              <a:rPr lang="en-US" sz="2400" b="1" dirty="0">
                <a:solidFill>
                  <a:schemeClr val="tx1"/>
                </a:solidFill>
              </a:rPr>
            </a:br>
            <a:r>
              <a:rPr lang="en-US" sz="4800" b="1" dirty="0" err="1">
                <a:solidFill>
                  <a:schemeClr val="tx1"/>
                </a:solidFill>
              </a:rPr>
              <a:t>m</a:t>
            </a:r>
            <a:r>
              <a:rPr lang="en-US" sz="4800" b="1" baseline="-25000" dirty="0" err="1">
                <a:solidFill>
                  <a:schemeClr val="tx1"/>
                </a:solidFill>
              </a:rPr>
              <a:t>water</a:t>
            </a:r>
            <a:r>
              <a:rPr lang="en-US" sz="4800" b="1" dirty="0">
                <a:solidFill>
                  <a:schemeClr val="tx1"/>
                </a:solidFill>
              </a:rPr>
              <a:t> =</a:t>
            </a:r>
          </a:p>
          <a:p>
            <a:endParaRPr lang="en-US" sz="4800" b="1" dirty="0">
              <a:solidFill>
                <a:schemeClr val="tx1"/>
              </a:solidFill>
            </a:endParaRPr>
          </a:p>
          <a:p>
            <a:r>
              <a:rPr lang="en-US" sz="4800" b="1" dirty="0" err="1">
                <a:solidFill>
                  <a:schemeClr val="tx1"/>
                </a:solidFill>
              </a:rPr>
              <a:t>C</a:t>
            </a:r>
            <a:r>
              <a:rPr lang="en-US" sz="4800" b="1" baseline="-25000" dirty="0" err="1">
                <a:solidFill>
                  <a:schemeClr val="tx1"/>
                </a:solidFill>
              </a:rPr>
              <a:t>water</a:t>
            </a:r>
            <a:r>
              <a:rPr lang="en-US" sz="4800" b="1" dirty="0">
                <a:solidFill>
                  <a:schemeClr val="tx1"/>
                </a:solidFill>
              </a:rPr>
              <a:t> = </a:t>
            </a:r>
          </a:p>
          <a:p>
            <a:endParaRPr lang="en-US" sz="3600" b="1" dirty="0">
              <a:solidFill>
                <a:schemeClr val="tx1"/>
              </a:solidFill>
            </a:endParaRPr>
          </a:p>
          <a:p>
            <a:r>
              <a:rPr lang="en-US" sz="4800" b="1" dirty="0">
                <a:solidFill>
                  <a:schemeClr val="tx1"/>
                </a:solidFill>
                <a:sym typeface="Symbol" panose="05050102010706020507" pitchFamily="18" charset="2"/>
              </a:rPr>
              <a:t></a:t>
            </a:r>
            <a:r>
              <a:rPr lang="en-US" sz="4800" b="1" dirty="0" err="1">
                <a:solidFill>
                  <a:schemeClr val="tx1"/>
                </a:solidFill>
                <a:sym typeface="Symbol" panose="05050102010706020507" pitchFamily="18" charset="2"/>
              </a:rPr>
              <a:t>T</a:t>
            </a:r>
            <a:r>
              <a:rPr lang="en-US" sz="4800" b="1" baseline="-25000" dirty="0" err="1">
                <a:solidFill>
                  <a:schemeClr val="tx1"/>
                </a:solidFill>
                <a:sym typeface="Symbol" panose="05050102010706020507" pitchFamily="18" charset="2"/>
              </a:rPr>
              <a:t>water</a:t>
            </a:r>
            <a:r>
              <a:rPr lang="en-US" sz="4800" b="1" dirty="0">
                <a:solidFill>
                  <a:schemeClr val="tx1"/>
                </a:solidFill>
                <a:sym typeface="Symbol" panose="05050102010706020507" pitchFamily="18" charset="2"/>
              </a:rPr>
              <a:t> = </a:t>
            </a:r>
          </a:p>
        </p:txBody>
      </p:sp>
      <p:sp>
        <p:nvSpPr>
          <p:cNvPr id="5" name="Rectangle 4"/>
          <p:cNvSpPr/>
          <p:nvPr/>
        </p:nvSpPr>
        <p:spPr>
          <a:xfrm>
            <a:off x="5978505" y="412124"/>
            <a:ext cx="5972545" cy="6053070"/>
          </a:xfrm>
          <a:prstGeom prst="rect">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4800" b="1" dirty="0" err="1">
                <a:solidFill>
                  <a:schemeClr val="tx1"/>
                </a:solidFill>
              </a:rPr>
              <a:t>Q</a:t>
            </a:r>
            <a:r>
              <a:rPr lang="en-US" sz="4800" b="1" baseline="-25000" dirty="0" err="1">
                <a:solidFill>
                  <a:schemeClr val="tx1"/>
                </a:solidFill>
              </a:rPr>
              <a:t>metal</a:t>
            </a:r>
            <a:r>
              <a:rPr lang="en-US" sz="4800" b="1" dirty="0">
                <a:solidFill>
                  <a:schemeClr val="tx1"/>
                </a:solidFill>
              </a:rPr>
              <a:t>=</a:t>
            </a:r>
          </a:p>
          <a:p>
            <a:r>
              <a:rPr lang="en-US" sz="4800" b="1" dirty="0">
                <a:solidFill>
                  <a:schemeClr val="tx1"/>
                </a:solidFill>
              </a:rPr>
              <a:t> </a:t>
            </a:r>
          </a:p>
          <a:p>
            <a:r>
              <a:rPr lang="en-US" sz="4800" b="1" dirty="0" err="1">
                <a:solidFill>
                  <a:schemeClr val="tx1"/>
                </a:solidFill>
              </a:rPr>
              <a:t>m</a:t>
            </a:r>
            <a:r>
              <a:rPr lang="en-US" sz="4800" b="1" baseline="-25000" dirty="0" err="1">
                <a:solidFill>
                  <a:schemeClr val="tx1"/>
                </a:solidFill>
              </a:rPr>
              <a:t>metal</a:t>
            </a:r>
            <a:r>
              <a:rPr lang="en-US" sz="4800" b="1" dirty="0">
                <a:solidFill>
                  <a:schemeClr val="tx1"/>
                </a:solidFill>
              </a:rPr>
              <a:t> =</a:t>
            </a:r>
          </a:p>
          <a:p>
            <a:endParaRPr lang="en-US" sz="1400" b="1" dirty="0">
              <a:solidFill>
                <a:schemeClr val="tx1"/>
              </a:solidFill>
            </a:endParaRPr>
          </a:p>
          <a:p>
            <a:r>
              <a:rPr lang="en-US" sz="4800" b="1" dirty="0" err="1">
                <a:solidFill>
                  <a:schemeClr val="tx1"/>
                </a:solidFill>
              </a:rPr>
              <a:t>C</a:t>
            </a:r>
            <a:r>
              <a:rPr lang="en-US" sz="4800" b="1" baseline="-25000" dirty="0" err="1">
                <a:solidFill>
                  <a:schemeClr val="tx1"/>
                </a:solidFill>
              </a:rPr>
              <a:t>metal</a:t>
            </a:r>
            <a:r>
              <a:rPr lang="en-US" sz="4800" b="1" dirty="0">
                <a:solidFill>
                  <a:schemeClr val="tx1"/>
                </a:solidFill>
              </a:rPr>
              <a:t> = </a:t>
            </a:r>
          </a:p>
          <a:p>
            <a:endParaRPr lang="en-US" b="1" dirty="0">
              <a:solidFill>
                <a:schemeClr val="tx1"/>
              </a:solidFill>
            </a:endParaRPr>
          </a:p>
          <a:p>
            <a:r>
              <a:rPr lang="en-US" sz="4800" b="1" dirty="0">
                <a:solidFill>
                  <a:schemeClr val="tx1"/>
                </a:solidFill>
                <a:sym typeface="Symbol" panose="05050102010706020507" pitchFamily="18" charset="2"/>
              </a:rPr>
              <a:t></a:t>
            </a:r>
            <a:r>
              <a:rPr lang="en-US" sz="4800" b="1" dirty="0" err="1">
                <a:solidFill>
                  <a:schemeClr val="tx1"/>
                </a:solidFill>
                <a:sym typeface="Symbol" panose="05050102010706020507" pitchFamily="18" charset="2"/>
              </a:rPr>
              <a:t>T</a:t>
            </a:r>
            <a:r>
              <a:rPr lang="en-US" sz="4800" b="1" baseline="-25000" dirty="0" err="1">
                <a:solidFill>
                  <a:schemeClr val="tx1"/>
                </a:solidFill>
                <a:sym typeface="Symbol" panose="05050102010706020507" pitchFamily="18" charset="2"/>
              </a:rPr>
              <a:t>metal</a:t>
            </a:r>
            <a:r>
              <a:rPr lang="en-US" sz="4800" b="1" dirty="0">
                <a:solidFill>
                  <a:schemeClr val="tx1"/>
                </a:solidFill>
                <a:sym typeface="Symbol" panose="05050102010706020507" pitchFamily="18" charset="2"/>
              </a:rPr>
              <a:t> = </a:t>
            </a:r>
          </a:p>
          <a:p>
            <a:endParaRPr lang="en-US" sz="4800" b="1" dirty="0">
              <a:solidFill>
                <a:schemeClr val="tx1"/>
              </a:solidFill>
            </a:endParaRPr>
          </a:p>
        </p:txBody>
      </p:sp>
      <p:sp>
        <p:nvSpPr>
          <p:cNvPr id="6" name="TextBox 5"/>
          <p:cNvSpPr txBox="1"/>
          <p:nvPr/>
        </p:nvSpPr>
        <p:spPr>
          <a:xfrm>
            <a:off x="3606085" y="488651"/>
            <a:ext cx="2034861" cy="1015663"/>
          </a:xfrm>
          <a:prstGeom prst="rect">
            <a:avLst/>
          </a:prstGeom>
          <a:noFill/>
        </p:spPr>
        <p:txBody>
          <a:bodyPr wrap="square" rtlCol="0">
            <a:spAutoFit/>
          </a:bodyPr>
          <a:lstStyle/>
          <a:p>
            <a:r>
              <a:rPr lang="en-US" sz="6000" b="1" dirty="0">
                <a:solidFill>
                  <a:srgbClr val="FF0000"/>
                </a:solidFill>
              </a:rPr>
              <a:t>?</a:t>
            </a:r>
            <a:endParaRPr lang="en-US" b="1" dirty="0">
              <a:solidFill>
                <a:srgbClr val="FF0000"/>
              </a:solidFill>
            </a:endParaRPr>
          </a:p>
        </p:txBody>
      </p:sp>
      <p:sp>
        <p:nvSpPr>
          <p:cNvPr id="7" name="TextBox 6"/>
          <p:cNvSpPr txBox="1"/>
          <p:nvPr/>
        </p:nvSpPr>
        <p:spPr>
          <a:xfrm>
            <a:off x="2320015" y="1600388"/>
            <a:ext cx="3437556" cy="1384995"/>
          </a:xfrm>
          <a:prstGeom prst="rect">
            <a:avLst/>
          </a:prstGeom>
          <a:noFill/>
        </p:spPr>
        <p:txBody>
          <a:bodyPr wrap="square" rtlCol="0">
            <a:spAutoFit/>
          </a:bodyPr>
          <a:lstStyle/>
          <a:p>
            <a:r>
              <a:rPr lang="en-US" sz="2800" b="1" dirty="0">
                <a:solidFill>
                  <a:srgbClr val="FF0000"/>
                </a:solidFill>
              </a:rPr>
              <a:t>From the water you put in the calorimeter</a:t>
            </a:r>
          </a:p>
          <a:p>
            <a:r>
              <a:rPr lang="en-US" sz="2800" b="1" dirty="0">
                <a:solidFill>
                  <a:srgbClr val="0070C0"/>
                </a:solidFill>
              </a:rPr>
              <a:t>1mL = 1g</a:t>
            </a:r>
            <a:endParaRPr lang="en-US" sz="900" b="1" dirty="0">
              <a:solidFill>
                <a:srgbClr val="0070C0"/>
              </a:solidFill>
            </a:endParaRPr>
          </a:p>
        </p:txBody>
      </p:sp>
      <p:sp>
        <p:nvSpPr>
          <p:cNvPr id="8" name="TextBox 7"/>
          <p:cNvSpPr txBox="1"/>
          <p:nvPr/>
        </p:nvSpPr>
        <p:spPr>
          <a:xfrm>
            <a:off x="2376139" y="3146271"/>
            <a:ext cx="3136004" cy="584775"/>
          </a:xfrm>
          <a:prstGeom prst="rect">
            <a:avLst/>
          </a:prstGeom>
          <a:noFill/>
        </p:spPr>
        <p:txBody>
          <a:bodyPr wrap="square" rtlCol="0">
            <a:spAutoFit/>
          </a:bodyPr>
          <a:lstStyle/>
          <a:p>
            <a:r>
              <a:rPr lang="en-US" sz="3200" b="1" dirty="0">
                <a:solidFill>
                  <a:srgbClr val="FF0000"/>
                </a:solidFill>
              </a:rPr>
              <a:t>4.184 J/</a:t>
            </a:r>
            <a:r>
              <a:rPr lang="en-US" sz="3200" b="1" dirty="0" err="1">
                <a:solidFill>
                  <a:srgbClr val="FF0000"/>
                </a:solidFill>
              </a:rPr>
              <a:t>g</a:t>
            </a:r>
            <a:r>
              <a:rPr lang="en-US" sz="3200" b="1" dirty="0" err="1">
                <a:solidFill>
                  <a:srgbClr val="FF0000"/>
                </a:solidFill>
                <a:sym typeface="Symbol" panose="05050102010706020507" pitchFamily="18" charset="2"/>
              </a:rPr>
              <a:t></a:t>
            </a:r>
            <a:r>
              <a:rPr lang="en-US" sz="3200" b="1" dirty="0" err="1">
                <a:solidFill>
                  <a:srgbClr val="FF0000"/>
                </a:solidFill>
              </a:rPr>
              <a:t>C</a:t>
            </a:r>
            <a:endParaRPr lang="en-US" sz="1000" b="1" dirty="0">
              <a:solidFill>
                <a:srgbClr val="FF0000"/>
              </a:solidFill>
            </a:endParaRPr>
          </a:p>
        </p:txBody>
      </p:sp>
      <p:sp>
        <p:nvSpPr>
          <p:cNvPr id="9" name="TextBox 8"/>
          <p:cNvSpPr txBox="1"/>
          <p:nvPr/>
        </p:nvSpPr>
        <p:spPr>
          <a:xfrm>
            <a:off x="2539612" y="4372819"/>
            <a:ext cx="3245476" cy="1384995"/>
          </a:xfrm>
          <a:prstGeom prst="rect">
            <a:avLst/>
          </a:prstGeom>
          <a:noFill/>
        </p:spPr>
        <p:txBody>
          <a:bodyPr wrap="square" rtlCol="0">
            <a:spAutoFit/>
          </a:bodyPr>
          <a:lstStyle/>
          <a:p>
            <a:r>
              <a:rPr lang="en-US" sz="3600" b="1" dirty="0" err="1">
                <a:solidFill>
                  <a:srgbClr val="FF0000"/>
                </a:solidFill>
              </a:rPr>
              <a:t>Tf</a:t>
            </a:r>
            <a:r>
              <a:rPr lang="en-US" sz="3600" b="1" dirty="0">
                <a:solidFill>
                  <a:srgbClr val="FF0000"/>
                </a:solidFill>
              </a:rPr>
              <a:t> – </a:t>
            </a:r>
            <a:r>
              <a:rPr lang="en-US" sz="3600" b="1" dirty="0" err="1">
                <a:solidFill>
                  <a:srgbClr val="FF0000"/>
                </a:solidFill>
              </a:rPr>
              <a:t>Ti</a:t>
            </a:r>
            <a:endParaRPr lang="en-US" sz="3600" b="1" dirty="0">
              <a:solidFill>
                <a:srgbClr val="FF0000"/>
              </a:solidFill>
            </a:endParaRPr>
          </a:p>
          <a:p>
            <a:r>
              <a:rPr lang="en-US" sz="2400" b="1" i="1" dirty="0">
                <a:solidFill>
                  <a:srgbClr val="0070C0"/>
                </a:solidFill>
              </a:rPr>
              <a:t>(From your thermometer readings)</a:t>
            </a:r>
            <a:endParaRPr lang="en-US" sz="800" b="1" i="1" dirty="0">
              <a:solidFill>
                <a:srgbClr val="0070C0"/>
              </a:solidFill>
            </a:endParaRPr>
          </a:p>
        </p:txBody>
      </p:sp>
      <p:cxnSp>
        <p:nvCxnSpPr>
          <p:cNvPr id="11" name="Straight Connector 10"/>
          <p:cNvCxnSpPr/>
          <p:nvPr/>
        </p:nvCxnSpPr>
        <p:spPr>
          <a:xfrm flipV="1">
            <a:off x="270455" y="1453874"/>
            <a:ext cx="5486400" cy="1287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V="1">
            <a:off x="298688" y="2954849"/>
            <a:ext cx="5486400" cy="1287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255106" y="3946623"/>
            <a:ext cx="5486400" cy="1287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V="1">
            <a:off x="5950272" y="1847809"/>
            <a:ext cx="5943600" cy="1287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V="1">
            <a:off x="5988162" y="2778482"/>
            <a:ext cx="5943600" cy="1287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V="1">
            <a:off x="6007450" y="3720703"/>
            <a:ext cx="5943600" cy="1287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7814822" y="443109"/>
            <a:ext cx="3136004" cy="830997"/>
          </a:xfrm>
          <a:prstGeom prst="rect">
            <a:avLst/>
          </a:prstGeom>
          <a:noFill/>
        </p:spPr>
        <p:txBody>
          <a:bodyPr wrap="square" rtlCol="0">
            <a:spAutoFit/>
          </a:bodyPr>
          <a:lstStyle/>
          <a:p>
            <a:r>
              <a:rPr lang="en-US" sz="4800" b="1" dirty="0">
                <a:solidFill>
                  <a:srgbClr val="FF0000"/>
                </a:solidFill>
              </a:rPr>
              <a:t>-</a:t>
            </a:r>
            <a:r>
              <a:rPr lang="en-US" sz="4000" b="1" dirty="0" err="1">
                <a:solidFill>
                  <a:srgbClr val="FF0000"/>
                </a:solidFill>
              </a:rPr>
              <a:t>Q</a:t>
            </a:r>
            <a:r>
              <a:rPr lang="en-US" sz="4000" b="1" baseline="-25000" dirty="0" err="1">
                <a:solidFill>
                  <a:srgbClr val="FF0000"/>
                </a:solidFill>
              </a:rPr>
              <a:t>water</a:t>
            </a:r>
            <a:endParaRPr lang="en-US" sz="1100" b="1" baseline="-25000" dirty="0">
              <a:solidFill>
                <a:srgbClr val="FF0000"/>
              </a:solidFill>
            </a:endParaRPr>
          </a:p>
        </p:txBody>
      </p:sp>
      <p:sp>
        <p:nvSpPr>
          <p:cNvPr id="18" name="TextBox 17"/>
          <p:cNvSpPr txBox="1"/>
          <p:nvPr/>
        </p:nvSpPr>
        <p:spPr>
          <a:xfrm>
            <a:off x="9620009" y="526499"/>
            <a:ext cx="2661633" cy="830997"/>
          </a:xfrm>
          <a:prstGeom prst="rect">
            <a:avLst/>
          </a:prstGeom>
          <a:noFill/>
        </p:spPr>
        <p:txBody>
          <a:bodyPr wrap="square" rtlCol="0">
            <a:spAutoFit/>
          </a:bodyPr>
          <a:lstStyle/>
          <a:p>
            <a:r>
              <a:rPr lang="en-US" sz="2400" b="1" i="1" dirty="0">
                <a:solidFill>
                  <a:srgbClr val="0070C0"/>
                </a:solidFill>
              </a:rPr>
              <a:t>Energy IN must </a:t>
            </a:r>
            <a:br>
              <a:rPr lang="en-US" sz="2400" b="1" i="1" dirty="0">
                <a:solidFill>
                  <a:srgbClr val="0070C0"/>
                </a:solidFill>
              </a:rPr>
            </a:br>
            <a:r>
              <a:rPr lang="en-US" sz="2400" b="1" i="1" dirty="0">
                <a:solidFill>
                  <a:srgbClr val="0070C0"/>
                </a:solidFill>
              </a:rPr>
              <a:t>= energy  OUT!</a:t>
            </a:r>
            <a:endParaRPr lang="en-US" sz="600" b="1" i="1" baseline="-25000" dirty="0">
              <a:solidFill>
                <a:srgbClr val="0070C0"/>
              </a:solidFill>
            </a:endParaRPr>
          </a:p>
        </p:txBody>
      </p:sp>
      <p:sp>
        <p:nvSpPr>
          <p:cNvPr id="19" name="TextBox 18"/>
          <p:cNvSpPr txBox="1"/>
          <p:nvPr/>
        </p:nvSpPr>
        <p:spPr>
          <a:xfrm>
            <a:off x="8354658" y="2086518"/>
            <a:ext cx="3136004" cy="584775"/>
          </a:xfrm>
          <a:prstGeom prst="rect">
            <a:avLst/>
          </a:prstGeom>
          <a:noFill/>
        </p:spPr>
        <p:txBody>
          <a:bodyPr wrap="square" rtlCol="0">
            <a:spAutoFit/>
          </a:bodyPr>
          <a:lstStyle/>
          <a:p>
            <a:r>
              <a:rPr lang="en-US" sz="3200" b="1" dirty="0">
                <a:solidFill>
                  <a:srgbClr val="FF0000"/>
                </a:solidFill>
              </a:rPr>
              <a:t>From your scale</a:t>
            </a:r>
            <a:endParaRPr lang="en-US" sz="1000" b="1" dirty="0">
              <a:solidFill>
                <a:srgbClr val="FF0000"/>
              </a:solidFill>
            </a:endParaRPr>
          </a:p>
        </p:txBody>
      </p:sp>
      <p:sp>
        <p:nvSpPr>
          <p:cNvPr id="20" name="TextBox 19"/>
          <p:cNvSpPr txBox="1"/>
          <p:nvPr/>
        </p:nvSpPr>
        <p:spPr>
          <a:xfrm>
            <a:off x="6012309" y="1356057"/>
            <a:ext cx="5816423" cy="461665"/>
          </a:xfrm>
          <a:prstGeom prst="rect">
            <a:avLst/>
          </a:prstGeom>
          <a:noFill/>
        </p:spPr>
        <p:txBody>
          <a:bodyPr wrap="square" rtlCol="0">
            <a:spAutoFit/>
          </a:bodyPr>
          <a:lstStyle/>
          <a:p>
            <a:r>
              <a:rPr lang="en-US" sz="2400" b="1" i="1" dirty="0">
                <a:solidFill>
                  <a:srgbClr val="0070C0"/>
                </a:solidFill>
              </a:rPr>
              <a:t>(opposite sign, not necessarily negative)</a:t>
            </a:r>
            <a:endParaRPr lang="en-US" sz="600" b="1" i="1" baseline="-25000" dirty="0">
              <a:solidFill>
                <a:srgbClr val="0070C0"/>
              </a:solidFill>
            </a:endParaRPr>
          </a:p>
        </p:txBody>
      </p:sp>
      <p:sp>
        <p:nvSpPr>
          <p:cNvPr id="21" name="TextBox 20"/>
          <p:cNvSpPr txBox="1"/>
          <p:nvPr/>
        </p:nvSpPr>
        <p:spPr>
          <a:xfrm>
            <a:off x="7887799" y="2801015"/>
            <a:ext cx="2034861" cy="1015663"/>
          </a:xfrm>
          <a:prstGeom prst="rect">
            <a:avLst/>
          </a:prstGeom>
          <a:noFill/>
        </p:spPr>
        <p:txBody>
          <a:bodyPr wrap="square" rtlCol="0">
            <a:spAutoFit/>
          </a:bodyPr>
          <a:lstStyle/>
          <a:p>
            <a:r>
              <a:rPr lang="en-US" sz="6000" b="1" dirty="0">
                <a:solidFill>
                  <a:srgbClr val="FF0000"/>
                </a:solidFill>
              </a:rPr>
              <a:t>?</a:t>
            </a:r>
            <a:endParaRPr lang="en-US" b="1" dirty="0">
              <a:solidFill>
                <a:srgbClr val="FF0000"/>
              </a:solidFill>
            </a:endParaRPr>
          </a:p>
        </p:txBody>
      </p:sp>
      <p:sp>
        <p:nvSpPr>
          <p:cNvPr id="22" name="TextBox 21"/>
          <p:cNvSpPr txBox="1"/>
          <p:nvPr/>
        </p:nvSpPr>
        <p:spPr>
          <a:xfrm>
            <a:off x="8517073" y="3899917"/>
            <a:ext cx="3245476" cy="584775"/>
          </a:xfrm>
          <a:prstGeom prst="rect">
            <a:avLst/>
          </a:prstGeom>
          <a:noFill/>
        </p:spPr>
        <p:txBody>
          <a:bodyPr wrap="square" rtlCol="0">
            <a:spAutoFit/>
          </a:bodyPr>
          <a:lstStyle/>
          <a:p>
            <a:r>
              <a:rPr lang="en-US" sz="3200" b="1" dirty="0" err="1">
                <a:solidFill>
                  <a:srgbClr val="FF0000"/>
                </a:solidFill>
              </a:rPr>
              <a:t>Tf</a:t>
            </a:r>
            <a:r>
              <a:rPr lang="en-US" sz="3200" b="1" dirty="0">
                <a:solidFill>
                  <a:srgbClr val="FF0000"/>
                </a:solidFill>
              </a:rPr>
              <a:t> – </a:t>
            </a:r>
            <a:r>
              <a:rPr lang="en-US" sz="3200" b="1" dirty="0" err="1">
                <a:solidFill>
                  <a:srgbClr val="FF0000"/>
                </a:solidFill>
              </a:rPr>
              <a:t>Ti</a:t>
            </a:r>
            <a:endParaRPr lang="en-US" sz="3200" b="1" dirty="0">
              <a:solidFill>
                <a:srgbClr val="FF0000"/>
              </a:solidFill>
            </a:endParaRPr>
          </a:p>
        </p:txBody>
      </p:sp>
      <p:sp>
        <p:nvSpPr>
          <p:cNvPr id="23" name="TextBox 22"/>
          <p:cNvSpPr txBox="1"/>
          <p:nvPr/>
        </p:nvSpPr>
        <p:spPr>
          <a:xfrm>
            <a:off x="7947342" y="4434783"/>
            <a:ext cx="1877097" cy="892552"/>
          </a:xfrm>
          <a:prstGeom prst="rect">
            <a:avLst/>
          </a:prstGeom>
          <a:noFill/>
        </p:spPr>
        <p:txBody>
          <a:bodyPr wrap="square" rtlCol="0">
            <a:spAutoFit/>
          </a:bodyPr>
          <a:lstStyle/>
          <a:p>
            <a:pPr algn="ctr"/>
            <a:r>
              <a:rPr lang="en-US" sz="3200" b="1" dirty="0" err="1">
                <a:solidFill>
                  <a:srgbClr val="FF0000"/>
                </a:solidFill>
              </a:rPr>
              <a:t>Tf</a:t>
            </a:r>
            <a:endParaRPr lang="en-US" sz="3200" b="1" dirty="0">
              <a:solidFill>
                <a:srgbClr val="FF0000"/>
              </a:solidFill>
            </a:endParaRPr>
          </a:p>
          <a:p>
            <a:pPr algn="ctr"/>
            <a:r>
              <a:rPr lang="en-US" sz="2000" b="1" dirty="0">
                <a:solidFill>
                  <a:srgbClr val="FF0000"/>
                </a:solidFill>
              </a:rPr>
              <a:t>From water </a:t>
            </a:r>
          </a:p>
        </p:txBody>
      </p:sp>
      <p:sp>
        <p:nvSpPr>
          <p:cNvPr id="24" name="TextBox 23"/>
          <p:cNvSpPr txBox="1"/>
          <p:nvPr/>
        </p:nvSpPr>
        <p:spPr>
          <a:xfrm>
            <a:off x="9746655" y="4431019"/>
            <a:ext cx="1877097" cy="892552"/>
          </a:xfrm>
          <a:prstGeom prst="rect">
            <a:avLst/>
          </a:prstGeom>
          <a:noFill/>
        </p:spPr>
        <p:txBody>
          <a:bodyPr wrap="square" rtlCol="0">
            <a:spAutoFit/>
          </a:bodyPr>
          <a:lstStyle/>
          <a:p>
            <a:pPr algn="ctr"/>
            <a:r>
              <a:rPr lang="en-US" sz="3200" b="1" dirty="0">
                <a:solidFill>
                  <a:srgbClr val="FF0000"/>
                </a:solidFill>
              </a:rPr>
              <a:t>100</a:t>
            </a:r>
            <a:r>
              <a:rPr lang="en-US" sz="3200" b="1" dirty="0">
                <a:solidFill>
                  <a:srgbClr val="FF0000"/>
                </a:solidFill>
                <a:sym typeface="Symbol" panose="05050102010706020507" pitchFamily="18" charset="2"/>
              </a:rPr>
              <a:t>C</a:t>
            </a:r>
            <a:endParaRPr lang="en-US" sz="3200" b="1" dirty="0">
              <a:solidFill>
                <a:srgbClr val="FF0000"/>
              </a:solidFill>
            </a:endParaRPr>
          </a:p>
          <a:p>
            <a:pPr algn="ctr"/>
            <a:r>
              <a:rPr lang="en-US" sz="2000" b="1" dirty="0">
                <a:solidFill>
                  <a:srgbClr val="FF0000"/>
                </a:solidFill>
              </a:rPr>
              <a:t>From boiling</a:t>
            </a:r>
          </a:p>
        </p:txBody>
      </p:sp>
      <p:sp>
        <p:nvSpPr>
          <p:cNvPr id="25" name="TextBox 24"/>
          <p:cNvSpPr txBox="1"/>
          <p:nvPr/>
        </p:nvSpPr>
        <p:spPr>
          <a:xfrm>
            <a:off x="8681460" y="4000132"/>
            <a:ext cx="1877097" cy="1323439"/>
          </a:xfrm>
          <a:prstGeom prst="rect">
            <a:avLst/>
          </a:prstGeom>
          <a:noFill/>
        </p:spPr>
        <p:txBody>
          <a:bodyPr wrap="square" rtlCol="0">
            <a:spAutoFit/>
          </a:bodyPr>
          <a:lstStyle/>
          <a:p>
            <a:pPr algn="ctr"/>
            <a:r>
              <a:rPr lang="en-US" sz="8000" b="1" dirty="0">
                <a:solidFill>
                  <a:srgbClr val="FF0000"/>
                </a:solidFill>
              </a:rPr>
              <a:t>-</a:t>
            </a:r>
            <a:endParaRPr lang="en-US" sz="2000" b="1" dirty="0">
              <a:solidFill>
                <a:srgbClr val="FF0000"/>
              </a:solidFill>
            </a:endParaRPr>
          </a:p>
        </p:txBody>
      </p:sp>
      <p:sp>
        <p:nvSpPr>
          <p:cNvPr id="26" name="TextBox 25"/>
          <p:cNvSpPr txBox="1"/>
          <p:nvPr/>
        </p:nvSpPr>
        <p:spPr>
          <a:xfrm>
            <a:off x="5990031" y="5295191"/>
            <a:ext cx="2305831" cy="1015663"/>
          </a:xfrm>
          <a:prstGeom prst="rect">
            <a:avLst/>
          </a:prstGeom>
          <a:noFill/>
        </p:spPr>
        <p:txBody>
          <a:bodyPr wrap="square" rtlCol="0">
            <a:spAutoFit/>
          </a:bodyPr>
          <a:lstStyle/>
          <a:p>
            <a:pPr algn="ctr"/>
            <a:r>
              <a:rPr lang="en-US" sz="2000" b="1" i="1" dirty="0">
                <a:solidFill>
                  <a:srgbClr val="0070C0"/>
                </a:solidFill>
              </a:rPr>
              <a:t>(At the end the metal and water will be same temp)</a:t>
            </a:r>
            <a:endParaRPr lang="en-US" sz="1400" b="1" i="1" dirty="0">
              <a:solidFill>
                <a:srgbClr val="0070C0"/>
              </a:solidFill>
            </a:endParaRPr>
          </a:p>
        </p:txBody>
      </p:sp>
      <p:sp>
        <p:nvSpPr>
          <p:cNvPr id="27" name="TextBox 26"/>
          <p:cNvSpPr txBox="1"/>
          <p:nvPr/>
        </p:nvSpPr>
        <p:spPr>
          <a:xfrm>
            <a:off x="9263272" y="5341932"/>
            <a:ext cx="2466141" cy="1015663"/>
          </a:xfrm>
          <a:prstGeom prst="rect">
            <a:avLst/>
          </a:prstGeom>
          <a:noFill/>
        </p:spPr>
        <p:txBody>
          <a:bodyPr wrap="square" rtlCol="0">
            <a:spAutoFit/>
          </a:bodyPr>
          <a:lstStyle/>
          <a:p>
            <a:pPr algn="ctr"/>
            <a:r>
              <a:rPr lang="en-US" sz="2000" b="1" i="1" dirty="0">
                <a:solidFill>
                  <a:srgbClr val="0070C0"/>
                </a:solidFill>
              </a:rPr>
              <a:t>(The metal was put in the boiling water so it reached 100</a:t>
            </a:r>
            <a:r>
              <a:rPr lang="en-US" sz="2000" b="1" i="1" dirty="0">
                <a:solidFill>
                  <a:srgbClr val="0070C0"/>
                </a:solidFill>
                <a:sym typeface="Symbol" panose="05050102010706020507" pitchFamily="18" charset="2"/>
              </a:rPr>
              <a:t>C)</a:t>
            </a:r>
            <a:endParaRPr lang="en-US" sz="1400" b="1" i="1" dirty="0">
              <a:solidFill>
                <a:srgbClr val="0070C0"/>
              </a:solidFill>
            </a:endParaRPr>
          </a:p>
        </p:txBody>
      </p:sp>
    </p:spTree>
    <p:extLst>
      <p:ext uri="{BB962C8B-B14F-4D97-AF65-F5344CB8AC3E}">
        <p14:creationId xmlns:p14="http://schemas.microsoft.com/office/powerpoint/2010/main" val="3791360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2"/>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3"/>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5"/>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4"/>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6"/>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7" grpId="0"/>
      <p:bldP spid="18" grpId="0"/>
      <p:bldP spid="19" grpId="0"/>
      <p:bldP spid="20" grpId="0"/>
      <p:bldP spid="21" grpId="0"/>
      <p:bldP spid="22" grpId="0"/>
      <p:bldP spid="23" grpId="0"/>
      <p:bldP spid="24" grpId="0"/>
      <p:bldP spid="25" grpId="0"/>
      <p:bldP spid="26" grpId="0"/>
      <p:bldP spid="27" grpId="0"/>
    </p:bldLst>
  </p:timing>
</p:sld>
</file>

<file path=ppt/slides/slide4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2361350"/>
            <a:ext cx="12080383" cy="1325563"/>
          </a:xfrm>
        </p:spPr>
        <p:txBody>
          <a:bodyPr>
            <a:noAutofit/>
          </a:bodyPr>
          <a:lstStyle/>
          <a:p>
            <a:pPr algn="ctr"/>
            <a:r>
              <a:rPr lang="en-US" sz="11500" b="1" dirty="0"/>
              <a:t>Unit 11 – Solutions</a:t>
            </a:r>
          </a:p>
        </p:txBody>
      </p:sp>
    </p:spTree>
    <p:extLst>
      <p:ext uri="{BB962C8B-B14F-4D97-AF65-F5344CB8AC3E}">
        <p14:creationId xmlns:p14="http://schemas.microsoft.com/office/powerpoint/2010/main" val="41999305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361350"/>
            <a:ext cx="12080383" cy="1325563"/>
          </a:xfrm>
        </p:spPr>
        <p:txBody>
          <a:bodyPr>
            <a:noAutofit/>
          </a:bodyPr>
          <a:lstStyle/>
          <a:p>
            <a:pPr algn="ctr"/>
            <a:r>
              <a:rPr lang="en-US" sz="11500" b="1" dirty="0"/>
              <a:t>Serial Dilution Lab</a:t>
            </a:r>
          </a:p>
        </p:txBody>
      </p:sp>
    </p:spTree>
    <p:extLst>
      <p:ext uri="{BB962C8B-B14F-4D97-AF65-F5344CB8AC3E}">
        <p14:creationId xmlns:p14="http://schemas.microsoft.com/office/powerpoint/2010/main" val="272295840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Serial Dilution Lab</a:t>
            </a:r>
          </a:p>
        </p:txBody>
      </p:sp>
      <p:sp>
        <p:nvSpPr>
          <p:cNvPr id="3" name="Content Placeholder 2"/>
          <p:cNvSpPr>
            <a:spLocks noGrp="1"/>
          </p:cNvSpPr>
          <p:nvPr>
            <p:ph idx="1"/>
          </p:nvPr>
        </p:nvSpPr>
        <p:spPr>
          <a:xfrm>
            <a:off x="838200" y="1532586"/>
            <a:ext cx="6167907" cy="4644377"/>
          </a:xfrm>
        </p:spPr>
        <p:txBody>
          <a:bodyPr>
            <a:normAutofit fontScale="85000" lnSpcReduction="20000"/>
          </a:bodyPr>
          <a:lstStyle/>
          <a:p>
            <a:r>
              <a:rPr lang="en-US" dirty="0"/>
              <a:t>100 mL grad cylinder</a:t>
            </a:r>
          </a:p>
          <a:p>
            <a:r>
              <a:rPr lang="en-US" dirty="0"/>
              <a:t>150-250 beakers x3</a:t>
            </a:r>
          </a:p>
          <a:p>
            <a:r>
              <a:rPr lang="en-US" dirty="0"/>
              <a:t> 100 mL beaker x1</a:t>
            </a:r>
          </a:p>
          <a:p>
            <a:r>
              <a:rPr lang="en-US" dirty="0"/>
              <a:t>100 mL volumetric flask</a:t>
            </a:r>
          </a:p>
          <a:p>
            <a:r>
              <a:rPr lang="en-US" dirty="0"/>
              <a:t>Pipette</a:t>
            </a:r>
          </a:p>
          <a:p>
            <a:r>
              <a:rPr lang="en-US" dirty="0"/>
              <a:t>Funnel</a:t>
            </a:r>
          </a:p>
          <a:p>
            <a:r>
              <a:rPr lang="en-US" dirty="0"/>
              <a:t>DI water bottle</a:t>
            </a:r>
          </a:p>
          <a:p>
            <a:r>
              <a:rPr lang="en-US" dirty="0"/>
              <a:t>Kim Wipes</a:t>
            </a:r>
          </a:p>
          <a:p>
            <a:r>
              <a:rPr lang="en-US" dirty="0"/>
              <a:t>Spec</a:t>
            </a:r>
          </a:p>
          <a:p>
            <a:r>
              <a:rPr lang="en-US" dirty="0"/>
              <a:t>Cuvette</a:t>
            </a:r>
          </a:p>
          <a:p>
            <a:r>
              <a:rPr lang="en-US" dirty="0"/>
              <a:t>DI water bottle up front with large</a:t>
            </a:r>
            <a:br>
              <a:rPr lang="en-US" dirty="0"/>
            </a:br>
            <a:r>
              <a:rPr lang="en-US" dirty="0"/>
              <a:t>beaker for </a:t>
            </a:r>
            <a:r>
              <a:rPr lang="en-US"/>
              <a:t>rinsing cuvette</a:t>
            </a:r>
            <a:endParaRPr lang="en-US" dirty="0"/>
          </a:p>
        </p:txBody>
      </p:sp>
      <p:sp>
        <p:nvSpPr>
          <p:cNvPr id="4" name="Rectangle 3"/>
          <p:cNvSpPr/>
          <p:nvPr/>
        </p:nvSpPr>
        <p:spPr>
          <a:xfrm>
            <a:off x="5683348" y="502276"/>
            <a:ext cx="6268246" cy="6236149"/>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u="sng" dirty="0">
                <a:solidFill>
                  <a:schemeClr val="tx1"/>
                </a:solidFill>
              </a:rPr>
              <a:t>Blue Stock Solution</a:t>
            </a:r>
          </a:p>
          <a:p>
            <a:r>
              <a:rPr lang="en-US" sz="2400" b="1" dirty="0">
                <a:solidFill>
                  <a:schemeClr val="tx1"/>
                </a:solidFill>
              </a:rPr>
              <a:t>Blue food coloring added to beaker of water until dark blue.  10drops/L</a:t>
            </a:r>
          </a:p>
          <a:p>
            <a:r>
              <a:rPr lang="en-US" sz="2400" b="1" dirty="0">
                <a:solidFill>
                  <a:schemeClr val="tx1"/>
                </a:solidFill>
                <a:sym typeface="Wingdings" panose="05000000000000000000" pitchFamily="2" charset="2"/>
              </a:rPr>
              <a:t>70 mL per group  = 560 mL per period</a:t>
            </a:r>
          </a:p>
          <a:p>
            <a:endParaRPr lang="en-US" sz="2400" b="1" dirty="0">
              <a:solidFill>
                <a:schemeClr val="tx1"/>
              </a:solidFill>
            </a:endParaRPr>
          </a:p>
          <a:p>
            <a:pPr algn="ctr"/>
            <a:endParaRPr lang="en-US" sz="2400" b="1" dirty="0">
              <a:solidFill>
                <a:schemeClr val="tx1"/>
              </a:solidFill>
              <a:sym typeface="Wingdings" panose="05000000000000000000" pitchFamily="2" charset="2"/>
            </a:endParaRPr>
          </a:p>
          <a:p>
            <a:r>
              <a:rPr lang="en-US" sz="2400" b="1" u="sng" dirty="0">
                <a:solidFill>
                  <a:schemeClr val="tx1"/>
                </a:solidFill>
                <a:sym typeface="Wingdings" panose="05000000000000000000" pitchFamily="2" charset="2"/>
              </a:rPr>
              <a:t>620 nm </a:t>
            </a:r>
          </a:p>
          <a:p>
            <a:r>
              <a:rPr lang="en-US" sz="2400" b="1" dirty="0">
                <a:solidFill>
                  <a:schemeClr val="tx1"/>
                </a:solidFill>
                <a:sym typeface="Wingdings" panose="05000000000000000000" pitchFamily="2" charset="2"/>
              </a:rPr>
              <a:t>2023 Accepted Absorbance Values:</a:t>
            </a:r>
          </a:p>
          <a:p>
            <a:r>
              <a:rPr lang="en-US" sz="2400" b="1" dirty="0">
                <a:solidFill>
                  <a:schemeClr val="tx1"/>
                </a:solidFill>
                <a:sym typeface="Wingdings" panose="05000000000000000000" pitchFamily="2" charset="2"/>
              </a:rPr>
              <a:t>1.00 M = 0.636</a:t>
            </a:r>
          </a:p>
          <a:p>
            <a:r>
              <a:rPr lang="en-US" sz="2400" b="1" dirty="0">
                <a:solidFill>
                  <a:schemeClr val="tx1"/>
                </a:solidFill>
                <a:sym typeface="Wingdings" panose="05000000000000000000" pitchFamily="2" charset="2"/>
              </a:rPr>
              <a:t>0.70 M = 0.445</a:t>
            </a:r>
          </a:p>
          <a:p>
            <a:r>
              <a:rPr lang="en-US" sz="2400" b="1" dirty="0">
                <a:solidFill>
                  <a:schemeClr val="tx1"/>
                </a:solidFill>
                <a:sym typeface="Wingdings" panose="05000000000000000000" pitchFamily="2" charset="2"/>
              </a:rPr>
              <a:t>0.40 M = 0.064</a:t>
            </a:r>
          </a:p>
          <a:p>
            <a:r>
              <a:rPr lang="en-US" sz="2400" b="1" u="sng" dirty="0">
                <a:solidFill>
                  <a:schemeClr val="tx1"/>
                </a:solidFill>
                <a:sym typeface="Wingdings" panose="05000000000000000000" pitchFamily="2" charset="2"/>
              </a:rPr>
              <a:t> </a:t>
            </a:r>
          </a:p>
          <a:p>
            <a:r>
              <a:rPr lang="en-US" sz="2400" b="1" dirty="0">
                <a:solidFill>
                  <a:schemeClr val="tx1"/>
                </a:solidFill>
                <a:sym typeface="Wingdings" panose="05000000000000000000" pitchFamily="2" charset="2"/>
              </a:rPr>
              <a:t>2024 Accepted Absorbance Values:</a:t>
            </a:r>
          </a:p>
          <a:p>
            <a:r>
              <a:rPr lang="en-US" sz="2400" b="1" dirty="0">
                <a:solidFill>
                  <a:schemeClr val="tx1"/>
                </a:solidFill>
                <a:sym typeface="Wingdings" panose="05000000000000000000" pitchFamily="2" charset="2"/>
              </a:rPr>
              <a:t>1.00 M = 0.636</a:t>
            </a:r>
          </a:p>
          <a:p>
            <a:r>
              <a:rPr lang="en-US" sz="2400" b="1" dirty="0">
                <a:solidFill>
                  <a:schemeClr val="tx1"/>
                </a:solidFill>
                <a:sym typeface="Wingdings" panose="05000000000000000000" pitchFamily="2" charset="2"/>
              </a:rPr>
              <a:t>0.70 M = 0.445</a:t>
            </a:r>
          </a:p>
          <a:p>
            <a:r>
              <a:rPr lang="en-US" sz="2400" b="1" dirty="0">
                <a:solidFill>
                  <a:schemeClr val="tx1"/>
                </a:solidFill>
                <a:sym typeface="Wingdings" panose="05000000000000000000" pitchFamily="2" charset="2"/>
              </a:rPr>
              <a:t>0.40 M = 0.064</a:t>
            </a:r>
            <a:r>
              <a:rPr lang="en-US" sz="2400" b="1" u="sng" dirty="0">
                <a:solidFill>
                  <a:schemeClr val="tx1"/>
                </a:solidFill>
                <a:sym typeface="Wingdings" panose="05000000000000000000" pitchFamily="2" charset="2"/>
              </a:rPr>
              <a:t> </a:t>
            </a:r>
            <a:endParaRPr lang="en-US" sz="2400" b="1" dirty="0">
              <a:solidFill>
                <a:schemeClr val="tx1"/>
              </a:solidFill>
            </a:endParaRPr>
          </a:p>
        </p:txBody>
      </p:sp>
    </p:spTree>
    <p:extLst>
      <p:ext uri="{BB962C8B-B14F-4D97-AF65-F5344CB8AC3E}">
        <p14:creationId xmlns:p14="http://schemas.microsoft.com/office/powerpoint/2010/main" val="304592334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5400" y="-331855"/>
            <a:ext cx="9372600" cy="1470025"/>
          </a:xfrm>
        </p:spPr>
        <p:txBody>
          <a:bodyPr/>
          <a:lstStyle/>
          <a:p>
            <a:r>
              <a:rPr lang="en-US" sz="7200" b="1" u="sng" dirty="0"/>
              <a:t>Jumpstart</a:t>
            </a:r>
            <a:endParaRPr lang="en-US" sz="6600" b="1" u="sng" dirty="0"/>
          </a:p>
        </p:txBody>
      </p:sp>
      <p:sp>
        <p:nvSpPr>
          <p:cNvPr id="3" name="Subtitle 2"/>
          <p:cNvSpPr>
            <a:spLocks noGrp="1"/>
          </p:cNvSpPr>
          <p:nvPr>
            <p:ph type="subTitle" idx="1"/>
          </p:nvPr>
        </p:nvSpPr>
        <p:spPr>
          <a:xfrm>
            <a:off x="507999" y="1138170"/>
            <a:ext cx="11205029" cy="4724400"/>
          </a:xfrm>
        </p:spPr>
        <p:txBody>
          <a:bodyPr>
            <a:normAutofit/>
          </a:bodyPr>
          <a:lstStyle/>
          <a:p>
            <a:pPr marL="742950" indent="-742950" algn="l">
              <a:buFont typeface="+mj-lt"/>
              <a:buAutoNum type="arabicPeriod"/>
            </a:pPr>
            <a:r>
              <a:rPr lang="en-US" sz="4400" dirty="0">
                <a:solidFill>
                  <a:schemeClr val="tx1"/>
                </a:solidFill>
                <a:sym typeface="Symbol" panose="05050102010706020507" pitchFamily="18" charset="2"/>
              </a:rPr>
              <a:t>Get WS #7 out and start reading and highlighting it! Stop when you get to the procedure. </a:t>
            </a:r>
          </a:p>
          <a:p>
            <a:pPr marL="742950" indent="-742950" algn="l">
              <a:buFont typeface="+mj-lt"/>
              <a:buAutoNum type="arabicPeriod"/>
            </a:pPr>
            <a:r>
              <a:rPr lang="en-US" sz="4400" dirty="0">
                <a:sym typeface="Symbol" panose="05050102010706020507" pitchFamily="18" charset="2"/>
              </a:rPr>
              <a:t>Once we have talked about the procedure then you will do the calculations to determine what volumes you will need during the lab. </a:t>
            </a:r>
            <a:endParaRPr lang="en-US" sz="4400" dirty="0">
              <a:solidFill>
                <a:schemeClr val="tx1"/>
              </a:solidFill>
              <a:sym typeface="Symbol" panose="05050102010706020507" pitchFamily="18" charset="2"/>
            </a:endParaRPr>
          </a:p>
        </p:txBody>
      </p:sp>
    </p:spTree>
    <p:extLst>
      <p:ext uri="{BB962C8B-B14F-4D97-AF65-F5344CB8AC3E}">
        <p14:creationId xmlns:p14="http://schemas.microsoft.com/office/powerpoint/2010/main" val="32442086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2361350"/>
            <a:ext cx="12080383" cy="1325563"/>
          </a:xfrm>
        </p:spPr>
        <p:txBody>
          <a:bodyPr>
            <a:noAutofit/>
          </a:bodyPr>
          <a:lstStyle/>
          <a:p>
            <a:pPr algn="ctr"/>
            <a:r>
              <a:rPr lang="en-US" sz="11500" b="1" dirty="0"/>
              <a:t>Isotopes of Pennies</a:t>
            </a:r>
          </a:p>
        </p:txBody>
      </p:sp>
    </p:spTree>
    <p:extLst>
      <p:ext uri="{BB962C8B-B14F-4D97-AF65-F5344CB8AC3E}">
        <p14:creationId xmlns:p14="http://schemas.microsoft.com/office/powerpoint/2010/main" val="276578326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BADBBF07-7928-B7CC-DEC8-3F71B1487446}"/>
              </a:ext>
            </a:extLst>
          </p:cNvPr>
          <p:cNvPicPr>
            <a:picLocks noChangeAspect="1"/>
          </p:cNvPicPr>
          <p:nvPr/>
        </p:nvPicPr>
        <p:blipFill rotWithShape="1">
          <a:blip r:embed="rId2">
            <a:duotone>
              <a:schemeClr val="accent5">
                <a:shade val="45000"/>
                <a:satMod val="135000"/>
              </a:schemeClr>
              <a:prstClr val="white"/>
            </a:duotone>
            <a:extLst>
              <a:ext uri="{BEBA8EAE-BF5A-486C-A8C5-ECC9F3942E4B}">
                <a14:imgProps xmlns:a14="http://schemas.microsoft.com/office/drawing/2010/main">
                  <a14:imgLayer r:embed="rId3">
                    <a14:imgEffect>
                      <a14:sharpenSoften amount="50000"/>
                    </a14:imgEffect>
                  </a14:imgLayer>
                </a14:imgProps>
              </a:ext>
            </a:extLst>
          </a:blip>
          <a:srcRect r="19214"/>
          <a:stretch/>
        </p:blipFill>
        <p:spPr>
          <a:xfrm>
            <a:off x="2820470" y="900209"/>
            <a:ext cx="6551059" cy="5057582"/>
          </a:xfrm>
          <a:prstGeom prst="rect">
            <a:avLst/>
          </a:prstGeom>
        </p:spPr>
      </p:pic>
      <p:sp>
        <p:nvSpPr>
          <p:cNvPr id="5" name="TextBox 4">
            <a:extLst>
              <a:ext uri="{FF2B5EF4-FFF2-40B4-BE49-F238E27FC236}">
                <a16:creationId xmlns:a16="http://schemas.microsoft.com/office/drawing/2014/main" id="{ADD51231-F949-25BB-AD79-0928EA41B7E4}"/>
              </a:ext>
            </a:extLst>
          </p:cNvPr>
          <p:cNvSpPr txBox="1"/>
          <p:nvPr/>
        </p:nvSpPr>
        <p:spPr>
          <a:xfrm>
            <a:off x="2612571" y="5798134"/>
            <a:ext cx="1930400" cy="954107"/>
          </a:xfrm>
          <a:prstGeom prst="rect">
            <a:avLst/>
          </a:prstGeom>
          <a:noFill/>
        </p:spPr>
        <p:txBody>
          <a:bodyPr wrap="square" rtlCol="0">
            <a:spAutoFit/>
          </a:bodyPr>
          <a:lstStyle/>
          <a:p>
            <a:pPr algn="ctr"/>
            <a:r>
              <a:rPr lang="en-US" sz="2800" b="1" dirty="0"/>
              <a:t>1.0 M  “Stock”</a:t>
            </a:r>
          </a:p>
        </p:txBody>
      </p:sp>
      <p:sp>
        <p:nvSpPr>
          <p:cNvPr id="6" name="TextBox 5">
            <a:extLst>
              <a:ext uri="{FF2B5EF4-FFF2-40B4-BE49-F238E27FC236}">
                <a16:creationId xmlns:a16="http://schemas.microsoft.com/office/drawing/2014/main" id="{A29730B2-E7BC-D7F9-5695-74D3A336D228}"/>
              </a:ext>
            </a:extLst>
          </p:cNvPr>
          <p:cNvSpPr txBox="1"/>
          <p:nvPr/>
        </p:nvSpPr>
        <p:spPr>
          <a:xfrm>
            <a:off x="4351936" y="5798132"/>
            <a:ext cx="1930400" cy="523220"/>
          </a:xfrm>
          <a:prstGeom prst="rect">
            <a:avLst/>
          </a:prstGeom>
          <a:noFill/>
        </p:spPr>
        <p:txBody>
          <a:bodyPr wrap="square" rtlCol="0">
            <a:spAutoFit/>
          </a:bodyPr>
          <a:lstStyle/>
          <a:p>
            <a:pPr algn="ctr"/>
            <a:r>
              <a:rPr lang="en-US" sz="2800" b="1" dirty="0"/>
              <a:t>0.7 M</a:t>
            </a:r>
          </a:p>
        </p:txBody>
      </p:sp>
      <p:sp>
        <p:nvSpPr>
          <p:cNvPr id="7" name="TextBox 6">
            <a:extLst>
              <a:ext uri="{FF2B5EF4-FFF2-40B4-BE49-F238E27FC236}">
                <a16:creationId xmlns:a16="http://schemas.microsoft.com/office/drawing/2014/main" id="{511BFD9A-EB78-C29E-5752-21121DE36671}"/>
              </a:ext>
            </a:extLst>
          </p:cNvPr>
          <p:cNvSpPr txBox="1"/>
          <p:nvPr/>
        </p:nvSpPr>
        <p:spPr>
          <a:xfrm>
            <a:off x="6074437" y="5831796"/>
            <a:ext cx="1930400" cy="523220"/>
          </a:xfrm>
          <a:prstGeom prst="rect">
            <a:avLst/>
          </a:prstGeom>
          <a:noFill/>
        </p:spPr>
        <p:txBody>
          <a:bodyPr wrap="square" rtlCol="0">
            <a:spAutoFit/>
          </a:bodyPr>
          <a:lstStyle/>
          <a:p>
            <a:pPr algn="ctr"/>
            <a:r>
              <a:rPr lang="en-US" sz="2800" b="1" dirty="0"/>
              <a:t>0.4 M</a:t>
            </a:r>
          </a:p>
        </p:txBody>
      </p:sp>
      <p:sp>
        <p:nvSpPr>
          <p:cNvPr id="8" name="TextBox 7">
            <a:extLst>
              <a:ext uri="{FF2B5EF4-FFF2-40B4-BE49-F238E27FC236}">
                <a16:creationId xmlns:a16="http://schemas.microsoft.com/office/drawing/2014/main" id="{849A9D38-6F78-DD4E-C081-40048FB31E3B}"/>
              </a:ext>
            </a:extLst>
          </p:cNvPr>
          <p:cNvSpPr txBox="1"/>
          <p:nvPr/>
        </p:nvSpPr>
        <p:spPr>
          <a:xfrm>
            <a:off x="7652760" y="5875721"/>
            <a:ext cx="1930400" cy="523220"/>
          </a:xfrm>
          <a:prstGeom prst="rect">
            <a:avLst/>
          </a:prstGeom>
          <a:noFill/>
        </p:spPr>
        <p:txBody>
          <a:bodyPr wrap="square" rtlCol="0">
            <a:spAutoFit/>
          </a:bodyPr>
          <a:lstStyle/>
          <a:p>
            <a:pPr algn="ctr"/>
            <a:r>
              <a:rPr lang="en-US" sz="2800" b="1" dirty="0"/>
              <a:t>0.1 M   </a:t>
            </a:r>
          </a:p>
        </p:txBody>
      </p:sp>
      <p:sp>
        <p:nvSpPr>
          <p:cNvPr id="9" name="Rectangle 8">
            <a:extLst>
              <a:ext uri="{FF2B5EF4-FFF2-40B4-BE49-F238E27FC236}">
                <a16:creationId xmlns:a16="http://schemas.microsoft.com/office/drawing/2014/main" id="{3E71B87A-EF50-7AD1-0664-717DE11939D0}"/>
              </a:ext>
            </a:extLst>
          </p:cNvPr>
          <p:cNvSpPr/>
          <p:nvPr/>
        </p:nvSpPr>
        <p:spPr>
          <a:xfrm>
            <a:off x="8810171" y="711200"/>
            <a:ext cx="769257" cy="52322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D554DCDD-6A1F-3EA3-15D2-8DEB43CB8A50}"/>
              </a:ext>
            </a:extLst>
          </p:cNvPr>
          <p:cNvSpPr txBox="1"/>
          <p:nvPr/>
        </p:nvSpPr>
        <p:spPr>
          <a:xfrm>
            <a:off x="3386736" y="275038"/>
            <a:ext cx="1930400" cy="523220"/>
          </a:xfrm>
          <a:prstGeom prst="rect">
            <a:avLst/>
          </a:prstGeom>
          <a:noFill/>
        </p:spPr>
        <p:txBody>
          <a:bodyPr wrap="square" rtlCol="0">
            <a:spAutoFit/>
          </a:bodyPr>
          <a:lstStyle/>
          <a:p>
            <a:pPr algn="ctr"/>
            <a:r>
              <a:rPr lang="en-US" sz="2800" b="1" dirty="0"/>
              <a:t>70 mL</a:t>
            </a:r>
          </a:p>
        </p:txBody>
      </p:sp>
      <p:sp>
        <p:nvSpPr>
          <p:cNvPr id="11" name="TextBox 10">
            <a:extLst>
              <a:ext uri="{FF2B5EF4-FFF2-40B4-BE49-F238E27FC236}">
                <a16:creationId xmlns:a16="http://schemas.microsoft.com/office/drawing/2014/main" id="{BF1554A5-7E29-7206-0AB2-78B9431C6144}"/>
              </a:ext>
            </a:extLst>
          </p:cNvPr>
          <p:cNvSpPr txBox="1"/>
          <p:nvPr/>
        </p:nvSpPr>
        <p:spPr>
          <a:xfrm>
            <a:off x="5130799" y="282485"/>
            <a:ext cx="1930400" cy="523220"/>
          </a:xfrm>
          <a:prstGeom prst="rect">
            <a:avLst/>
          </a:prstGeom>
          <a:noFill/>
        </p:spPr>
        <p:txBody>
          <a:bodyPr wrap="square" rtlCol="0">
            <a:spAutoFit/>
          </a:bodyPr>
          <a:lstStyle/>
          <a:p>
            <a:pPr algn="ctr"/>
            <a:r>
              <a:rPr lang="en-US" sz="2800" b="1" dirty="0"/>
              <a:t>57.14 mL</a:t>
            </a:r>
          </a:p>
        </p:txBody>
      </p:sp>
      <p:sp>
        <p:nvSpPr>
          <p:cNvPr id="12" name="TextBox 11">
            <a:extLst>
              <a:ext uri="{FF2B5EF4-FFF2-40B4-BE49-F238E27FC236}">
                <a16:creationId xmlns:a16="http://schemas.microsoft.com/office/drawing/2014/main" id="{C9CC8DD2-2589-65DD-0D49-7FF43986ED88}"/>
              </a:ext>
            </a:extLst>
          </p:cNvPr>
          <p:cNvSpPr txBox="1"/>
          <p:nvPr/>
        </p:nvSpPr>
        <p:spPr>
          <a:xfrm>
            <a:off x="6830144" y="282429"/>
            <a:ext cx="1930400" cy="523220"/>
          </a:xfrm>
          <a:prstGeom prst="rect">
            <a:avLst/>
          </a:prstGeom>
          <a:noFill/>
        </p:spPr>
        <p:txBody>
          <a:bodyPr wrap="square" rtlCol="0">
            <a:spAutoFit/>
          </a:bodyPr>
          <a:lstStyle/>
          <a:p>
            <a:pPr algn="ctr"/>
            <a:r>
              <a:rPr lang="en-US" sz="2800" b="1" dirty="0"/>
              <a:t>25 mL</a:t>
            </a:r>
          </a:p>
        </p:txBody>
      </p:sp>
    </p:spTree>
    <p:extLst>
      <p:ext uri="{BB962C8B-B14F-4D97-AF65-F5344CB8AC3E}">
        <p14:creationId xmlns:p14="http://schemas.microsoft.com/office/powerpoint/2010/main" val="258232122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2361350"/>
            <a:ext cx="12080383" cy="1325563"/>
          </a:xfrm>
        </p:spPr>
        <p:txBody>
          <a:bodyPr>
            <a:noAutofit/>
          </a:bodyPr>
          <a:lstStyle/>
          <a:p>
            <a:pPr algn="ctr"/>
            <a:r>
              <a:rPr lang="en-US" sz="11500" b="1" dirty="0"/>
              <a:t>Unit 12 – Kinetics</a:t>
            </a:r>
          </a:p>
        </p:txBody>
      </p:sp>
    </p:spTree>
    <p:extLst>
      <p:ext uri="{BB962C8B-B14F-4D97-AF65-F5344CB8AC3E}">
        <p14:creationId xmlns:p14="http://schemas.microsoft.com/office/powerpoint/2010/main" val="210346282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2361350"/>
            <a:ext cx="12080383" cy="1325563"/>
          </a:xfrm>
        </p:spPr>
        <p:txBody>
          <a:bodyPr>
            <a:noAutofit/>
          </a:bodyPr>
          <a:lstStyle/>
          <a:p>
            <a:pPr algn="ctr"/>
            <a:r>
              <a:rPr lang="en-US" sz="11500" b="1" dirty="0"/>
              <a:t>Kinetics Lab Iodination of Acetone</a:t>
            </a:r>
          </a:p>
        </p:txBody>
      </p:sp>
    </p:spTree>
    <p:extLst>
      <p:ext uri="{BB962C8B-B14F-4D97-AF65-F5344CB8AC3E}">
        <p14:creationId xmlns:p14="http://schemas.microsoft.com/office/powerpoint/2010/main" val="244465741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Kinetics Lab</a:t>
            </a:r>
          </a:p>
        </p:txBody>
      </p:sp>
      <p:sp>
        <p:nvSpPr>
          <p:cNvPr id="3" name="Content Placeholder 2"/>
          <p:cNvSpPr>
            <a:spLocks noGrp="1"/>
          </p:cNvSpPr>
          <p:nvPr>
            <p:ph idx="1"/>
          </p:nvPr>
        </p:nvSpPr>
        <p:spPr>
          <a:xfrm>
            <a:off x="838200" y="1532586"/>
            <a:ext cx="6167907" cy="4644377"/>
          </a:xfrm>
        </p:spPr>
        <p:txBody>
          <a:bodyPr>
            <a:normAutofit fontScale="92500" lnSpcReduction="10000"/>
          </a:bodyPr>
          <a:lstStyle/>
          <a:p>
            <a:r>
              <a:rPr lang="en-US" dirty="0"/>
              <a:t>10mL graduated cylinder</a:t>
            </a:r>
          </a:p>
          <a:p>
            <a:r>
              <a:rPr lang="en-US" dirty="0"/>
              <a:t>125mL Erlenmeyer flask</a:t>
            </a:r>
          </a:p>
          <a:p>
            <a:r>
              <a:rPr lang="en-US" dirty="0"/>
              <a:t>100mL beaker</a:t>
            </a:r>
          </a:p>
          <a:p>
            <a:r>
              <a:rPr lang="en-US" dirty="0"/>
              <a:t>400 mL beaker x 3</a:t>
            </a:r>
          </a:p>
          <a:p>
            <a:r>
              <a:rPr lang="en-US" dirty="0"/>
              <a:t>Pipettes x 3</a:t>
            </a:r>
          </a:p>
          <a:p>
            <a:r>
              <a:rPr lang="en-US" dirty="0"/>
              <a:t>Distilled water bottle</a:t>
            </a:r>
          </a:p>
          <a:p>
            <a:r>
              <a:rPr lang="en-US" dirty="0"/>
              <a:t>Stop watch</a:t>
            </a:r>
          </a:p>
          <a:p>
            <a:r>
              <a:rPr lang="en-US" dirty="0"/>
              <a:t>4M acetone</a:t>
            </a:r>
          </a:p>
          <a:p>
            <a:r>
              <a:rPr lang="en-US" dirty="0"/>
              <a:t>1M </a:t>
            </a:r>
            <a:r>
              <a:rPr lang="en-US" dirty="0" err="1"/>
              <a:t>HCl</a:t>
            </a:r>
            <a:endParaRPr lang="en-US" dirty="0"/>
          </a:p>
          <a:p>
            <a:r>
              <a:rPr lang="en-US" dirty="0"/>
              <a:t>0.0050 M iodine in isopropyl alcohol</a:t>
            </a:r>
          </a:p>
        </p:txBody>
      </p:sp>
      <p:sp>
        <p:nvSpPr>
          <p:cNvPr id="4" name="Rectangle 3"/>
          <p:cNvSpPr/>
          <p:nvPr/>
        </p:nvSpPr>
        <p:spPr>
          <a:xfrm>
            <a:off x="6220496" y="502276"/>
            <a:ext cx="5731098" cy="5674687"/>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u="sng" dirty="0">
                <a:solidFill>
                  <a:schemeClr val="tx1"/>
                </a:solidFill>
              </a:rPr>
              <a:t>4.0M ACETONE</a:t>
            </a:r>
          </a:p>
          <a:p>
            <a:pPr algn="ctr"/>
            <a:r>
              <a:rPr lang="en-US" sz="2400" b="1" dirty="0">
                <a:solidFill>
                  <a:schemeClr val="tx1"/>
                </a:solidFill>
              </a:rPr>
              <a:t>Each class period needs: 320mL</a:t>
            </a:r>
          </a:p>
          <a:p>
            <a:pPr algn="ctr"/>
            <a:r>
              <a:rPr lang="en-US" sz="2400" b="1" dirty="0">
                <a:solidFill>
                  <a:schemeClr val="tx1"/>
                </a:solidFill>
              </a:rPr>
              <a:t>294mL </a:t>
            </a:r>
            <a:r>
              <a:rPr lang="en-US" sz="2400" b="1" dirty="0">
                <a:solidFill>
                  <a:schemeClr val="tx1"/>
                </a:solidFill>
                <a:sym typeface="Wingdings" panose="05000000000000000000" pitchFamily="2" charset="2"/>
              </a:rPr>
              <a:t> add water to 1000mL</a:t>
            </a:r>
          </a:p>
          <a:p>
            <a:pPr algn="ctr"/>
            <a:endParaRPr lang="en-US" sz="2400" b="1" dirty="0">
              <a:solidFill>
                <a:schemeClr val="tx1"/>
              </a:solidFill>
              <a:sym typeface="Wingdings" panose="05000000000000000000" pitchFamily="2" charset="2"/>
            </a:endParaRPr>
          </a:p>
          <a:p>
            <a:pPr algn="ctr"/>
            <a:r>
              <a:rPr lang="en-US" sz="2400" b="1" u="sng" dirty="0">
                <a:solidFill>
                  <a:schemeClr val="tx1"/>
                </a:solidFill>
                <a:sym typeface="Wingdings" panose="05000000000000000000" pitchFamily="2" charset="2"/>
              </a:rPr>
              <a:t>1.0M </a:t>
            </a:r>
            <a:r>
              <a:rPr lang="en-US" sz="2400" b="1" u="sng" dirty="0" err="1">
                <a:solidFill>
                  <a:schemeClr val="tx1"/>
                </a:solidFill>
                <a:sym typeface="Wingdings" panose="05000000000000000000" pitchFamily="2" charset="2"/>
              </a:rPr>
              <a:t>HCl</a:t>
            </a:r>
            <a:endParaRPr lang="en-US" sz="2400" b="1" u="sng" dirty="0">
              <a:solidFill>
                <a:schemeClr val="tx1"/>
              </a:solidFill>
              <a:sym typeface="Wingdings" panose="05000000000000000000" pitchFamily="2" charset="2"/>
            </a:endParaRPr>
          </a:p>
          <a:p>
            <a:pPr algn="ctr"/>
            <a:r>
              <a:rPr lang="en-US" sz="2400" b="1" dirty="0">
                <a:solidFill>
                  <a:schemeClr val="tx1"/>
                </a:solidFill>
                <a:sym typeface="Wingdings" panose="05000000000000000000" pitchFamily="2" charset="2"/>
              </a:rPr>
              <a:t>Each class period needs: 320mL</a:t>
            </a:r>
          </a:p>
          <a:p>
            <a:pPr algn="ctr"/>
            <a:r>
              <a:rPr lang="en-US" sz="2400" b="1" dirty="0">
                <a:solidFill>
                  <a:schemeClr val="tx1"/>
                </a:solidFill>
                <a:sym typeface="Wingdings" panose="05000000000000000000" pitchFamily="2" charset="2"/>
              </a:rPr>
              <a:t>82.6mL 12M </a:t>
            </a:r>
            <a:r>
              <a:rPr lang="en-US" sz="2400" b="1" dirty="0" err="1">
                <a:solidFill>
                  <a:schemeClr val="tx1"/>
                </a:solidFill>
                <a:sym typeface="Wingdings" panose="05000000000000000000" pitchFamily="2" charset="2"/>
              </a:rPr>
              <a:t>HCl</a:t>
            </a:r>
            <a:r>
              <a:rPr lang="en-US" sz="2400" b="1" dirty="0">
                <a:solidFill>
                  <a:schemeClr val="tx1"/>
                </a:solidFill>
                <a:sym typeface="Wingdings" panose="05000000000000000000" pitchFamily="2" charset="2"/>
              </a:rPr>
              <a:t>  add water to 1000mL</a:t>
            </a:r>
          </a:p>
          <a:p>
            <a:pPr algn="ctr"/>
            <a:endParaRPr lang="en-US" sz="2400" b="1" dirty="0">
              <a:solidFill>
                <a:schemeClr val="tx1"/>
              </a:solidFill>
              <a:sym typeface="Wingdings" panose="05000000000000000000" pitchFamily="2" charset="2"/>
            </a:endParaRPr>
          </a:p>
          <a:p>
            <a:pPr algn="ctr"/>
            <a:r>
              <a:rPr lang="en-US" sz="2400" b="1" u="sng" dirty="0">
                <a:solidFill>
                  <a:schemeClr val="tx1"/>
                </a:solidFill>
                <a:sym typeface="Wingdings" panose="05000000000000000000" pitchFamily="2" charset="2"/>
              </a:rPr>
              <a:t>0.0050M IODINE SOLUTION</a:t>
            </a:r>
          </a:p>
          <a:p>
            <a:pPr algn="ctr"/>
            <a:r>
              <a:rPr lang="en-US" sz="2400" b="1" dirty="0">
                <a:solidFill>
                  <a:schemeClr val="tx1"/>
                </a:solidFill>
                <a:sym typeface="Wingdings" panose="05000000000000000000" pitchFamily="2" charset="2"/>
              </a:rPr>
              <a:t>Each class period needs: 448mL</a:t>
            </a:r>
          </a:p>
          <a:p>
            <a:pPr algn="ctr"/>
            <a:r>
              <a:rPr lang="en-US" sz="2400" b="1" dirty="0">
                <a:solidFill>
                  <a:schemeClr val="tx1"/>
                </a:solidFill>
                <a:sym typeface="Wingdings" panose="05000000000000000000" pitchFamily="2" charset="2"/>
              </a:rPr>
              <a:t>1.27g Iodine crystals  add Isopropyl Alcohol until 1000mL</a:t>
            </a:r>
          </a:p>
          <a:p>
            <a:pPr algn="ctr"/>
            <a:r>
              <a:rPr lang="en-US" sz="2400" b="1" dirty="0">
                <a:solidFill>
                  <a:schemeClr val="tx1"/>
                </a:solidFill>
                <a:sym typeface="Wingdings" panose="05000000000000000000" pitchFamily="2" charset="2"/>
              </a:rPr>
              <a:t>Stir on stir plate, heat to 50C to help dissolve </a:t>
            </a:r>
            <a:endParaRPr lang="en-US" sz="2400" b="1" dirty="0">
              <a:solidFill>
                <a:schemeClr val="tx1"/>
              </a:solidFill>
            </a:endParaRPr>
          </a:p>
        </p:txBody>
      </p:sp>
    </p:spTree>
    <p:extLst>
      <p:ext uri="{BB962C8B-B14F-4D97-AF65-F5344CB8AC3E}">
        <p14:creationId xmlns:p14="http://schemas.microsoft.com/office/powerpoint/2010/main" val="28729003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5400" y="-331855"/>
            <a:ext cx="9372600" cy="1470025"/>
          </a:xfrm>
        </p:spPr>
        <p:txBody>
          <a:bodyPr/>
          <a:lstStyle/>
          <a:p>
            <a:r>
              <a:rPr lang="en-US" sz="7200" b="1" u="sng" dirty="0"/>
              <a:t>Jumpstart</a:t>
            </a:r>
            <a:endParaRPr lang="en-US" sz="6600" b="1" u="sng" dirty="0"/>
          </a:p>
        </p:txBody>
      </p:sp>
      <p:sp>
        <p:nvSpPr>
          <p:cNvPr id="3" name="Subtitle 2"/>
          <p:cNvSpPr>
            <a:spLocks noGrp="1"/>
          </p:cNvSpPr>
          <p:nvPr>
            <p:ph type="subTitle" idx="1"/>
          </p:nvPr>
        </p:nvSpPr>
        <p:spPr>
          <a:xfrm>
            <a:off x="1828800" y="1138170"/>
            <a:ext cx="8839200" cy="4724400"/>
          </a:xfrm>
        </p:spPr>
        <p:txBody>
          <a:bodyPr/>
          <a:lstStyle/>
          <a:p>
            <a:r>
              <a:rPr lang="en-US" sz="4400" dirty="0">
                <a:solidFill>
                  <a:schemeClr val="tx1"/>
                </a:solidFill>
                <a:sym typeface="Symbol" panose="05050102010706020507" pitchFamily="18" charset="2"/>
              </a:rPr>
              <a:t>Grab the lab handout from the teal cart and START READING IT!!!!!!!</a:t>
            </a:r>
          </a:p>
        </p:txBody>
      </p:sp>
    </p:spTree>
    <p:extLst>
      <p:ext uri="{BB962C8B-B14F-4D97-AF65-F5344CB8AC3E}">
        <p14:creationId xmlns:p14="http://schemas.microsoft.com/office/powerpoint/2010/main" val="363907853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p:cNvGraphicFramePr>
          <p:nvPr>
            <p:extLst>
              <p:ext uri="{D42A27DB-BD31-4B8C-83A1-F6EECF244321}">
                <p14:modId xmlns:p14="http://schemas.microsoft.com/office/powerpoint/2010/main" val="4127007509"/>
              </p:ext>
            </p:extLst>
          </p:nvPr>
        </p:nvGraphicFramePr>
        <p:xfrm>
          <a:off x="2041838" y="542659"/>
          <a:ext cx="8338535" cy="5022408"/>
        </p:xfrm>
        <a:graphic>
          <a:graphicData uri="http://schemas.openxmlformats.org/drawingml/2006/table">
            <a:tbl>
              <a:tblPr firstRow="1" firstCol="1" bandRow="1">
                <a:tableStyleId>{5C22544A-7EE6-4342-B048-85BDC9FD1C3A}</a:tableStyleId>
              </a:tblPr>
              <a:tblGrid>
                <a:gridCol w="1592975">
                  <a:extLst>
                    <a:ext uri="{9D8B030D-6E8A-4147-A177-3AD203B41FA5}">
                      <a16:colId xmlns:a16="http://schemas.microsoft.com/office/drawing/2014/main" val="20000"/>
                    </a:ext>
                  </a:extLst>
                </a:gridCol>
                <a:gridCol w="2379629">
                  <a:extLst>
                    <a:ext uri="{9D8B030D-6E8A-4147-A177-3AD203B41FA5}">
                      <a16:colId xmlns:a16="http://schemas.microsoft.com/office/drawing/2014/main" val="20001"/>
                    </a:ext>
                  </a:extLst>
                </a:gridCol>
                <a:gridCol w="4365931">
                  <a:extLst>
                    <a:ext uri="{9D8B030D-6E8A-4147-A177-3AD203B41FA5}">
                      <a16:colId xmlns:a16="http://schemas.microsoft.com/office/drawing/2014/main" val="20002"/>
                    </a:ext>
                  </a:extLst>
                </a:gridCol>
              </a:tblGrid>
              <a:tr h="1172927">
                <a:tc gridSpan="3">
                  <a:txBody>
                    <a:bodyPr/>
                    <a:lstStyle/>
                    <a:p>
                      <a:pPr marL="0" marR="0" algn="ctr">
                        <a:lnSpc>
                          <a:spcPct val="107000"/>
                        </a:lnSpc>
                        <a:spcBef>
                          <a:spcPts val="0"/>
                        </a:spcBef>
                        <a:spcAft>
                          <a:spcPts val="0"/>
                        </a:spcAft>
                      </a:pPr>
                      <a:r>
                        <a:rPr lang="en-US" sz="4400" dirty="0">
                          <a:effectLst/>
                        </a:rPr>
                        <a:t>Sample Data for Iodination of Acetone Kinetics Lab</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573163">
                <a:tc>
                  <a:txBody>
                    <a:bodyPr/>
                    <a:lstStyle/>
                    <a:p>
                      <a:pPr marL="0" marR="0" algn="ctr">
                        <a:lnSpc>
                          <a:spcPct val="107000"/>
                        </a:lnSpc>
                        <a:spcBef>
                          <a:spcPts val="0"/>
                        </a:spcBef>
                        <a:spcAft>
                          <a:spcPts val="0"/>
                        </a:spcAft>
                      </a:pPr>
                      <a:r>
                        <a:rPr lang="en-US" sz="4400">
                          <a:effectLst/>
                        </a:rPr>
                        <a:t>Trial</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4400">
                          <a:effectLst/>
                        </a:rPr>
                        <a:t>Time</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4400">
                          <a:effectLst/>
                        </a:rPr>
                        <a:t>Rate</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622862">
                <a:tc>
                  <a:txBody>
                    <a:bodyPr/>
                    <a:lstStyle/>
                    <a:p>
                      <a:pPr marL="0" marR="0" algn="ctr">
                        <a:lnSpc>
                          <a:spcPct val="107000"/>
                        </a:lnSpc>
                        <a:spcBef>
                          <a:spcPts val="0"/>
                        </a:spcBef>
                        <a:spcAft>
                          <a:spcPts val="0"/>
                        </a:spcAft>
                      </a:pPr>
                      <a:r>
                        <a:rPr lang="en-US" sz="4400">
                          <a:effectLst/>
                        </a:rPr>
                        <a:t>1</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4400">
                          <a:effectLst/>
                        </a:rPr>
                        <a:t>92 sec</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4400">
                          <a:effectLst/>
                        </a:rPr>
                        <a:t>5.43 x 10</a:t>
                      </a:r>
                      <a:r>
                        <a:rPr lang="en-US" sz="4400" baseline="30000">
                          <a:effectLst/>
                        </a:rPr>
                        <a:t>-6</a:t>
                      </a:r>
                      <a:r>
                        <a:rPr lang="en-US" sz="4400">
                          <a:effectLst/>
                        </a:rPr>
                        <a:t> M/sec</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573552">
                <a:tc>
                  <a:txBody>
                    <a:bodyPr/>
                    <a:lstStyle/>
                    <a:p>
                      <a:pPr marL="0" marR="0" algn="ctr">
                        <a:lnSpc>
                          <a:spcPct val="107000"/>
                        </a:lnSpc>
                        <a:spcBef>
                          <a:spcPts val="0"/>
                        </a:spcBef>
                        <a:spcAft>
                          <a:spcPts val="0"/>
                        </a:spcAft>
                      </a:pPr>
                      <a:r>
                        <a:rPr lang="en-US" sz="4400">
                          <a:effectLst/>
                        </a:rPr>
                        <a:t>2</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4400">
                          <a:effectLst/>
                        </a:rPr>
                        <a:t>151 sec</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4400">
                          <a:effectLst/>
                        </a:rPr>
                        <a:t>6.62 x 10</a:t>
                      </a:r>
                      <a:r>
                        <a:rPr lang="en-US" sz="4400" baseline="30000">
                          <a:effectLst/>
                        </a:rPr>
                        <a:t>-6</a:t>
                      </a:r>
                      <a:r>
                        <a:rPr lang="en-US" sz="4400">
                          <a:effectLst/>
                        </a:rPr>
                        <a:t> M/sec</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573552">
                <a:tc>
                  <a:txBody>
                    <a:bodyPr/>
                    <a:lstStyle/>
                    <a:p>
                      <a:pPr marL="0" marR="0" algn="ctr">
                        <a:lnSpc>
                          <a:spcPct val="107000"/>
                        </a:lnSpc>
                        <a:spcBef>
                          <a:spcPts val="0"/>
                        </a:spcBef>
                        <a:spcAft>
                          <a:spcPts val="0"/>
                        </a:spcAft>
                      </a:pPr>
                      <a:r>
                        <a:rPr lang="en-US" sz="4400">
                          <a:effectLst/>
                        </a:rPr>
                        <a:t>3</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4400">
                          <a:effectLst/>
                        </a:rPr>
                        <a:t>184 sec</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4400">
                          <a:effectLst/>
                        </a:rPr>
                        <a:t>8.15  x 10</a:t>
                      </a:r>
                      <a:r>
                        <a:rPr lang="en-US" sz="4400" baseline="30000">
                          <a:effectLst/>
                        </a:rPr>
                        <a:t>-6</a:t>
                      </a:r>
                      <a:r>
                        <a:rPr lang="en-US" sz="4400">
                          <a:effectLst/>
                        </a:rPr>
                        <a:t> M/sec</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4"/>
                  </a:ext>
                </a:extLst>
              </a:tr>
              <a:tr h="573163">
                <a:tc>
                  <a:txBody>
                    <a:bodyPr/>
                    <a:lstStyle/>
                    <a:p>
                      <a:pPr marL="0" marR="0" algn="ctr">
                        <a:lnSpc>
                          <a:spcPct val="107000"/>
                        </a:lnSpc>
                        <a:spcBef>
                          <a:spcPts val="0"/>
                        </a:spcBef>
                        <a:spcAft>
                          <a:spcPts val="0"/>
                        </a:spcAft>
                      </a:pPr>
                      <a:r>
                        <a:rPr lang="en-US" sz="4400">
                          <a:effectLst/>
                        </a:rPr>
                        <a:t>4</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4400">
                          <a:effectLst/>
                        </a:rPr>
                        <a:t>264 sec</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4400" dirty="0">
                          <a:effectLst/>
                        </a:rPr>
                        <a:t>9.35 x 10</a:t>
                      </a:r>
                      <a:r>
                        <a:rPr lang="en-US" sz="4400" baseline="30000" dirty="0">
                          <a:effectLst/>
                        </a:rPr>
                        <a:t>-6</a:t>
                      </a:r>
                      <a:r>
                        <a:rPr lang="en-US" sz="4400" dirty="0">
                          <a:effectLst/>
                        </a:rPr>
                        <a:t> M/sec</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42093111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2361350"/>
            <a:ext cx="12080383" cy="1325563"/>
          </a:xfrm>
        </p:spPr>
        <p:txBody>
          <a:bodyPr>
            <a:noAutofit/>
          </a:bodyPr>
          <a:lstStyle/>
          <a:p>
            <a:pPr algn="ctr"/>
            <a:r>
              <a:rPr lang="en-US" sz="11500" b="1" dirty="0"/>
              <a:t>Unit 13 – Equilibrium</a:t>
            </a:r>
          </a:p>
        </p:txBody>
      </p:sp>
    </p:spTree>
    <p:extLst>
      <p:ext uri="{BB962C8B-B14F-4D97-AF65-F5344CB8AC3E}">
        <p14:creationId xmlns:p14="http://schemas.microsoft.com/office/powerpoint/2010/main" val="43781143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2361350"/>
            <a:ext cx="12080383" cy="1325563"/>
          </a:xfrm>
        </p:spPr>
        <p:txBody>
          <a:bodyPr>
            <a:noAutofit/>
          </a:bodyPr>
          <a:lstStyle/>
          <a:p>
            <a:pPr algn="ctr"/>
            <a:r>
              <a:rPr lang="en-US" sz="11500" b="1" dirty="0"/>
              <a:t>Equilibrium of CO2</a:t>
            </a:r>
          </a:p>
        </p:txBody>
      </p:sp>
    </p:spTree>
    <p:extLst>
      <p:ext uri="{BB962C8B-B14F-4D97-AF65-F5344CB8AC3E}">
        <p14:creationId xmlns:p14="http://schemas.microsoft.com/office/powerpoint/2010/main" val="139901724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Equilibrium Lab</a:t>
            </a:r>
          </a:p>
        </p:txBody>
      </p:sp>
      <p:sp>
        <p:nvSpPr>
          <p:cNvPr id="3" name="Content Placeholder 2"/>
          <p:cNvSpPr>
            <a:spLocks noGrp="1"/>
          </p:cNvSpPr>
          <p:nvPr>
            <p:ph idx="1"/>
          </p:nvPr>
        </p:nvSpPr>
        <p:spPr>
          <a:xfrm>
            <a:off x="838200" y="1532586"/>
            <a:ext cx="6167907" cy="4644377"/>
          </a:xfrm>
        </p:spPr>
        <p:txBody>
          <a:bodyPr>
            <a:normAutofit fontScale="92500" lnSpcReduction="20000"/>
          </a:bodyPr>
          <a:lstStyle/>
          <a:p>
            <a:r>
              <a:rPr lang="en-US" dirty="0"/>
              <a:t>100mL beaker x2</a:t>
            </a:r>
          </a:p>
          <a:p>
            <a:r>
              <a:rPr lang="en-US" dirty="0"/>
              <a:t>50mL beaker</a:t>
            </a:r>
          </a:p>
          <a:p>
            <a:r>
              <a:rPr lang="en-US" dirty="0"/>
              <a:t>White piece of paper</a:t>
            </a:r>
          </a:p>
          <a:p>
            <a:r>
              <a:rPr lang="en-US" dirty="0"/>
              <a:t>Squirt bottle of universal indicator</a:t>
            </a:r>
          </a:p>
          <a:p>
            <a:r>
              <a:rPr lang="en-US" dirty="0"/>
              <a:t>Dry ice</a:t>
            </a:r>
          </a:p>
          <a:p>
            <a:r>
              <a:rPr lang="en-US" dirty="0"/>
              <a:t>Hot plate</a:t>
            </a:r>
          </a:p>
          <a:p>
            <a:r>
              <a:rPr lang="en-US" dirty="0"/>
              <a:t>Hot plate cord</a:t>
            </a:r>
          </a:p>
          <a:p>
            <a:r>
              <a:rPr lang="en-US" dirty="0"/>
              <a:t>Tongs </a:t>
            </a:r>
          </a:p>
          <a:p>
            <a:r>
              <a:rPr lang="en-US" dirty="0"/>
              <a:t>Syringe w/ cap and nail</a:t>
            </a:r>
          </a:p>
          <a:p>
            <a:r>
              <a:rPr lang="en-US" dirty="0"/>
              <a:t>1M </a:t>
            </a:r>
            <a:r>
              <a:rPr lang="en-US" dirty="0" err="1"/>
              <a:t>HCl</a:t>
            </a:r>
            <a:endParaRPr lang="en-US" dirty="0"/>
          </a:p>
          <a:p>
            <a:r>
              <a:rPr lang="en-US" dirty="0"/>
              <a:t>0.0050 M iodine in isopropyl alcohol</a:t>
            </a:r>
          </a:p>
        </p:txBody>
      </p:sp>
      <p:sp>
        <p:nvSpPr>
          <p:cNvPr id="4" name="Rectangle 3"/>
          <p:cNvSpPr/>
          <p:nvPr/>
        </p:nvSpPr>
        <p:spPr>
          <a:xfrm>
            <a:off x="6220496" y="502276"/>
            <a:ext cx="5731098" cy="5674687"/>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BUY DRY ICE!!!!!!!!!!</a:t>
            </a:r>
          </a:p>
        </p:txBody>
      </p:sp>
    </p:spTree>
    <p:extLst>
      <p:ext uri="{BB962C8B-B14F-4D97-AF65-F5344CB8AC3E}">
        <p14:creationId xmlns:p14="http://schemas.microsoft.com/office/powerpoint/2010/main" val="255770879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2361350"/>
            <a:ext cx="12080383" cy="1325563"/>
          </a:xfrm>
        </p:spPr>
        <p:txBody>
          <a:bodyPr>
            <a:noAutofit/>
          </a:bodyPr>
          <a:lstStyle/>
          <a:p>
            <a:pPr algn="ctr"/>
            <a:r>
              <a:rPr lang="en-US" sz="11500" b="1" dirty="0"/>
              <a:t>Unit 14 – Acid Base</a:t>
            </a:r>
          </a:p>
        </p:txBody>
      </p:sp>
    </p:spTree>
    <p:extLst>
      <p:ext uri="{BB962C8B-B14F-4D97-AF65-F5344CB8AC3E}">
        <p14:creationId xmlns:p14="http://schemas.microsoft.com/office/powerpoint/2010/main" val="9366231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 y="0"/>
            <a:ext cx="11985236" cy="1177118"/>
          </a:xfrm>
        </p:spPr>
        <p:txBody>
          <a:bodyPr>
            <a:normAutofit/>
          </a:bodyPr>
          <a:lstStyle/>
          <a:p>
            <a:pPr algn="ctr"/>
            <a:r>
              <a:rPr lang="en-US" sz="4800" b="1" u="sng" dirty="0">
                <a:latin typeface="+mn-lt"/>
              </a:rPr>
              <a:t>PRE-1982 = 3.11g			POST-1982 = 2.5g</a:t>
            </a:r>
          </a:p>
        </p:txBody>
      </p:sp>
      <p:graphicFrame>
        <p:nvGraphicFramePr>
          <p:cNvPr id="3" name="Table 2"/>
          <p:cNvGraphicFramePr>
            <a:graphicFrameLocks noGrp="1"/>
          </p:cNvGraphicFramePr>
          <p:nvPr>
            <p:extLst>
              <p:ext uri="{D42A27DB-BD31-4B8C-83A1-F6EECF244321}">
                <p14:modId xmlns:p14="http://schemas.microsoft.com/office/powerpoint/2010/main" val="3421293054"/>
              </p:ext>
            </p:extLst>
          </p:nvPr>
        </p:nvGraphicFramePr>
        <p:xfrm>
          <a:off x="380621" y="1177118"/>
          <a:ext cx="5665337" cy="5212080"/>
        </p:xfrm>
        <a:graphic>
          <a:graphicData uri="http://schemas.openxmlformats.org/drawingml/2006/table">
            <a:tbl>
              <a:tblPr firstRow="1" bandRow="1">
                <a:tableStyleId>{5940675A-B579-460E-94D1-54222C63F5DA}</a:tableStyleId>
              </a:tblPr>
              <a:tblGrid>
                <a:gridCol w="2097298">
                  <a:extLst>
                    <a:ext uri="{9D8B030D-6E8A-4147-A177-3AD203B41FA5}">
                      <a16:colId xmlns:a16="http://schemas.microsoft.com/office/drawing/2014/main" val="3312923704"/>
                    </a:ext>
                  </a:extLst>
                </a:gridCol>
                <a:gridCol w="3568039">
                  <a:extLst>
                    <a:ext uri="{9D8B030D-6E8A-4147-A177-3AD203B41FA5}">
                      <a16:colId xmlns:a16="http://schemas.microsoft.com/office/drawing/2014/main" val="2998207615"/>
                    </a:ext>
                  </a:extLst>
                </a:gridCol>
              </a:tblGrid>
              <a:tr h="370840">
                <a:tc>
                  <a:txBody>
                    <a:bodyPr/>
                    <a:lstStyle/>
                    <a:p>
                      <a:pPr algn="ctr"/>
                      <a:r>
                        <a:rPr lang="en-US" sz="3200" b="1" dirty="0"/>
                        <a:t>Container</a:t>
                      </a:r>
                      <a:r>
                        <a:rPr lang="en-US" sz="3200" b="1" baseline="0" dirty="0"/>
                        <a:t> #</a:t>
                      </a:r>
                      <a:endParaRPr lang="en-US" sz="3200" b="1" dirty="0"/>
                    </a:p>
                  </a:txBody>
                  <a:tcPr>
                    <a:solidFill>
                      <a:schemeClr val="accent6">
                        <a:lumMod val="40000"/>
                        <a:lumOff val="60000"/>
                      </a:schemeClr>
                    </a:solidFill>
                  </a:tcPr>
                </a:tc>
                <a:tc>
                  <a:txBody>
                    <a:bodyPr/>
                    <a:lstStyle/>
                    <a:p>
                      <a:pPr algn="ctr"/>
                      <a:r>
                        <a:rPr lang="en-US" sz="3200" b="1" dirty="0"/>
                        <a:t>Mass of Empty Container (g)</a:t>
                      </a:r>
                    </a:p>
                  </a:txBody>
                  <a:tcPr>
                    <a:solidFill>
                      <a:schemeClr val="accent6">
                        <a:lumMod val="40000"/>
                        <a:lumOff val="60000"/>
                      </a:schemeClr>
                    </a:solidFill>
                  </a:tcPr>
                </a:tc>
                <a:extLst>
                  <a:ext uri="{0D108BD9-81ED-4DB2-BD59-A6C34878D82A}">
                    <a16:rowId xmlns:a16="http://schemas.microsoft.com/office/drawing/2014/main" val="4167534931"/>
                  </a:ext>
                </a:extLst>
              </a:tr>
              <a:tr h="370840">
                <a:tc>
                  <a:txBody>
                    <a:bodyPr/>
                    <a:lstStyle/>
                    <a:p>
                      <a:pPr algn="ctr"/>
                      <a:r>
                        <a:rPr lang="en-US" sz="2800" b="1" dirty="0"/>
                        <a:t>1</a:t>
                      </a:r>
                    </a:p>
                  </a:txBody>
                  <a:tcPr/>
                </a:tc>
                <a:tc>
                  <a:txBody>
                    <a:bodyPr/>
                    <a:lstStyle/>
                    <a:p>
                      <a:pPr algn="ctr"/>
                      <a:r>
                        <a:rPr lang="en-US" sz="2800" b="1" dirty="0"/>
                        <a:t>8.1187</a:t>
                      </a:r>
                    </a:p>
                  </a:txBody>
                  <a:tcPr/>
                </a:tc>
                <a:extLst>
                  <a:ext uri="{0D108BD9-81ED-4DB2-BD59-A6C34878D82A}">
                    <a16:rowId xmlns:a16="http://schemas.microsoft.com/office/drawing/2014/main" val="963349997"/>
                  </a:ext>
                </a:extLst>
              </a:tr>
              <a:tr h="370840">
                <a:tc>
                  <a:txBody>
                    <a:bodyPr/>
                    <a:lstStyle/>
                    <a:p>
                      <a:pPr algn="ctr"/>
                      <a:r>
                        <a:rPr lang="en-US" sz="2800" b="1" dirty="0"/>
                        <a:t>2</a:t>
                      </a:r>
                    </a:p>
                  </a:txBody>
                  <a:tcPr/>
                </a:tc>
                <a:tc>
                  <a:txBody>
                    <a:bodyPr/>
                    <a:lstStyle/>
                    <a:p>
                      <a:pPr algn="ctr"/>
                      <a:r>
                        <a:rPr lang="en-US" sz="2800" b="1" dirty="0"/>
                        <a:t>7.6484</a:t>
                      </a:r>
                    </a:p>
                  </a:txBody>
                  <a:tcPr/>
                </a:tc>
                <a:extLst>
                  <a:ext uri="{0D108BD9-81ED-4DB2-BD59-A6C34878D82A}">
                    <a16:rowId xmlns:a16="http://schemas.microsoft.com/office/drawing/2014/main" val="3267982905"/>
                  </a:ext>
                </a:extLst>
              </a:tr>
              <a:tr h="370840">
                <a:tc>
                  <a:txBody>
                    <a:bodyPr/>
                    <a:lstStyle/>
                    <a:p>
                      <a:pPr algn="ctr"/>
                      <a:r>
                        <a:rPr lang="en-US" sz="2800" b="1" dirty="0"/>
                        <a:t>3</a:t>
                      </a:r>
                    </a:p>
                  </a:txBody>
                  <a:tcPr/>
                </a:tc>
                <a:tc>
                  <a:txBody>
                    <a:bodyPr/>
                    <a:lstStyle/>
                    <a:p>
                      <a:pPr algn="ctr"/>
                      <a:r>
                        <a:rPr lang="en-US" sz="2800" b="1" dirty="0"/>
                        <a:t>7.8361</a:t>
                      </a:r>
                    </a:p>
                  </a:txBody>
                  <a:tcPr/>
                </a:tc>
                <a:extLst>
                  <a:ext uri="{0D108BD9-81ED-4DB2-BD59-A6C34878D82A}">
                    <a16:rowId xmlns:a16="http://schemas.microsoft.com/office/drawing/2014/main" val="1597023601"/>
                  </a:ext>
                </a:extLst>
              </a:tr>
              <a:tr h="370840">
                <a:tc>
                  <a:txBody>
                    <a:bodyPr/>
                    <a:lstStyle/>
                    <a:p>
                      <a:pPr algn="ctr"/>
                      <a:r>
                        <a:rPr lang="en-US" sz="2800" b="1" dirty="0"/>
                        <a:t>4</a:t>
                      </a:r>
                    </a:p>
                  </a:txBody>
                  <a:tcPr/>
                </a:tc>
                <a:tc>
                  <a:txBody>
                    <a:bodyPr/>
                    <a:lstStyle/>
                    <a:p>
                      <a:pPr algn="ctr"/>
                      <a:r>
                        <a:rPr lang="en-US" sz="2800" b="1" dirty="0"/>
                        <a:t>7.8835</a:t>
                      </a:r>
                    </a:p>
                  </a:txBody>
                  <a:tcPr/>
                </a:tc>
                <a:extLst>
                  <a:ext uri="{0D108BD9-81ED-4DB2-BD59-A6C34878D82A}">
                    <a16:rowId xmlns:a16="http://schemas.microsoft.com/office/drawing/2014/main" val="101230126"/>
                  </a:ext>
                </a:extLst>
              </a:tr>
              <a:tr h="370840">
                <a:tc>
                  <a:txBody>
                    <a:bodyPr/>
                    <a:lstStyle/>
                    <a:p>
                      <a:pPr algn="ctr"/>
                      <a:r>
                        <a:rPr lang="en-US" sz="2800" b="1" dirty="0"/>
                        <a:t>5</a:t>
                      </a:r>
                    </a:p>
                  </a:txBody>
                  <a:tcPr/>
                </a:tc>
                <a:tc>
                  <a:txBody>
                    <a:bodyPr/>
                    <a:lstStyle/>
                    <a:p>
                      <a:pPr algn="ctr"/>
                      <a:r>
                        <a:rPr lang="en-US" sz="2800" b="1" dirty="0"/>
                        <a:t>8.0357</a:t>
                      </a:r>
                    </a:p>
                  </a:txBody>
                  <a:tcPr/>
                </a:tc>
                <a:extLst>
                  <a:ext uri="{0D108BD9-81ED-4DB2-BD59-A6C34878D82A}">
                    <a16:rowId xmlns:a16="http://schemas.microsoft.com/office/drawing/2014/main" val="113726163"/>
                  </a:ext>
                </a:extLst>
              </a:tr>
              <a:tr h="370840">
                <a:tc>
                  <a:txBody>
                    <a:bodyPr/>
                    <a:lstStyle/>
                    <a:p>
                      <a:pPr algn="ctr"/>
                      <a:r>
                        <a:rPr lang="en-US" sz="2800" b="1" dirty="0"/>
                        <a:t>6</a:t>
                      </a:r>
                    </a:p>
                  </a:txBody>
                  <a:tcPr/>
                </a:tc>
                <a:tc>
                  <a:txBody>
                    <a:bodyPr/>
                    <a:lstStyle/>
                    <a:p>
                      <a:pPr algn="ctr"/>
                      <a:r>
                        <a:rPr lang="en-US" sz="2800" b="1" dirty="0"/>
                        <a:t>8.0336</a:t>
                      </a:r>
                    </a:p>
                  </a:txBody>
                  <a:tcPr/>
                </a:tc>
                <a:extLst>
                  <a:ext uri="{0D108BD9-81ED-4DB2-BD59-A6C34878D82A}">
                    <a16:rowId xmlns:a16="http://schemas.microsoft.com/office/drawing/2014/main" val="2976782270"/>
                  </a:ext>
                </a:extLst>
              </a:tr>
              <a:tr h="370840">
                <a:tc>
                  <a:txBody>
                    <a:bodyPr/>
                    <a:lstStyle/>
                    <a:p>
                      <a:pPr algn="ctr"/>
                      <a:r>
                        <a:rPr lang="en-US" sz="2800" b="1" dirty="0"/>
                        <a:t>7</a:t>
                      </a:r>
                    </a:p>
                  </a:txBody>
                  <a:tcPr/>
                </a:tc>
                <a:tc>
                  <a:txBody>
                    <a:bodyPr/>
                    <a:lstStyle/>
                    <a:p>
                      <a:pPr algn="ctr"/>
                      <a:r>
                        <a:rPr lang="en-US" sz="2800" b="1" dirty="0"/>
                        <a:t>7.8451</a:t>
                      </a:r>
                    </a:p>
                  </a:txBody>
                  <a:tcPr/>
                </a:tc>
                <a:extLst>
                  <a:ext uri="{0D108BD9-81ED-4DB2-BD59-A6C34878D82A}">
                    <a16:rowId xmlns:a16="http://schemas.microsoft.com/office/drawing/2014/main" val="53000351"/>
                  </a:ext>
                </a:extLst>
              </a:tr>
              <a:tr h="370840">
                <a:tc>
                  <a:txBody>
                    <a:bodyPr/>
                    <a:lstStyle/>
                    <a:p>
                      <a:pPr algn="ctr"/>
                      <a:r>
                        <a:rPr lang="en-US" sz="2800" b="1" dirty="0"/>
                        <a:t>8</a:t>
                      </a:r>
                    </a:p>
                  </a:txBody>
                  <a:tcPr/>
                </a:tc>
                <a:tc>
                  <a:txBody>
                    <a:bodyPr/>
                    <a:lstStyle/>
                    <a:p>
                      <a:pPr algn="ctr"/>
                      <a:r>
                        <a:rPr lang="en-US" sz="2800" b="1" dirty="0"/>
                        <a:t>7.5627</a:t>
                      </a:r>
                    </a:p>
                  </a:txBody>
                  <a:tcPr/>
                </a:tc>
                <a:extLst>
                  <a:ext uri="{0D108BD9-81ED-4DB2-BD59-A6C34878D82A}">
                    <a16:rowId xmlns:a16="http://schemas.microsoft.com/office/drawing/2014/main" val="733328973"/>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1381149761"/>
              </p:ext>
            </p:extLst>
          </p:nvPr>
        </p:nvGraphicFramePr>
        <p:xfrm>
          <a:off x="6319899" y="1177118"/>
          <a:ext cx="5665337" cy="5212080"/>
        </p:xfrm>
        <a:graphic>
          <a:graphicData uri="http://schemas.openxmlformats.org/drawingml/2006/table">
            <a:tbl>
              <a:tblPr firstRow="1" bandRow="1">
                <a:tableStyleId>{5940675A-B579-460E-94D1-54222C63F5DA}</a:tableStyleId>
              </a:tblPr>
              <a:tblGrid>
                <a:gridCol w="2097298">
                  <a:extLst>
                    <a:ext uri="{9D8B030D-6E8A-4147-A177-3AD203B41FA5}">
                      <a16:colId xmlns:a16="http://schemas.microsoft.com/office/drawing/2014/main" val="3312923704"/>
                    </a:ext>
                  </a:extLst>
                </a:gridCol>
                <a:gridCol w="3568039">
                  <a:extLst>
                    <a:ext uri="{9D8B030D-6E8A-4147-A177-3AD203B41FA5}">
                      <a16:colId xmlns:a16="http://schemas.microsoft.com/office/drawing/2014/main" val="2998207615"/>
                    </a:ext>
                  </a:extLst>
                </a:gridCol>
              </a:tblGrid>
              <a:tr h="370840">
                <a:tc>
                  <a:txBody>
                    <a:bodyPr/>
                    <a:lstStyle/>
                    <a:p>
                      <a:pPr algn="ctr"/>
                      <a:r>
                        <a:rPr lang="en-US" sz="3200" b="1" dirty="0"/>
                        <a:t>Container</a:t>
                      </a:r>
                      <a:r>
                        <a:rPr lang="en-US" sz="3200" b="1" baseline="0" dirty="0"/>
                        <a:t> #</a:t>
                      </a:r>
                      <a:endParaRPr lang="en-US" sz="3200" b="1" dirty="0"/>
                    </a:p>
                  </a:txBody>
                  <a:tcPr>
                    <a:solidFill>
                      <a:schemeClr val="accent6">
                        <a:lumMod val="40000"/>
                        <a:lumOff val="60000"/>
                      </a:schemeClr>
                    </a:solidFill>
                  </a:tcPr>
                </a:tc>
                <a:tc>
                  <a:txBody>
                    <a:bodyPr/>
                    <a:lstStyle/>
                    <a:p>
                      <a:pPr algn="ctr"/>
                      <a:r>
                        <a:rPr lang="en-US" sz="3200" b="1" dirty="0"/>
                        <a:t>Mass of </a:t>
                      </a:r>
                      <a:r>
                        <a:rPr lang="en-US" sz="3200" b="1"/>
                        <a:t>Empty Container (g) </a:t>
                      </a:r>
                      <a:endParaRPr lang="en-US" sz="3200" b="1" dirty="0"/>
                    </a:p>
                  </a:txBody>
                  <a:tcPr>
                    <a:solidFill>
                      <a:schemeClr val="accent6">
                        <a:lumMod val="40000"/>
                        <a:lumOff val="60000"/>
                      </a:schemeClr>
                    </a:solidFill>
                  </a:tcPr>
                </a:tc>
                <a:extLst>
                  <a:ext uri="{0D108BD9-81ED-4DB2-BD59-A6C34878D82A}">
                    <a16:rowId xmlns:a16="http://schemas.microsoft.com/office/drawing/2014/main" val="4167534931"/>
                  </a:ext>
                </a:extLst>
              </a:tr>
              <a:tr h="370840">
                <a:tc>
                  <a:txBody>
                    <a:bodyPr/>
                    <a:lstStyle/>
                    <a:p>
                      <a:pPr algn="ctr"/>
                      <a:r>
                        <a:rPr lang="en-US" sz="2800" b="1" dirty="0"/>
                        <a:t>9</a:t>
                      </a:r>
                    </a:p>
                  </a:txBody>
                  <a:tcPr/>
                </a:tc>
                <a:tc>
                  <a:txBody>
                    <a:bodyPr/>
                    <a:lstStyle/>
                    <a:p>
                      <a:pPr algn="ctr"/>
                      <a:r>
                        <a:rPr lang="en-US" sz="2800" b="1" dirty="0"/>
                        <a:t>7.9787</a:t>
                      </a:r>
                    </a:p>
                  </a:txBody>
                  <a:tcPr/>
                </a:tc>
                <a:extLst>
                  <a:ext uri="{0D108BD9-81ED-4DB2-BD59-A6C34878D82A}">
                    <a16:rowId xmlns:a16="http://schemas.microsoft.com/office/drawing/2014/main" val="963349997"/>
                  </a:ext>
                </a:extLst>
              </a:tr>
              <a:tr h="370840">
                <a:tc>
                  <a:txBody>
                    <a:bodyPr/>
                    <a:lstStyle/>
                    <a:p>
                      <a:pPr algn="ctr"/>
                      <a:r>
                        <a:rPr lang="en-US" sz="2800" b="1" dirty="0"/>
                        <a:t>10</a:t>
                      </a:r>
                    </a:p>
                  </a:txBody>
                  <a:tcPr/>
                </a:tc>
                <a:tc>
                  <a:txBody>
                    <a:bodyPr/>
                    <a:lstStyle/>
                    <a:p>
                      <a:pPr algn="ctr"/>
                      <a:r>
                        <a:rPr lang="en-US" sz="2800" b="1" dirty="0"/>
                        <a:t>8.0644</a:t>
                      </a:r>
                    </a:p>
                  </a:txBody>
                  <a:tcPr/>
                </a:tc>
                <a:extLst>
                  <a:ext uri="{0D108BD9-81ED-4DB2-BD59-A6C34878D82A}">
                    <a16:rowId xmlns:a16="http://schemas.microsoft.com/office/drawing/2014/main" val="3267982905"/>
                  </a:ext>
                </a:extLst>
              </a:tr>
              <a:tr h="370840">
                <a:tc>
                  <a:txBody>
                    <a:bodyPr/>
                    <a:lstStyle/>
                    <a:p>
                      <a:pPr algn="ctr"/>
                      <a:r>
                        <a:rPr lang="en-US" sz="2800" b="1" dirty="0"/>
                        <a:t>11</a:t>
                      </a:r>
                    </a:p>
                  </a:txBody>
                  <a:tcPr/>
                </a:tc>
                <a:tc>
                  <a:txBody>
                    <a:bodyPr/>
                    <a:lstStyle/>
                    <a:p>
                      <a:pPr algn="ctr"/>
                      <a:r>
                        <a:rPr lang="en-US" sz="2800" b="1" dirty="0"/>
                        <a:t>7.9453</a:t>
                      </a:r>
                    </a:p>
                  </a:txBody>
                  <a:tcPr/>
                </a:tc>
                <a:extLst>
                  <a:ext uri="{0D108BD9-81ED-4DB2-BD59-A6C34878D82A}">
                    <a16:rowId xmlns:a16="http://schemas.microsoft.com/office/drawing/2014/main" val="1597023601"/>
                  </a:ext>
                </a:extLst>
              </a:tr>
              <a:tr h="370840">
                <a:tc>
                  <a:txBody>
                    <a:bodyPr/>
                    <a:lstStyle/>
                    <a:p>
                      <a:pPr algn="ctr"/>
                      <a:r>
                        <a:rPr lang="en-US" sz="2800" b="1" dirty="0"/>
                        <a:t>12</a:t>
                      </a:r>
                    </a:p>
                  </a:txBody>
                  <a:tcPr/>
                </a:tc>
                <a:tc>
                  <a:txBody>
                    <a:bodyPr/>
                    <a:lstStyle/>
                    <a:p>
                      <a:pPr algn="ctr"/>
                      <a:r>
                        <a:rPr lang="en-US" sz="2800" b="1" dirty="0"/>
                        <a:t>8.0522</a:t>
                      </a:r>
                    </a:p>
                  </a:txBody>
                  <a:tcPr/>
                </a:tc>
                <a:extLst>
                  <a:ext uri="{0D108BD9-81ED-4DB2-BD59-A6C34878D82A}">
                    <a16:rowId xmlns:a16="http://schemas.microsoft.com/office/drawing/2014/main" val="101230126"/>
                  </a:ext>
                </a:extLst>
              </a:tr>
              <a:tr h="370840">
                <a:tc>
                  <a:txBody>
                    <a:bodyPr/>
                    <a:lstStyle/>
                    <a:p>
                      <a:pPr algn="ctr"/>
                      <a:r>
                        <a:rPr lang="en-US" sz="2800" b="1" dirty="0"/>
                        <a:t>13</a:t>
                      </a:r>
                    </a:p>
                  </a:txBody>
                  <a:tcPr/>
                </a:tc>
                <a:tc>
                  <a:txBody>
                    <a:bodyPr/>
                    <a:lstStyle/>
                    <a:p>
                      <a:pPr algn="ctr"/>
                      <a:r>
                        <a:rPr lang="en-US" sz="2800" b="1" dirty="0"/>
                        <a:t>7.8718</a:t>
                      </a:r>
                    </a:p>
                  </a:txBody>
                  <a:tcPr/>
                </a:tc>
                <a:extLst>
                  <a:ext uri="{0D108BD9-81ED-4DB2-BD59-A6C34878D82A}">
                    <a16:rowId xmlns:a16="http://schemas.microsoft.com/office/drawing/2014/main" val="113726163"/>
                  </a:ext>
                </a:extLst>
              </a:tr>
              <a:tr h="370840">
                <a:tc>
                  <a:txBody>
                    <a:bodyPr/>
                    <a:lstStyle/>
                    <a:p>
                      <a:pPr algn="ctr"/>
                      <a:r>
                        <a:rPr lang="en-US" sz="2800" b="1" dirty="0"/>
                        <a:t>14</a:t>
                      </a:r>
                    </a:p>
                  </a:txBody>
                  <a:tcPr/>
                </a:tc>
                <a:tc>
                  <a:txBody>
                    <a:bodyPr/>
                    <a:lstStyle/>
                    <a:p>
                      <a:pPr algn="ctr"/>
                      <a:r>
                        <a:rPr lang="en-US" sz="2800" b="1" dirty="0"/>
                        <a:t>7.6190</a:t>
                      </a:r>
                    </a:p>
                  </a:txBody>
                  <a:tcPr/>
                </a:tc>
                <a:extLst>
                  <a:ext uri="{0D108BD9-81ED-4DB2-BD59-A6C34878D82A}">
                    <a16:rowId xmlns:a16="http://schemas.microsoft.com/office/drawing/2014/main" val="2976782270"/>
                  </a:ext>
                </a:extLst>
              </a:tr>
              <a:tr h="370840">
                <a:tc>
                  <a:txBody>
                    <a:bodyPr/>
                    <a:lstStyle/>
                    <a:p>
                      <a:pPr algn="ctr"/>
                      <a:r>
                        <a:rPr lang="en-US" sz="2800" b="1" dirty="0"/>
                        <a:t>15</a:t>
                      </a:r>
                    </a:p>
                  </a:txBody>
                  <a:tcPr/>
                </a:tc>
                <a:tc>
                  <a:txBody>
                    <a:bodyPr/>
                    <a:lstStyle/>
                    <a:p>
                      <a:pPr algn="ctr"/>
                      <a:r>
                        <a:rPr lang="en-US" sz="2800" b="1" dirty="0"/>
                        <a:t>7.9929</a:t>
                      </a:r>
                    </a:p>
                  </a:txBody>
                  <a:tcPr/>
                </a:tc>
                <a:extLst>
                  <a:ext uri="{0D108BD9-81ED-4DB2-BD59-A6C34878D82A}">
                    <a16:rowId xmlns:a16="http://schemas.microsoft.com/office/drawing/2014/main" val="53000351"/>
                  </a:ext>
                </a:extLst>
              </a:tr>
              <a:tr h="370840">
                <a:tc>
                  <a:txBody>
                    <a:bodyPr/>
                    <a:lstStyle/>
                    <a:p>
                      <a:pPr algn="ctr"/>
                      <a:r>
                        <a:rPr lang="en-US" sz="2800" b="1" dirty="0"/>
                        <a:t>16</a:t>
                      </a:r>
                    </a:p>
                  </a:txBody>
                  <a:tcPr/>
                </a:tc>
                <a:tc>
                  <a:txBody>
                    <a:bodyPr/>
                    <a:lstStyle/>
                    <a:p>
                      <a:pPr algn="ctr"/>
                      <a:r>
                        <a:rPr lang="en-US" sz="2800" b="1" dirty="0"/>
                        <a:t>7.9297</a:t>
                      </a:r>
                    </a:p>
                  </a:txBody>
                  <a:tcPr/>
                </a:tc>
                <a:extLst>
                  <a:ext uri="{0D108BD9-81ED-4DB2-BD59-A6C34878D82A}">
                    <a16:rowId xmlns:a16="http://schemas.microsoft.com/office/drawing/2014/main" val="733328973"/>
                  </a:ext>
                </a:extLst>
              </a:tr>
            </a:tbl>
          </a:graphicData>
        </a:graphic>
      </p:graphicFrame>
    </p:spTree>
    <p:extLst>
      <p:ext uri="{BB962C8B-B14F-4D97-AF65-F5344CB8AC3E}">
        <p14:creationId xmlns:p14="http://schemas.microsoft.com/office/powerpoint/2010/main" val="220422904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2361350"/>
            <a:ext cx="12080383" cy="1325563"/>
          </a:xfrm>
        </p:spPr>
        <p:txBody>
          <a:bodyPr>
            <a:noAutofit/>
          </a:bodyPr>
          <a:lstStyle/>
          <a:p>
            <a:pPr algn="ctr"/>
            <a:r>
              <a:rPr lang="en-US" sz="11500" b="1" dirty="0"/>
              <a:t>Salts Activity</a:t>
            </a:r>
          </a:p>
        </p:txBody>
      </p:sp>
    </p:spTree>
    <p:extLst>
      <p:ext uri="{BB962C8B-B14F-4D97-AF65-F5344CB8AC3E}">
        <p14:creationId xmlns:p14="http://schemas.microsoft.com/office/powerpoint/2010/main" val="66435039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Salt Activity</a:t>
            </a:r>
          </a:p>
        </p:txBody>
      </p:sp>
      <p:sp>
        <p:nvSpPr>
          <p:cNvPr id="3" name="Content Placeholder 2"/>
          <p:cNvSpPr>
            <a:spLocks noGrp="1"/>
          </p:cNvSpPr>
          <p:nvPr>
            <p:ph idx="1"/>
          </p:nvPr>
        </p:nvSpPr>
        <p:spPr>
          <a:xfrm>
            <a:off x="838200" y="1532586"/>
            <a:ext cx="6167907" cy="4644377"/>
          </a:xfrm>
        </p:spPr>
        <p:txBody>
          <a:bodyPr>
            <a:normAutofit/>
          </a:bodyPr>
          <a:lstStyle/>
          <a:p>
            <a:r>
              <a:rPr lang="en-US" dirty="0"/>
              <a:t>3 small beakers</a:t>
            </a:r>
          </a:p>
          <a:p>
            <a:r>
              <a:rPr lang="en-US" dirty="0"/>
              <a:t>3 stir rods</a:t>
            </a:r>
          </a:p>
          <a:p>
            <a:r>
              <a:rPr lang="en-US" dirty="0"/>
              <a:t>pH paper</a:t>
            </a:r>
          </a:p>
          <a:p>
            <a:r>
              <a:rPr lang="en-US" dirty="0"/>
              <a:t>pH paper color key</a:t>
            </a:r>
          </a:p>
          <a:p>
            <a:r>
              <a:rPr lang="en-US" dirty="0"/>
              <a:t>0.1 M solutions</a:t>
            </a:r>
          </a:p>
          <a:p>
            <a:pPr lvl="1"/>
            <a:r>
              <a:rPr lang="en-US" dirty="0"/>
              <a:t>NaC2H3O2</a:t>
            </a:r>
          </a:p>
          <a:p>
            <a:pPr lvl="1"/>
            <a:r>
              <a:rPr lang="en-US" dirty="0"/>
              <a:t>NaHCO3</a:t>
            </a:r>
          </a:p>
          <a:p>
            <a:pPr lvl="1"/>
            <a:r>
              <a:rPr lang="en-US" dirty="0"/>
              <a:t>NH4Cl</a:t>
            </a:r>
          </a:p>
        </p:txBody>
      </p:sp>
      <p:sp>
        <p:nvSpPr>
          <p:cNvPr id="4" name="Rectangle 3"/>
          <p:cNvSpPr/>
          <p:nvPr/>
        </p:nvSpPr>
        <p:spPr>
          <a:xfrm>
            <a:off x="6220496" y="502276"/>
            <a:ext cx="5731098" cy="5674687"/>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solidFill>
                <a:schemeClr val="tx1"/>
              </a:solidFill>
            </a:endParaRPr>
          </a:p>
        </p:txBody>
      </p:sp>
    </p:spTree>
    <p:extLst>
      <p:ext uri="{BB962C8B-B14F-4D97-AF65-F5344CB8AC3E}">
        <p14:creationId xmlns:p14="http://schemas.microsoft.com/office/powerpoint/2010/main" val="333461819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2361350"/>
            <a:ext cx="12080383" cy="1325563"/>
          </a:xfrm>
        </p:spPr>
        <p:txBody>
          <a:bodyPr>
            <a:noAutofit/>
          </a:bodyPr>
          <a:lstStyle/>
          <a:p>
            <a:pPr algn="ctr"/>
            <a:r>
              <a:rPr lang="en-US" sz="11500" b="1" dirty="0"/>
              <a:t>Titration Lecture </a:t>
            </a:r>
          </a:p>
        </p:txBody>
      </p:sp>
    </p:spTree>
    <p:extLst>
      <p:ext uri="{BB962C8B-B14F-4D97-AF65-F5344CB8AC3E}">
        <p14:creationId xmlns:p14="http://schemas.microsoft.com/office/powerpoint/2010/main" val="358146610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460" y="-160506"/>
            <a:ext cx="10515600" cy="1325563"/>
          </a:xfrm>
        </p:spPr>
        <p:txBody>
          <a:bodyPr/>
          <a:lstStyle/>
          <a:p>
            <a:r>
              <a:rPr lang="en-US" b="1" u="sng" dirty="0"/>
              <a:t>Titrations</a:t>
            </a:r>
          </a:p>
        </p:txBody>
      </p:sp>
      <p:sp>
        <p:nvSpPr>
          <p:cNvPr id="3" name="Content Placeholder 2"/>
          <p:cNvSpPr>
            <a:spLocks noGrp="1"/>
          </p:cNvSpPr>
          <p:nvPr>
            <p:ph idx="1"/>
          </p:nvPr>
        </p:nvSpPr>
        <p:spPr>
          <a:xfrm>
            <a:off x="169460" y="832514"/>
            <a:ext cx="6836647" cy="5344450"/>
          </a:xfrm>
        </p:spPr>
        <p:txBody>
          <a:bodyPr>
            <a:normAutofit fontScale="92500" lnSpcReduction="10000"/>
          </a:bodyPr>
          <a:lstStyle/>
          <a:p>
            <a:r>
              <a:rPr lang="en-US" dirty="0"/>
              <a:t>8x burettes </a:t>
            </a:r>
          </a:p>
          <a:p>
            <a:r>
              <a:rPr lang="en-US" dirty="0"/>
              <a:t>8x burette clamps</a:t>
            </a:r>
          </a:p>
          <a:p>
            <a:r>
              <a:rPr lang="en-US" dirty="0"/>
              <a:t>8x ring stands</a:t>
            </a:r>
          </a:p>
          <a:p>
            <a:r>
              <a:rPr lang="en-US" dirty="0"/>
              <a:t>8x small beaker to keep under burette</a:t>
            </a:r>
          </a:p>
          <a:p>
            <a:r>
              <a:rPr lang="en-US" dirty="0"/>
              <a:t>8x 125mL flasks for HCl</a:t>
            </a:r>
          </a:p>
          <a:p>
            <a:r>
              <a:rPr lang="en-US" dirty="0"/>
              <a:t>8x Pheno bottles</a:t>
            </a:r>
          </a:p>
          <a:p>
            <a:r>
              <a:rPr lang="en-US" dirty="0"/>
              <a:t>8x Distilled water bottles</a:t>
            </a:r>
          </a:p>
          <a:p>
            <a:r>
              <a:rPr lang="en-US" dirty="0"/>
              <a:t>Funnel for NaOH (teacher only!)</a:t>
            </a:r>
          </a:p>
          <a:p>
            <a:r>
              <a:rPr lang="en-US" dirty="0"/>
              <a:t>2x small Graduated cylinder up front </a:t>
            </a:r>
            <a:br>
              <a:rPr lang="en-US" dirty="0"/>
            </a:br>
            <a:r>
              <a:rPr lang="en-US" dirty="0"/>
              <a:t>for HCl into their flask</a:t>
            </a:r>
          </a:p>
          <a:p>
            <a:r>
              <a:rPr lang="en-US" dirty="0"/>
              <a:t>2x 400mL beaker up front with HCl</a:t>
            </a:r>
          </a:p>
          <a:p>
            <a:r>
              <a:rPr lang="en-US" dirty="0"/>
              <a:t>2x Pipettes up front for HCl</a:t>
            </a:r>
          </a:p>
          <a:p>
            <a:endParaRPr lang="en-US" dirty="0"/>
          </a:p>
          <a:p>
            <a:endParaRPr lang="en-US" dirty="0"/>
          </a:p>
        </p:txBody>
      </p:sp>
      <p:sp>
        <p:nvSpPr>
          <p:cNvPr id="4" name="Rectangle 3"/>
          <p:cNvSpPr/>
          <p:nvPr/>
        </p:nvSpPr>
        <p:spPr>
          <a:xfrm>
            <a:off x="6220496" y="502276"/>
            <a:ext cx="5731098" cy="5674687"/>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2400" b="1" dirty="0">
                <a:solidFill>
                  <a:schemeClr val="tx1"/>
                </a:solidFill>
              </a:rPr>
              <a:t>8 tables </a:t>
            </a:r>
            <a:br>
              <a:rPr lang="en-US" sz="2400" b="1" dirty="0">
                <a:solidFill>
                  <a:schemeClr val="tx1"/>
                </a:solidFill>
              </a:rPr>
            </a:br>
            <a:r>
              <a:rPr lang="en-US" sz="2400" b="1" dirty="0">
                <a:solidFill>
                  <a:schemeClr val="tx1"/>
                </a:solidFill>
              </a:rPr>
              <a:t>x 4 trials per table</a:t>
            </a:r>
          </a:p>
          <a:p>
            <a:r>
              <a:rPr lang="en-US" sz="2400" b="1" dirty="0">
                <a:solidFill>
                  <a:schemeClr val="tx1"/>
                </a:solidFill>
              </a:rPr>
              <a:t>x 12 period</a:t>
            </a:r>
          </a:p>
          <a:p>
            <a:r>
              <a:rPr lang="en-US" sz="2400" b="1" dirty="0">
                <a:solidFill>
                  <a:schemeClr val="tx1"/>
                </a:solidFill>
              </a:rPr>
              <a:t>= 384</a:t>
            </a:r>
          </a:p>
          <a:p>
            <a:r>
              <a:rPr lang="en-US" sz="2800" b="1" dirty="0">
                <a:solidFill>
                  <a:schemeClr val="tx1"/>
                </a:solidFill>
              </a:rPr>
              <a:t>NaOH - _</a:t>
            </a:r>
            <a:r>
              <a:rPr lang="en-US" sz="2800" b="1" dirty="0">
                <a:solidFill>
                  <a:srgbClr val="FF0000"/>
                </a:solidFill>
              </a:rPr>
              <a:t>0.1</a:t>
            </a:r>
            <a:r>
              <a:rPr lang="en-US" sz="2800" b="1" dirty="0">
                <a:solidFill>
                  <a:schemeClr val="tx1"/>
                </a:solidFill>
              </a:rPr>
              <a:t>__M      HCl = __</a:t>
            </a:r>
            <a:r>
              <a:rPr lang="en-US" sz="2800" b="1" dirty="0">
                <a:solidFill>
                  <a:srgbClr val="FF0000"/>
                </a:solidFill>
              </a:rPr>
              <a:t>0.1</a:t>
            </a:r>
            <a:r>
              <a:rPr lang="en-US" sz="2800" b="1" dirty="0">
                <a:solidFill>
                  <a:schemeClr val="tx1"/>
                </a:solidFill>
              </a:rPr>
              <a:t>___M</a:t>
            </a:r>
            <a:br>
              <a:rPr lang="en-US" sz="2800" b="1" dirty="0">
                <a:solidFill>
                  <a:schemeClr val="tx1"/>
                </a:solidFill>
              </a:rPr>
            </a:br>
            <a:endParaRPr lang="en-US" sz="2800" b="1" dirty="0">
              <a:solidFill>
                <a:schemeClr val="tx1"/>
              </a:solidFill>
            </a:endParaRPr>
          </a:p>
          <a:p>
            <a:r>
              <a:rPr lang="en-US" sz="2800" b="1" dirty="0">
                <a:solidFill>
                  <a:schemeClr val="tx1"/>
                </a:solidFill>
              </a:rPr>
              <a:t>384 x ___</a:t>
            </a:r>
            <a:r>
              <a:rPr lang="en-US" sz="2800" b="1" dirty="0">
                <a:solidFill>
                  <a:srgbClr val="FF0000"/>
                </a:solidFill>
              </a:rPr>
              <a:t>5mL</a:t>
            </a:r>
            <a:r>
              <a:rPr lang="en-US" sz="2800" b="1" dirty="0">
                <a:solidFill>
                  <a:schemeClr val="tx1"/>
                </a:solidFill>
              </a:rPr>
              <a:t>____amount of NaOH needed to reach end point = </a:t>
            </a:r>
            <a:br>
              <a:rPr lang="en-US" sz="2800" b="1" dirty="0">
                <a:solidFill>
                  <a:schemeClr val="tx1"/>
                </a:solidFill>
              </a:rPr>
            </a:br>
            <a:r>
              <a:rPr lang="en-US" sz="2800" b="1" dirty="0">
                <a:solidFill>
                  <a:schemeClr val="tx1"/>
                </a:solidFill>
              </a:rPr>
              <a:t>__</a:t>
            </a:r>
            <a:r>
              <a:rPr lang="en-US" sz="2800" b="1" dirty="0">
                <a:solidFill>
                  <a:srgbClr val="FF0000"/>
                </a:solidFill>
              </a:rPr>
              <a:t>1.9 L</a:t>
            </a:r>
            <a:r>
              <a:rPr lang="en-US" sz="2800" b="1" dirty="0">
                <a:solidFill>
                  <a:schemeClr val="tx1"/>
                </a:solidFill>
              </a:rPr>
              <a:t>__ NaOH to make  (round up)</a:t>
            </a:r>
          </a:p>
          <a:p>
            <a:endParaRPr lang="en-US" sz="2800" b="1" dirty="0">
              <a:solidFill>
                <a:schemeClr val="tx1"/>
              </a:solidFill>
            </a:endParaRPr>
          </a:p>
          <a:p>
            <a:r>
              <a:rPr lang="en-US" sz="2800" b="1" dirty="0">
                <a:solidFill>
                  <a:schemeClr val="tx1"/>
                </a:solidFill>
              </a:rPr>
              <a:t>384 x ____</a:t>
            </a:r>
            <a:r>
              <a:rPr lang="en-US" sz="2800" b="1" dirty="0">
                <a:solidFill>
                  <a:srgbClr val="FF0000"/>
                </a:solidFill>
              </a:rPr>
              <a:t>5mL</a:t>
            </a:r>
            <a:r>
              <a:rPr lang="en-US" sz="2800" b="1" dirty="0">
                <a:solidFill>
                  <a:schemeClr val="tx1"/>
                </a:solidFill>
              </a:rPr>
              <a:t>___amount of HCl in each flask to titrate = ___</a:t>
            </a:r>
            <a:r>
              <a:rPr lang="en-US" sz="2800" b="1" dirty="0">
                <a:solidFill>
                  <a:srgbClr val="FF0000"/>
                </a:solidFill>
              </a:rPr>
              <a:t>1.9 L</a:t>
            </a:r>
            <a:r>
              <a:rPr lang="en-US" sz="2800" b="1" dirty="0">
                <a:solidFill>
                  <a:schemeClr val="tx1"/>
                </a:solidFill>
              </a:rPr>
              <a:t>____ </a:t>
            </a:r>
            <a:br>
              <a:rPr lang="en-US" sz="2800" b="1" dirty="0">
                <a:solidFill>
                  <a:schemeClr val="tx1"/>
                </a:solidFill>
              </a:rPr>
            </a:br>
            <a:r>
              <a:rPr lang="en-US" sz="2800" b="1" dirty="0">
                <a:solidFill>
                  <a:schemeClr val="tx1"/>
                </a:solidFill>
              </a:rPr>
              <a:t>HCl to make  (round up)</a:t>
            </a:r>
          </a:p>
          <a:p>
            <a:endParaRPr lang="en-US" sz="3200" b="1" dirty="0">
              <a:solidFill>
                <a:schemeClr val="tx1"/>
              </a:solidFill>
            </a:endParaRPr>
          </a:p>
        </p:txBody>
      </p:sp>
    </p:spTree>
    <p:extLst>
      <p:ext uri="{BB962C8B-B14F-4D97-AF65-F5344CB8AC3E}">
        <p14:creationId xmlns:p14="http://schemas.microsoft.com/office/powerpoint/2010/main" val="10547283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 y="-148445"/>
            <a:ext cx="10515600" cy="1325563"/>
          </a:xfrm>
        </p:spPr>
        <p:txBody>
          <a:bodyPr>
            <a:normAutofit/>
          </a:bodyPr>
          <a:lstStyle/>
          <a:p>
            <a:r>
              <a:rPr lang="en-US" sz="4800" b="1" u="sng" dirty="0">
                <a:latin typeface="+mn-lt"/>
              </a:rPr>
              <a:t>Isotopes of Pennies</a:t>
            </a:r>
          </a:p>
        </p:txBody>
      </p:sp>
      <p:sp>
        <p:nvSpPr>
          <p:cNvPr id="5" name="32-Point Star 4"/>
          <p:cNvSpPr/>
          <p:nvPr/>
        </p:nvSpPr>
        <p:spPr>
          <a:xfrm>
            <a:off x="9710670" y="514336"/>
            <a:ext cx="2215167" cy="2074318"/>
          </a:xfrm>
          <a:prstGeom prst="star32">
            <a:avLst/>
          </a:prstGeom>
          <a:solidFill>
            <a:schemeClr val="accent4">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Canisters in Activity Cupboard</a:t>
            </a:r>
          </a:p>
        </p:txBody>
      </p:sp>
      <p:pic>
        <p:nvPicPr>
          <p:cNvPr id="8" name="Picture 7"/>
          <p:cNvPicPr>
            <a:picLocks noChangeAspect="1"/>
          </p:cNvPicPr>
          <p:nvPr/>
        </p:nvPicPr>
        <p:blipFill>
          <a:blip r:embed="rId2"/>
          <a:stretch>
            <a:fillRect/>
          </a:stretch>
        </p:blipFill>
        <p:spPr>
          <a:xfrm>
            <a:off x="425903" y="1024163"/>
            <a:ext cx="4915353" cy="5653929"/>
          </a:xfrm>
          <a:prstGeom prst="rect">
            <a:avLst/>
          </a:prstGeom>
        </p:spPr>
      </p:pic>
    </p:spTree>
    <p:extLst>
      <p:ext uri="{BB962C8B-B14F-4D97-AF65-F5344CB8AC3E}">
        <p14:creationId xmlns:p14="http://schemas.microsoft.com/office/powerpoint/2010/main" val="31069012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 y="-148445"/>
            <a:ext cx="10515600" cy="1325563"/>
          </a:xfrm>
        </p:spPr>
        <p:txBody>
          <a:bodyPr>
            <a:normAutofit/>
          </a:bodyPr>
          <a:lstStyle/>
          <a:p>
            <a:r>
              <a:rPr lang="en-US" sz="4800" b="1" u="sng" dirty="0">
                <a:latin typeface="+mn-lt"/>
              </a:rPr>
              <a:t>Isotopes of Pennies</a:t>
            </a:r>
          </a:p>
        </p:txBody>
      </p:sp>
      <p:sp>
        <p:nvSpPr>
          <p:cNvPr id="5" name="32-Point Star 4"/>
          <p:cNvSpPr/>
          <p:nvPr/>
        </p:nvSpPr>
        <p:spPr>
          <a:xfrm>
            <a:off x="9710670" y="514336"/>
            <a:ext cx="2215167" cy="2074318"/>
          </a:xfrm>
          <a:prstGeom prst="star32">
            <a:avLst/>
          </a:prstGeom>
          <a:solidFill>
            <a:schemeClr val="accent4">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Canisters in Activity Cupboard</a:t>
            </a:r>
          </a:p>
        </p:txBody>
      </p:sp>
      <p:pic>
        <p:nvPicPr>
          <p:cNvPr id="8" name="Picture 7"/>
          <p:cNvPicPr>
            <a:picLocks noChangeAspect="1"/>
          </p:cNvPicPr>
          <p:nvPr/>
        </p:nvPicPr>
        <p:blipFill>
          <a:blip r:embed="rId2"/>
          <a:stretch>
            <a:fillRect/>
          </a:stretch>
        </p:blipFill>
        <p:spPr>
          <a:xfrm>
            <a:off x="425903" y="1024163"/>
            <a:ext cx="4915353" cy="5653929"/>
          </a:xfrm>
          <a:prstGeom prst="rect">
            <a:avLst/>
          </a:prstGeom>
        </p:spPr>
      </p:pic>
      <p:graphicFrame>
        <p:nvGraphicFramePr>
          <p:cNvPr id="3" name="Table 2"/>
          <p:cNvGraphicFramePr>
            <a:graphicFrameLocks noGrp="1"/>
          </p:cNvGraphicFramePr>
          <p:nvPr>
            <p:extLst>
              <p:ext uri="{D42A27DB-BD31-4B8C-83A1-F6EECF244321}">
                <p14:modId xmlns:p14="http://schemas.microsoft.com/office/powerpoint/2010/main" val="1483519840"/>
              </p:ext>
            </p:extLst>
          </p:nvPr>
        </p:nvGraphicFramePr>
        <p:xfrm>
          <a:off x="2494278" y="3449218"/>
          <a:ext cx="8128002" cy="1483360"/>
        </p:xfrm>
        <a:graphic>
          <a:graphicData uri="http://schemas.openxmlformats.org/drawingml/2006/table">
            <a:tbl>
              <a:tblPr firstRow="1" bandRow="1">
                <a:tableStyleId>{5C22544A-7EE6-4342-B048-85BDC9FD1C3A}</a:tableStyleId>
              </a:tblPr>
              <a:tblGrid>
                <a:gridCol w="1354667">
                  <a:extLst>
                    <a:ext uri="{9D8B030D-6E8A-4147-A177-3AD203B41FA5}">
                      <a16:colId xmlns:a16="http://schemas.microsoft.com/office/drawing/2014/main" val="1716318197"/>
                    </a:ext>
                  </a:extLst>
                </a:gridCol>
                <a:gridCol w="1354667">
                  <a:extLst>
                    <a:ext uri="{9D8B030D-6E8A-4147-A177-3AD203B41FA5}">
                      <a16:colId xmlns:a16="http://schemas.microsoft.com/office/drawing/2014/main" val="2009081299"/>
                    </a:ext>
                  </a:extLst>
                </a:gridCol>
                <a:gridCol w="1354667">
                  <a:extLst>
                    <a:ext uri="{9D8B030D-6E8A-4147-A177-3AD203B41FA5}">
                      <a16:colId xmlns:a16="http://schemas.microsoft.com/office/drawing/2014/main" val="2076403921"/>
                    </a:ext>
                  </a:extLst>
                </a:gridCol>
                <a:gridCol w="1354667">
                  <a:extLst>
                    <a:ext uri="{9D8B030D-6E8A-4147-A177-3AD203B41FA5}">
                      <a16:colId xmlns:a16="http://schemas.microsoft.com/office/drawing/2014/main" val="2301135574"/>
                    </a:ext>
                  </a:extLst>
                </a:gridCol>
                <a:gridCol w="1354667">
                  <a:extLst>
                    <a:ext uri="{9D8B030D-6E8A-4147-A177-3AD203B41FA5}">
                      <a16:colId xmlns:a16="http://schemas.microsoft.com/office/drawing/2014/main" val="3317356589"/>
                    </a:ext>
                  </a:extLst>
                </a:gridCol>
                <a:gridCol w="1354667">
                  <a:extLst>
                    <a:ext uri="{9D8B030D-6E8A-4147-A177-3AD203B41FA5}">
                      <a16:colId xmlns:a16="http://schemas.microsoft.com/office/drawing/2014/main" val="479470557"/>
                    </a:ext>
                  </a:extLst>
                </a:gridCol>
              </a:tblGrid>
              <a:tr h="370840">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824769736"/>
                  </a:ext>
                </a:extLst>
              </a:tr>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382516314"/>
                  </a:ext>
                </a:extLst>
              </a:tr>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2887452897"/>
                  </a:ext>
                </a:extLst>
              </a:tr>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951050097"/>
                  </a:ext>
                </a:extLst>
              </a:tr>
            </a:tbl>
          </a:graphicData>
        </a:graphic>
      </p:graphicFrame>
    </p:spTree>
    <p:extLst>
      <p:ext uri="{BB962C8B-B14F-4D97-AF65-F5344CB8AC3E}">
        <p14:creationId xmlns:p14="http://schemas.microsoft.com/office/powerpoint/2010/main" val="28783337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2361350"/>
            <a:ext cx="12080383" cy="1325563"/>
          </a:xfrm>
        </p:spPr>
        <p:txBody>
          <a:bodyPr>
            <a:noAutofit/>
          </a:bodyPr>
          <a:lstStyle/>
          <a:p>
            <a:pPr algn="ctr"/>
            <a:r>
              <a:rPr lang="en-US" sz="11500" b="1" dirty="0"/>
              <a:t>Unit 2 – Nuclear </a:t>
            </a:r>
            <a:r>
              <a:rPr lang="en-US" sz="11500" b="1" dirty="0" err="1"/>
              <a:t>Chem</a:t>
            </a:r>
            <a:endParaRPr lang="en-US" sz="11500" b="1" dirty="0"/>
          </a:p>
        </p:txBody>
      </p:sp>
    </p:spTree>
    <p:extLst>
      <p:ext uri="{BB962C8B-B14F-4D97-AF65-F5344CB8AC3E}">
        <p14:creationId xmlns:p14="http://schemas.microsoft.com/office/powerpoint/2010/main" val="26851248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12136</TotalTime>
  <Words>2446</Words>
  <Application>Microsoft Office PowerPoint</Application>
  <PresentationFormat>Widescreen</PresentationFormat>
  <Paragraphs>609</Paragraphs>
  <Slides>63</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63</vt:i4>
      </vt:variant>
    </vt:vector>
  </HeadingPairs>
  <TitlesOfParts>
    <vt:vector size="72" baseType="lpstr">
      <vt:lpstr>Arial</vt:lpstr>
      <vt:lpstr>Calibri</vt:lpstr>
      <vt:lpstr>Calibri Light</vt:lpstr>
      <vt:lpstr>Courier New</vt:lpstr>
      <vt:lpstr>Impact</vt:lpstr>
      <vt:lpstr>Symbol</vt:lpstr>
      <vt:lpstr>Times New Roman</vt:lpstr>
      <vt:lpstr>Office Theme</vt:lpstr>
      <vt:lpstr>1_Office Theme</vt:lpstr>
      <vt:lpstr>Things for Lab Set Ups</vt:lpstr>
      <vt:lpstr>Unit 1 – Chemistry Basics and Atomic Structure</vt:lpstr>
      <vt:lpstr>Types of Changes/Properties Card Sort</vt:lpstr>
      <vt:lpstr>Phys/Chem Changes/Props Card Sort</vt:lpstr>
      <vt:lpstr>Isotopes of Pennies</vt:lpstr>
      <vt:lpstr>PRE-1982 = 3.11g   POST-1982 = 2.5g</vt:lpstr>
      <vt:lpstr>Isotopes of Pennies</vt:lpstr>
      <vt:lpstr>Isotopes of Pennies</vt:lpstr>
      <vt:lpstr>Unit 2 – Nuclear Chem</vt:lpstr>
      <vt:lpstr>Detecting Ionizing Radiation with Cloud Chamber</vt:lpstr>
      <vt:lpstr>Cloud Chamber</vt:lpstr>
      <vt:lpstr>PowerPoint Presentation</vt:lpstr>
      <vt:lpstr>PowerPoint Presentation</vt:lpstr>
      <vt:lpstr>Neat extension about cosmic rays and trying to find dark matter </vt:lpstr>
      <vt:lpstr>Unit 3 – Electrons</vt:lpstr>
      <vt:lpstr>Flame Test </vt:lpstr>
      <vt:lpstr>Flame Lab</vt:lpstr>
      <vt:lpstr>PowerPoint Presentation</vt:lpstr>
      <vt:lpstr>PowerPoint Presentation</vt:lpstr>
      <vt:lpstr>PowerPoint Presentation</vt:lpstr>
      <vt:lpstr>Unit 4 – Periodic Table</vt:lpstr>
      <vt:lpstr>Periodic Trends </vt:lpstr>
      <vt:lpstr>PowerPoint Presentation</vt:lpstr>
      <vt:lpstr>Unit 5 – Bonding and Structure</vt:lpstr>
      <vt:lpstr>Unit 6 – Reactions</vt:lpstr>
      <vt:lpstr>Types of Reactions Unit 2 – Reactions</vt:lpstr>
      <vt:lpstr>Reactions Lab</vt:lpstr>
      <vt:lpstr>Unit 7 – Stoichiometry</vt:lpstr>
      <vt:lpstr>Unit 8 – Advanced Chemical Ratios</vt:lpstr>
      <vt:lpstr>Limiting Reagent Stoichiometry Lab</vt:lpstr>
      <vt:lpstr>Limiting Reagent Stoichiometry Lab</vt:lpstr>
      <vt:lpstr>PowerPoint Presentation</vt:lpstr>
      <vt:lpstr>PowerPoint Presentation</vt:lpstr>
      <vt:lpstr>Combustion Analysis Lab</vt:lpstr>
      <vt:lpstr>Combustion Analysis Lab</vt:lpstr>
      <vt:lpstr>Unit 9 – Gas Laws</vt:lpstr>
      <vt:lpstr>Gas Law Stations Activity </vt:lpstr>
      <vt:lpstr>Gas Stations Activity</vt:lpstr>
      <vt:lpstr>Molar Mass of Butane Lab</vt:lpstr>
      <vt:lpstr>Molar Mass of Butane Lab</vt:lpstr>
      <vt:lpstr>Unit 10 – Thermochemistry</vt:lpstr>
      <vt:lpstr>Calorimetry Lab</vt:lpstr>
      <vt:lpstr>Calroimetry Lab</vt:lpstr>
      <vt:lpstr>PowerPoint Presentation</vt:lpstr>
      <vt:lpstr>PowerPoint Presentation</vt:lpstr>
      <vt:lpstr>Unit 11 – Solutions</vt:lpstr>
      <vt:lpstr>Serial Dilution Lab</vt:lpstr>
      <vt:lpstr>Serial Dilution Lab</vt:lpstr>
      <vt:lpstr>Jumpstart</vt:lpstr>
      <vt:lpstr>PowerPoint Presentation</vt:lpstr>
      <vt:lpstr>Unit 12 – Kinetics</vt:lpstr>
      <vt:lpstr>Kinetics Lab Iodination of Acetone</vt:lpstr>
      <vt:lpstr>Kinetics Lab</vt:lpstr>
      <vt:lpstr>Jumpstart</vt:lpstr>
      <vt:lpstr>PowerPoint Presentation</vt:lpstr>
      <vt:lpstr>Unit 13 – Equilibrium</vt:lpstr>
      <vt:lpstr>Equilibrium of CO2</vt:lpstr>
      <vt:lpstr>Equilibrium Lab</vt:lpstr>
      <vt:lpstr>Unit 14 – Acid Base</vt:lpstr>
      <vt:lpstr>Salts Activity</vt:lpstr>
      <vt:lpstr>Salt Activity</vt:lpstr>
      <vt:lpstr>Titration Lecture </vt:lpstr>
      <vt:lpstr>Titrations</vt:lpstr>
    </vt:vector>
  </TitlesOfParts>
  <Company>DVHS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Things for Lab Set Ups</dc:title>
  <dc:creator>Farmer, Stephanie [DH]</dc:creator>
  <cp:lastModifiedBy>Farmer, Stephanie [DH]</cp:lastModifiedBy>
  <cp:revision>109</cp:revision>
  <cp:lastPrinted>2023-02-08T23:14:22Z</cp:lastPrinted>
  <dcterms:created xsi:type="dcterms:W3CDTF">2018-03-02T20:36:44Z</dcterms:created>
  <dcterms:modified xsi:type="dcterms:W3CDTF">2024-05-13T19:13:33Z</dcterms:modified>
</cp:coreProperties>
</file>