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56" r:id="rId5"/>
    <p:sldId id="269" r:id="rId6"/>
    <p:sldId id="303" r:id="rId7"/>
    <p:sldId id="304" r:id="rId8"/>
    <p:sldId id="305" r:id="rId9"/>
    <p:sldId id="306" r:id="rId10"/>
    <p:sldId id="307" r:id="rId11"/>
    <p:sldId id="281" r:id="rId12"/>
    <p:sldId id="282" r:id="rId13"/>
    <p:sldId id="283" r:id="rId14"/>
    <p:sldId id="308" r:id="rId15"/>
    <p:sldId id="309" r:id="rId16"/>
    <p:sldId id="275" r:id="rId17"/>
    <p:sldId id="276" r:id="rId18"/>
    <p:sldId id="277" r:id="rId19"/>
    <p:sldId id="278" r:id="rId20"/>
    <p:sldId id="279" r:id="rId21"/>
    <p:sldId id="280" r:id="rId22"/>
    <p:sldId id="302" r:id="rId23"/>
    <p:sldId id="271" r:id="rId24"/>
    <p:sldId id="274" r:id="rId25"/>
    <p:sldId id="312" r:id="rId26"/>
    <p:sldId id="285" r:id="rId27"/>
    <p:sldId id="310" r:id="rId28"/>
    <p:sldId id="286" r:id="rId29"/>
    <p:sldId id="284" r:id="rId30"/>
    <p:sldId id="311" r:id="rId31"/>
    <p:sldId id="272"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70" r:id="rId45"/>
    <p:sldId id="299" r:id="rId46"/>
    <p:sldId id="313" r:id="rId47"/>
    <p:sldId id="259" r:id="rId48"/>
    <p:sldId id="257" r:id="rId49"/>
    <p:sldId id="258" r:id="rId50"/>
    <p:sldId id="260" r:id="rId51"/>
    <p:sldId id="263" r:id="rId52"/>
    <p:sldId id="262" r:id="rId53"/>
    <p:sldId id="261" r:id="rId54"/>
    <p:sldId id="264" r:id="rId55"/>
    <p:sldId id="265" r:id="rId56"/>
    <p:sldId id="266" r:id="rId57"/>
    <p:sldId id="267" r:id="rId58"/>
    <p:sldId id="268" r:id="rId59"/>
    <p:sldId id="300" r:id="rId60"/>
    <p:sldId id="301" r:id="rId6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0" d="100"/>
          <a:sy n="70" d="100"/>
        </p:scale>
        <p:origin x="67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428260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0806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214422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CED90CC-1935-4572-93B9-1263539CC785}" type="datetimeFigureOut">
              <a:rPr lang="en-US" altLang="en-US"/>
              <a:pPr>
                <a:defRPr/>
              </a:pPr>
              <a:t>2/24/2020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1BDFDD1-865F-42E4-871F-066DCC3D9B42}" type="slidenum">
              <a:rPr lang="en-US" altLang="en-US"/>
              <a:pPr>
                <a:defRPr/>
              </a:pPr>
              <a:t>‹#›</a:t>
            </a:fld>
            <a:endParaRPr lang="en-US" altLang="en-US"/>
          </a:p>
        </p:txBody>
      </p:sp>
    </p:spTree>
    <p:extLst>
      <p:ext uri="{BB962C8B-B14F-4D97-AF65-F5344CB8AC3E}">
        <p14:creationId xmlns:p14="http://schemas.microsoft.com/office/powerpoint/2010/main" val="1411407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AD3C5B-5FA1-40DF-B1B1-00FA6C80C98D}" type="datetimeFigureOut">
              <a:rPr lang="en-US" altLang="en-US"/>
              <a:pPr>
                <a:defRPr/>
              </a:pPr>
              <a:t>2/24/2020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2580810-77EE-4623-8BD0-4189235FFEF6}" type="slidenum">
              <a:rPr lang="en-US" altLang="en-US"/>
              <a:pPr>
                <a:defRPr/>
              </a:pPr>
              <a:t>‹#›</a:t>
            </a:fld>
            <a:endParaRPr lang="en-US" altLang="en-US"/>
          </a:p>
        </p:txBody>
      </p:sp>
    </p:spTree>
    <p:extLst>
      <p:ext uri="{BB962C8B-B14F-4D97-AF65-F5344CB8AC3E}">
        <p14:creationId xmlns:p14="http://schemas.microsoft.com/office/powerpoint/2010/main" val="396261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B9E94A-EF12-4D54-8523-32A5AC6E1314}" type="datetimeFigureOut">
              <a:rPr lang="en-US" altLang="en-US"/>
              <a:pPr>
                <a:defRPr/>
              </a:pPr>
              <a:t>2/24/2020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BA09A70-14DF-4EFB-92BF-19DCBBB66B3E}" type="slidenum">
              <a:rPr lang="en-US" altLang="en-US"/>
              <a:pPr>
                <a:defRPr/>
              </a:pPr>
              <a:t>‹#›</a:t>
            </a:fld>
            <a:endParaRPr lang="en-US" altLang="en-US"/>
          </a:p>
        </p:txBody>
      </p:sp>
    </p:spTree>
    <p:extLst>
      <p:ext uri="{BB962C8B-B14F-4D97-AF65-F5344CB8AC3E}">
        <p14:creationId xmlns:p14="http://schemas.microsoft.com/office/powerpoint/2010/main" val="1057539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40543EF-D41E-47DA-B612-704EC67C0F8A}" type="datetimeFigureOut">
              <a:rPr lang="en-US" altLang="en-US"/>
              <a:pPr>
                <a:defRPr/>
              </a:pPr>
              <a:t>2/24/2020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A2E6E89C-E1D7-4378-98C4-4B4FC3E5C1EF}" type="slidenum">
              <a:rPr lang="en-US" altLang="en-US"/>
              <a:pPr>
                <a:defRPr/>
              </a:pPr>
              <a:t>‹#›</a:t>
            </a:fld>
            <a:endParaRPr lang="en-US" altLang="en-US"/>
          </a:p>
        </p:txBody>
      </p:sp>
    </p:spTree>
    <p:extLst>
      <p:ext uri="{BB962C8B-B14F-4D97-AF65-F5344CB8AC3E}">
        <p14:creationId xmlns:p14="http://schemas.microsoft.com/office/powerpoint/2010/main" val="328806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3A70E9-E82A-484F-B418-350B497EA490}" type="datetimeFigureOut">
              <a:rPr lang="en-US" altLang="en-US"/>
              <a:pPr>
                <a:defRPr/>
              </a:pPr>
              <a:t>2/24/2020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945D712D-3DC8-40C8-8C5D-99BB2602CCED}" type="slidenum">
              <a:rPr lang="en-US" altLang="en-US"/>
              <a:pPr>
                <a:defRPr/>
              </a:pPr>
              <a:t>‹#›</a:t>
            </a:fld>
            <a:endParaRPr lang="en-US" altLang="en-US"/>
          </a:p>
        </p:txBody>
      </p:sp>
    </p:spTree>
    <p:extLst>
      <p:ext uri="{BB962C8B-B14F-4D97-AF65-F5344CB8AC3E}">
        <p14:creationId xmlns:p14="http://schemas.microsoft.com/office/powerpoint/2010/main" val="505619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31982D-2356-4606-8519-EA072914C096}" type="datetimeFigureOut">
              <a:rPr lang="en-US" altLang="en-US"/>
              <a:pPr>
                <a:defRPr/>
              </a:pPr>
              <a:t>2/24/2020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893C72A6-E90A-4A95-8F90-26A91912E971}" type="slidenum">
              <a:rPr lang="en-US" altLang="en-US"/>
              <a:pPr>
                <a:defRPr/>
              </a:pPr>
              <a:t>‹#›</a:t>
            </a:fld>
            <a:endParaRPr lang="en-US" altLang="en-US"/>
          </a:p>
        </p:txBody>
      </p:sp>
    </p:spTree>
    <p:extLst>
      <p:ext uri="{BB962C8B-B14F-4D97-AF65-F5344CB8AC3E}">
        <p14:creationId xmlns:p14="http://schemas.microsoft.com/office/powerpoint/2010/main" val="2561324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2B3153-35C9-49C1-807F-9C51AA9E3889}" type="datetimeFigureOut">
              <a:rPr lang="en-US" altLang="en-US"/>
              <a:pPr>
                <a:defRPr/>
              </a:pPr>
              <a:t>2/24/2020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1C488860-E25C-4481-B971-60DB07BDC369}" type="slidenum">
              <a:rPr lang="en-US" altLang="en-US"/>
              <a:pPr>
                <a:defRPr/>
              </a:pPr>
              <a:t>‹#›</a:t>
            </a:fld>
            <a:endParaRPr lang="en-US" altLang="en-US"/>
          </a:p>
        </p:txBody>
      </p:sp>
    </p:spTree>
    <p:extLst>
      <p:ext uri="{BB962C8B-B14F-4D97-AF65-F5344CB8AC3E}">
        <p14:creationId xmlns:p14="http://schemas.microsoft.com/office/powerpoint/2010/main" val="2401292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D7C8F76-6EFD-4EF4-BF56-65D4E24D9089}" type="datetimeFigureOut">
              <a:rPr lang="en-US" altLang="en-US"/>
              <a:pPr>
                <a:defRPr/>
              </a:pPr>
              <a:t>2/24/2020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84AB29A6-6FB7-4098-94B4-817D38066048}" type="slidenum">
              <a:rPr lang="en-US" altLang="en-US"/>
              <a:pPr>
                <a:defRPr/>
              </a:pPr>
              <a:t>‹#›</a:t>
            </a:fld>
            <a:endParaRPr lang="en-US" altLang="en-US"/>
          </a:p>
        </p:txBody>
      </p:sp>
    </p:spTree>
    <p:extLst>
      <p:ext uri="{BB962C8B-B14F-4D97-AF65-F5344CB8AC3E}">
        <p14:creationId xmlns:p14="http://schemas.microsoft.com/office/powerpoint/2010/main" val="2181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374517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E559F9-525C-4677-8176-80E1CFBF1130}" type="datetimeFigureOut">
              <a:rPr lang="en-US" altLang="en-US"/>
              <a:pPr>
                <a:defRPr/>
              </a:pPr>
              <a:t>2/24/2020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04B63A0F-DDF7-41A0-9F01-0F429BA8D499}" type="slidenum">
              <a:rPr lang="en-US" altLang="en-US"/>
              <a:pPr>
                <a:defRPr/>
              </a:pPr>
              <a:t>‹#›</a:t>
            </a:fld>
            <a:endParaRPr lang="en-US" altLang="en-US"/>
          </a:p>
        </p:txBody>
      </p:sp>
    </p:spTree>
    <p:extLst>
      <p:ext uri="{BB962C8B-B14F-4D97-AF65-F5344CB8AC3E}">
        <p14:creationId xmlns:p14="http://schemas.microsoft.com/office/powerpoint/2010/main" val="3151174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C6FE21-F167-4B39-964E-C80E20E83274}" type="datetimeFigureOut">
              <a:rPr lang="en-US" altLang="en-US"/>
              <a:pPr>
                <a:defRPr/>
              </a:pPr>
              <a:t>2/24/2020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BD5B1C2-A9B3-468B-BEC3-62ECFB277CAC}" type="slidenum">
              <a:rPr lang="en-US" altLang="en-US"/>
              <a:pPr>
                <a:defRPr/>
              </a:pPr>
              <a:t>‹#›</a:t>
            </a:fld>
            <a:endParaRPr lang="en-US" altLang="en-US"/>
          </a:p>
        </p:txBody>
      </p:sp>
    </p:spTree>
    <p:extLst>
      <p:ext uri="{BB962C8B-B14F-4D97-AF65-F5344CB8AC3E}">
        <p14:creationId xmlns:p14="http://schemas.microsoft.com/office/powerpoint/2010/main" val="231300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D75BC3-6F27-4C7B-8E2B-A4F311B7583A}" type="datetimeFigureOut">
              <a:rPr lang="en-US" altLang="en-US"/>
              <a:pPr>
                <a:defRPr/>
              </a:pPr>
              <a:t>2/24/2020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F0A5BB7-6009-4FE2-836A-3E06EE0CFFBB}" type="slidenum">
              <a:rPr lang="en-US" altLang="en-US"/>
              <a:pPr>
                <a:defRPr/>
              </a:pPr>
              <a:t>‹#›</a:t>
            </a:fld>
            <a:endParaRPr lang="en-US" altLang="en-US"/>
          </a:p>
        </p:txBody>
      </p:sp>
    </p:spTree>
    <p:extLst>
      <p:ext uri="{BB962C8B-B14F-4D97-AF65-F5344CB8AC3E}">
        <p14:creationId xmlns:p14="http://schemas.microsoft.com/office/powerpoint/2010/main" val="28659461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13860741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23739303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BB50BF-7CAA-4EA3-A476-A111F8408B3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941411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BB50BF-7CAA-4EA3-A476-A111F8408B37}"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2410488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BB50BF-7CAA-4EA3-A476-A111F8408B37}"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3624212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BB50BF-7CAA-4EA3-A476-A111F8408B37}"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1004687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BB50BF-7CAA-4EA3-A476-A111F8408B37}"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13185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5E5ED-9238-470E-BE22-FBCFCA89F5D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2263574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BB50BF-7CAA-4EA3-A476-A111F8408B37}"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26084280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BB50BF-7CAA-4EA3-A476-A111F8408B37}"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6241744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6965793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BB50BF-7CAA-4EA3-A476-A111F8408B3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2D27E-991A-4E7C-8DD2-B78A5E8198C4}" type="slidenum">
              <a:rPr lang="en-US" smtClean="0"/>
              <a:t>‹#›</a:t>
            </a:fld>
            <a:endParaRPr lang="en-US"/>
          </a:p>
        </p:txBody>
      </p:sp>
    </p:spTree>
    <p:extLst>
      <p:ext uri="{BB962C8B-B14F-4D97-AF65-F5344CB8AC3E}">
        <p14:creationId xmlns:p14="http://schemas.microsoft.com/office/powerpoint/2010/main" val="30919389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1102088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33065194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082DD8-4E86-4C01-9686-05A6F70DC002}"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2652967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082DD8-4E86-4C01-9686-05A6F70DC002}"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8018566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082DD8-4E86-4C01-9686-05A6F70DC002}"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41280108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082DD8-4E86-4C01-9686-05A6F70DC002}"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66159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5E5ED-9238-470E-BE22-FBCFCA89F5D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6233662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82DD8-4E86-4C01-9686-05A6F70DC002}"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6960146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082DD8-4E86-4C01-9686-05A6F70DC002}"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10443971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082DD8-4E86-4C01-9686-05A6F70DC002}"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42142000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42239125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82DD8-4E86-4C01-9686-05A6F70DC002}"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B72B3-A893-4BBB-8D41-14472A5FBCA1}" type="slidenum">
              <a:rPr lang="en-US" smtClean="0"/>
              <a:t>‹#›</a:t>
            </a:fld>
            <a:endParaRPr lang="en-US"/>
          </a:p>
        </p:txBody>
      </p:sp>
    </p:spTree>
    <p:extLst>
      <p:ext uri="{BB962C8B-B14F-4D97-AF65-F5344CB8AC3E}">
        <p14:creationId xmlns:p14="http://schemas.microsoft.com/office/powerpoint/2010/main" val="257540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5E5ED-9238-470E-BE22-FBCFCA89F5D3}"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902533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5E5ED-9238-470E-BE22-FBCFCA89F5D3}"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88198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5E5ED-9238-470E-BE22-FBCFCA89F5D3}"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43107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55991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3562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5E5ED-9238-470E-BE22-FBCFCA89F5D3}" type="datetimeFigureOut">
              <a:rPr lang="en-US" smtClean="0"/>
              <a:t>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75624-D07A-476F-B89A-7E1F781A90BE}" type="slidenum">
              <a:rPr lang="en-US" smtClean="0"/>
              <a:t>‹#›</a:t>
            </a:fld>
            <a:endParaRPr lang="en-US"/>
          </a:p>
        </p:txBody>
      </p:sp>
    </p:spTree>
    <p:extLst>
      <p:ext uri="{BB962C8B-B14F-4D97-AF65-F5344CB8AC3E}">
        <p14:creationId xmlns:p14="http://schemas.microsoft.com/office/powerpoint/2010/main" val="18615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2DCBE615-1170-4893-BB9B-20574B88D359}" type="datetimeFigureOut">
              <a:rPr lang="en-US" altLang="en-US">
                <a:cs typeface="Arial" panose="020B0604020202020204" pitchFamily="34" charset="0"/>
              </a:rPr>
              <a:pPr fontAlgn="base">
                <a:spcBef>
                  <a:spcPct val="0"/>
                </a:spcBef>
                <a:spcAft>
                  <a:spcPct val="0"/>
                </a:spcAft>
                <a:defRPr/>
              </a:pPr>
              <a:t>2/24/2020</a:t>
            </a:fld>
            <a:endParaRPr lang="en-US" altLang="en-US">
              <a:cs typeface="Arial" panose="020B0604020202020204" pitchFamily="34" charset="0"/>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endParaRPr lang="en-US" altLang="en-US">
              <a:cs typeface="Arial" panose="020B0604020202020204" pitchFamily="34" charset="0"/>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A38CE577-D1B1-40CC-BF43-D66F5B954D9D}"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3470603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B50BF-7CAA-4EA3-A476-A111F8408B37}" type="datetimeFigureOut">
              <a:rPr lang="en-US" smtClean="0"/>
              <a:t>2/24/2020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2D27E-991A-4E7C-8DD2-B78A5E8198C4}" type="slidenum">
              <a:rPr lang="en-US" smtClean="0"/>
              <a:t>‹#›</a:t>
            </a:fld>
            <a:endParaRPr lang="en-US"/>
          </a:p>
        </p:txBody>
      </p:sp>
    </p:spTree>
    <p:extLst>
      <p:ext uri="{BB962C8B-B14F-4D97-AF65-F5344CB8AC3E}">
        <p14:creationId xmlns:p14="http://schemas.microsoft.com/office/powerpoint/2010/main" val="3858790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82DD8-4E86-4C01-9686-05A6F70DC002}" type="datetimeFigureOut">
              <a:rPr lang="en-US" smtClean="0"/>
              <a:t>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B72B3-A893-4BBB-8D41-14472A5FBCA1}" type="slidenum">
              <a:rPr lang="en-US" smtClean="0"/>
              <a:t>‹#›</a:t>
            </a:fld>
            <a:endParaRPr lang="en-US"/>
          </a:p>
        </p:txBody>
      </p:sp>
    </p:spTree>
    <p:extLst>
      <p:ext uri="{BB962C8B-B14F-4D97-AF65-F5344CB8AC3E}">
        <p14:creationId xmlns:p14="http://schemas.microsoft.com/office/powerpoint/2010/main" val="6155753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Things for Lab Set Ups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57853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3" y="372969"/>
            <a:ext cx="3418449" cy="3003277"/>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CHECK YOUR PENNIES! MAKE SURE THEY DIDN’T GET MIXED UP!</a:t>
            </a:r>
            <a:endParaRPr lang="en-US" sz="4000" b="1" dirty="0" smtClean="0">
              <a:ln>
                <a:solidFill>
                  <a:schemeClr val="tx1"/>
                </a:solidFill>
              </a:ln>
              <a:solidFill>
                <a:srgbClr val="FFFF00"/>
              </a:solidFill>
            </a:endParaRPr>
          </a:p>
        </p:txBody>
      </p:sp>
      <p:sp>
        <p:nvSpPr>
          <p:cNvPr id="20" name="Rounded Rectangle 19"/>
          <p:cNvSpPr/>
          <p:nvPr/>
        </p:nvSpPr>
        <p:spPr>
          <a:xfrm>
            <a:off x="3840481" y="372968"/>
            <a:ext cx="3727938" cy="3003277"/>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MAKE SURE YOUR PENNIES ARE DRY BEFORE WEIGHING THEM!</a:t>
            </a:r>
            <a:endParaRPr lang="en-US" sz="3600" i="1" dirty="0">
              <a:solidFill>
                <a:schemeClr val="tx1"/>
              </a:solidFill>
            </a:endParaRPr>
          </a:p>
        </p:txBody>
      </p:sp>
      <p:sp>
        <p:nvSpPr>
          <p:cNvPr id="22" name="Rounded Rectangle 21"/>
          <p:cNvSpPr/>
          <p:nvPr/>
        </p:nvSpPr>
        <p:spPr>
          <a:xfrm>
            <a:off x="7765369" y="372969"/>
            <a:ext cx="4206238" cy="3003276"/>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BE VERY CAREFUL WHEN SLIDING THE PENNIES INTO THE GRADUATED CYLINDER! DON’T BREAK IT!</a:t>
            </a:r>
            <a:endParaRPr lang="en-US" sz="3200" b="1" dirty="0">
              <a:solidFill>
                <a:schemeClr val="tx1"/>
              </a:solidFill>
            </a:endParaRPr>
          </a:p>
        </p:txBody>
      </p:sp>
      <p:sp>
        <p:nvSpPr>
          <p:cNvPr id="8" name="Rounded Rectangle 7"/>
          <p:cNvSpPr/>
          <p:nvPr/>
        </p:nvSpPr>
        <p:spPr>
          <a:xfrm>
            <a:off x="3344595" y="3629465"/>
            <a:ext cx="4719710" cy="2433711"/>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dirty="0" smtClean="0">
                <a:solidFill>
                  <a:schemeClr val="tx1"/>
                </a:solidFill>
              </a:rPr>
              <a:t>CLEAN UP</a:t>
            </a:r>
          </a:p>
          <a:p>
            <a:pPr algn="ctr"/>
            <a:r>
              <a:rPr lang="en-US" sz="3600" b="1" dirty="0" smtClean="0">
                <a:solidFill>
                  <a:schemeClr val="tx1"/>
                </a:solidFill>
              </a:rPr>
              <a:t>Dry pennies</a:t>
            </a:r>
          </a:p>
          <a:p>
            <a:pPr algn="ctr"/>
            <a:r>
              <a:rPr lang="en-US" sz="3600" b="1" dirty="0" smtClean="0">
                <a:solidFill>
                  <a:schemeClr val="tx1"/>
                </a:solidFill>
              </a:rPr>
              <a:t>Re-sort pennies</a:t>
            </a:r>
          </a:p>
          <a:p>
            <a:pPr algn="ctr"/>
            <a:r>
              <a:rPr lang="en-US" sz="3600" b="1" dirty="0" smtClean="0">
                <a:solidFill>
                  <a:schemeClr val="tx1"/>
                </a:solidFill>
              </a:rPr>
              <a:t>Replace paper towels</a:t>
            </a:r>
          </a:p>
        </p:txBody>
      </p:sp>
    </p:spTree>
    <p:extLst>
      <p:ext uri="{BB962C8B-B14F-4D97-AF65-F5344CB8AC3E}">
        <p14:creationId xmlns:p14="http://schemas.microsoft.com/office/powerpoint/2010/main" val="1268956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Graphing Spaghetti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2056776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Graphing Spaghetti </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Graph paper</a:t>
            </a:r>
          </a:p>
          <a:p>
            <a:r>
              <a:rPr lang="en-US" dirty="0" smtClean="0"/>
              <a:t>20 pieces of spaghetti for each group</a:t>
            </a:r>
          </a:p>
        </p:txBody>
      </p:sp>
    </p:spTree>
    <p:extLst>
      <p:ext uri="{BB962C8B-B14F-4D97-AF65-F5344CB8AC3E}">
        <p14:creationId xmlns:p14="http://schemas.microsoft.com/office/powerpoint/2010/main" val="2291545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Molar Measurement Activity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3909643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Molar Measurement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Weigh boat</a:t>
            </a:r>
          </a:p>
          <a:p>
            <a:pPr marL="0" indent="0">
              <a:buNone/>
            </a:pPr>
            <a:r>
              <a:rPr lang="en-US" b="1" dirty="0" smtClean="0"/>
              <a:t>TASK #1</a:t>
            </a:r>
            <a:endParaRPr lang="en-US" b="1" dirty="0"/>
          </a:p>
          <a:p>
            <a:r>
              <a:rPr lang="en-US" dirty="0" smtClean="0"/>
              <a:t>Weigh boat with pencil lead in it</a:t>
            </a:r>
          </a:p>
          <a:p>
            <a:pPr marL="0" indent="0">
              <a:buNone/>
            </a:pPr>
            <a:r>
              <a:rPr lang="en-US" b="1" dirty="0" smtClean="0"/>
              <a:t>TASK #2</a:t>
            </a:r>
          </a:p>
          <a:p>
            <a:r>
              <a:rPr lang="en-US" dirty="0" smtClean="0"/>
              <a:t>Weigh boat with sand in it</a:t>
            </a:r>
          </a:p>
          <a:p>
            <a:pPr marL="0" indent="0">
              <a:buNone/>
            </a:pPr>
            <a:r>
              <a:rPr lang="en-US" b="1" dirty="0" smtClean="0"/>
              <a:t>TASK #3</a:t>
            </a:r>
          </a:p>
          <a:p>
            <a:r>
              <a:rPr lang="en-US" dirty="0" smtClean="0"/>
              <a:t>Weigh boat with 10 iron nails</a:t>
            </a:r>
          </a:p>
          <a:p>
            <a:endParaRPr lang="en-US" dirty="0" smtClean="0"/>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PENCIL LEAD</a:t>
            </a:r>
          </a:p>
          <a:p>
            <a:pPr algn="ctr"/>
            <a:r>
              <a:rPr lang="en-US" b="1" dirty="0" smtClean="0">
                <a:solidFill>
                  <a:schemeClr val="tx1"/>
                </a:solidFill>
              </a:rPr>
              <a:t>NAILS</a:t>
            </a:r>
          </a:p>
          <a:p>
            <a:pPr algn="ctr"/>
            <a:r>
              <a:rPr lang="en-US" b="1" dirty="0" smtClean="0">
                <a:solidFill>
                  <a:schemeClr val="tx1"/>
                </a:solidFill>
              </a:rPr>
              <a:t>SAND</a:t>
            </a:r>
            <a:endParaRPr lang="en-US" b="1" dirty="0">
              <a:solidFill>
                <a:schemeClr val="tx1"/>
              </a:solidFill>
            </a:endParaRPr>
          </a:p>
        </p:txBody>
      </p:sp>
    </p:spTree>
    <p:extLst>
      <p:ext uri="{BB962C8B-B14F-4D97-AF65-F5344CB8AC3E}">
        <p14:creationId xmlns:p14="http://schemas.microsoft.com/office/powerpoint/2010/main" val="359225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3" y="372969"/>
            <a:ext cx="3953022" cy="583088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Make sure to take all </a:t>
            </a:r>
            <a:r>
              <a:rPr lang="en-US" sz="3600" b="1" u="sng" dirty="0" smtClean="0">
                <a:solidFill>
                  <a:schemeClr val="tx1"/>
                </a:solidFill>
              </a:rPr>
              <a:t>MEASURMENTS FIRST! </a:t>
            </a:r>
          </a:p>
          <a:p>
            <a:pPr algn="ctr"/>
            <a:r>
              <a:rPr lang="en-US" sz="3600" b="1" dirty="0" smtClean="0">
                <a:solidFill>
                  <a:schemeClr val="tx1"/>
                </a:solidFill>
              </a:rPr>
              <a:t>You can finish calculations at home, but can’t finish your measurements </a:t>
            </a:r>
          </a:p>
          <a:p>
            <a:pPr algn="ctr"/>
            <a:r>
              <a:rPr lang="en-US" sz="3600" b="1" dirty="0" smtClean="0">
                <a:solidFill>
                  <a:schemeClr val="tx1"/>
                </a:solidFill>
              </a:rPr>
              <a:t>at home!</a:t>
            </a:r>
            <a:endParaRPr lang="en-US" sz="4000" b="1" dirty="0" smtClean="0">
              <a:ln>
                <a:solidFill>
                  <a:schemeClr val="tx1"/>
                </a:solidFill>
              </a:ln>
              <a:solidFill>
                <a:srgbClr val="FFFF00"/>
              </a:solidFill>
            </a:endParaRPr>
          </a:p>
        </p:txBody>
      </p:sp>
      <p:sp>
        <p:nvSpPr>
          <p:cNvPr id="20" name="Rounded Rectangle 19"/>
          <p:cNvSpPr/>
          <p:nvPr/>
        </p:nvSpPr>
        <p:spPr>
          <a:xfrm>
            <a:off x="7856802" y="372969"/>
            <a:ext cx="4114804" cy="5718342"/>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You can put the chemicals back in the weigh boats for the next class period to use </a:t>
            </a:r>
            <a:r>
              <a:rPr lang="en-US" sz="3200" b="1" i="1" u="sng" dirty="0" smtClean="0">
                <a:solidFill>
                  <a:schemeClr val="tx1"/>
                </a:solidFill>
              </a:rPr>
              <a:t>this time </a:t>
            </a:r>
            <a:r>
              <a:rPr lang="en-US" sz="3200" b="1" dirty="0" smtClean="0">
                <a:solidFill>
                  <a:schemeClr val="tx1"/>
                </a:solidFill>
              </a:rPr>
              <a:t>because this is </a:t>
            </a:r>
            <a:br>
              <a:rPr lang="en-US" sz="3200" b="1" dirty="0" smtClean="0">
                <a:solidFill>
                  <a:schemeClr val="tx1"/>
                </a:solidFill>
              </a:rPr>
            </a:br>
            <a:r>
              <a:rPr lang="en-US" sz="3200" b="1" dirty="0" smtClean="0">
                <a:solidFill>
                  <a:schemeClr val="tx1"/>
                </a:solidFill>
              </a:rPr>
              <a:t>just a simple measurement activity. We will throw them away at the </a:t>
            </a:r>
            <a:r>
              <a:rPr lang="en-US" sz="3200" b="1" i="1" u="sng" dirty="0" smtClean="0">
                <a:solidFill>
                  <a:schemeClr val="tx1"/>
                </a:solidFill>
              </a:rPr>
              <a:t>end </a:t>
            </a:r>
            <a:r>
              <a:rPr lang="en-US" sz="3200" b="1" dirty="0" smtClean="0">
                <a:solidFill>
                  <a:schemeClr val="tx1"/>
                </a:solidFill>
              </a:rPr>
              <a:t>of the day. </a:t>
            </a:r>
            <a:endParaRPr lang="en-US" sz="3200" i="1" dirty="0">
              <a:solidFill>
                <a:schemeClr val="tx1"/>
              </a:solidFill>
            </a:endParaRPr>
          </a:p>
        </p:txBody>
      </p:sp>
      <p:sp>
        <p:nvSpPr>
          <p:cNvPr id="22" name="Rounded Rectangle 21"/>
          <p:cNvSpPr/>
          <p:nvPr/>
        </p:nvSpPr>
        <p:spPr>
          <a:xfrm>
            <a:off x="4389119" y="372969"/>
            <a:ext cx="3256669" cy="5394785"/>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WEIGH BOAT</a:t>
            </a:r>
          </a:p>
          <a:p>
            <a:pPr algn="ctr"/>
            <a:r>
              <a:rPr lang="en-US" sz="3200" i="1" dirty="0" smtClean="0">
                <a:solidFill>
                  <a:schemeClr val="tx1"/>
                </a:solidFill>
              </a:rPr>
              <a:t>Use the weigh boat for each experiment, no need for a new one for each substance this time! </a:t>
            </a:r>
            <a:endParaRPr lang="en-US" sz="3200" i="1" dirty="0">
              <a:solidFill>
                <a:schemeClr val="tx1"/>
              </a:solidFill>
            </a:endParaRPr>
          </a:p>
        </p:txBody>
      </p:sp>
    </p:spTree>
    <p:extLst>
      <p:ext uri="{BB962C8B-B14F-4D97-AF65-F5344CB8AC3E}">
        <p14:creationId xmlns:p14="http://schemas.microsoft.com/office/powerpoint/2010/main" val="523979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How many particles of chalk?</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1402446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How many particles of chalk?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Several large boxes of chalk </a:t>
            </a:r>
          </a:p>
        </p:txBody>
      </p:sp>
      <p:sp>
        <p:nvSpPr>
          <p:cNvPr id="4" name="32-Point Star 3"/>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CHALK. OFFICE DEPOT?</a:t>
            </a:r>
            <a:endParaRPr lang="en-US" b="1" dirty="0">
              <a:solidFill>
                <a:schemeClr val="tx1"/>
              </a:solidFill>
            </a:endParaRPr>
          </a:p>
        </p:txBody>
      </p:sp>
    </p:spTree>
    <p:extLst>
      <p:ext uri="{BB962C8B-B14F-4D97-AF65-F5344CB8AC3E}">
        <p14:creationId xmlns:p14="http://schemas.microsoft.com/office/powerpoint/2010/main" val="4020349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3" y="372969"/>
            <a:ext cx="3953022" cy="3003277"/>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Going to write your name on the blacktop outside the back of the 2000 building. </a:t>
            </a:r>
            <a:endParaRPr lang="en-US" sz="4000" b="1" dirty="0" smtClean="0">
              <a:ln>
                <a:solidFill>
                  <a:schemeClr val="tx1"/>
                </a:solidFill>
              </a:ln>
              <a:solidFill>
                <a:srgbClr val="FFFF00"/>
              </a:solidFill>
            </a:endParaRPr>
          </a:p>
        </p:txBody>
      </p:sp>
      <p:sp>
        <p:nvSpPr>
          <p:cNvPr id="20" name="Rounded Rectangle 19"/>
          <p:cNvSpPr/>
          <p:nvPr/>
        </p:nvSpPr>
        <p:spPr>
          <a:xfrm>
            <a:off x="4375045" y="372968"/>
            <a:ext cx="4114804" cy="3003277"/>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HINT for Q #3 </a:t>
            </a:r>
          </a:p>
          <a:p>
            <a:pPr algn="ctr"/>
            <a:r>
              <a:rPr lang="en-US" sz="3200" i="1" dirty="0" smtClean="0">
                <a:solidFill>
                  <a:schemeClr val="tx1"/>
                </a:solidFill>
              </a:rPr>
              <a:t>You need to take two measurements. Figure out what they are in your group. </a:t>
            </a:r>
            <a:endParaRPr lang="en-US" sz="3200" i="1" dirty="0">
              <a:solidFill>
                <a:schemeClr val="tx1"/>
              </a:solidFill>
            </a:endParaRPr>
          </a:p>
        </p:txBody>
      </p:sp>
      <p:sp>
        <p:nvSpPr>
          <p:cNvPr id="22" name="Rounded Rectangle 21"/>
          <p:cNvSpPr/>
          <p:nvPr/>
        </p:nvSpPr>
        <p:spPr>
          <a:xfrm>
            <a:off x="8714937" y="372969"/>
            <a:ext cx="3256669" cy="3003276"/>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tx1"/>
                </a:solidFill>
              </a:rPr>
              <a:t>Write pretty big so you use enough chalk to measure!</a:t>
            </a:r>
            <a:endParaRPr lang="en-US" sz="3200" b="1" i="1" dirty="0">
              <a:solidFill>
                <a:schemeClr val="tx1"/>
              </a:solidFill>
            </a:endParaRPr>
          </a:p>
        </p:txBody>
      </p:sp>
      <p:sp>
        <p:nvSpPr>
          <p:cNvPr id="5" name="Rounded Rectangle 4"/>
          <p:cNvSpPr/>
          <p:nvPr/>
        </p:nvSpPr>
        <p:spPr>
          <a:xfrm>
            <a:off x="4375045" y="3563991"/>
            <a:ext cx="7596561" cy="2025748"/>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We will go outside together as a group. Show me your paper when you think you are ready to go outside. </a:t>
            </a:r>
            <a:endParaRPr lang="en-US" sz="3200" i="1" dirty="0">
              <a:solidFill>
                <a:schemeClr val="tx1"/>
              </a:solidFill>
            </a:endParaRPr>
          </a:p>
        </p:txBody>
      </p:sp>
      <p:sp>
        <p:nvSpPr>
          <p:cNvPr id="7" name="Rounded Rectangle 6"/>
          <p:cNvSpPr/>
          <p:nvPr/>
        </p:nvSpPr>
        <p:spPr>
          <a:xfrm>
            <a:off x="225083" y="3563991"/>
            <a:ext cx="3953022" cy="183800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Each person needs their own piece of chalk </a:t>
            </a:r>
            <a:endParaRPr lang="en-US" sz="4000" b="1" dirty="0" smtClean="0">
              <a:ln>
                <a:solidFill>
                  <a:schemeClr val="tx1"/>
                </a:solidFill>
              </a:ln>
              <a:solidFill>
                <a:srgbClr val="FFFF00"/>
              </a:solidFill>
            </a:endParaRPr>
          </a:p>
        </p:txBody>
      </p:sp>
    </p:spTree>
    <p:extLst>
      <p:ext uri="{BB962C8B-B14F-4D97-AF65-F5344CB8AC3E}">
        <p14:creationId xmlns:p14="http://schemas.microsoft.com/office/powerpoint/2010/main" val="2958670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Measurement Activity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1456131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Marshmallow Modeling </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22590824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Measurement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fontScale="92500" lnSpcReduction="10000"/>
          </a:bodyPr>
          <a:lstStyle/>
          <a:p>
            <a:pPr marL="0" indent="0">
              <a:buNone/>
            </a:pPr>
            <a:r>
              <a:rPr lang="en-US" b="1" dirty="0" smtClean="0"/>
              <a:t>TASK #1</a:t>
            </a:r>
            <a:endParaRPr lang="en-US" b="1" dirty="0"/>
          </a:p>
          <a:p>
            <a:r>
              <a:rPr lang="en-US" dirty="0" smtClean="0"/>
              <a:t>Pipette for water</a:t>
            </a:r>
          </a:p>
          <a:p>
            <a:r>
              <a:rPr lang="en-US" dirty="0" smtClean="0"/>
              <a:t>Beaker labeled with blue tape for water</a:t>
            </a:r>
          </a:p>
          <a:p>
            <a:r>
              <a:rPr lang="en-US" dirty="0" smtClean="0"/>
              <a:t>Graduated cylinder – small</a:t>
            </a:r>
          </a:p>
          <a:p>
            <a:pPr marL="0" indent="0">
              <a:buNone/>
            </a:pPr>
            <a:r>
              <a:rPr lang="en-US" b="1" dirty="0" smtClean="0"/>
              <a:t>TASK #2</a:t>
            </a:r>
          </a:p>
          <a:p>
            <a:r>
              <a:rPr lang="en-US" dirty="0" smtClean="0"/>
              <a:t>Digital scale</a:t>
            </a:r>
          </a:p>
          <a:p>
            <a:r>
              <a:rPr lang="en-US" dirty="0" smtClean="0"/>
              <a:t>Metal cube</a:t>
            </a:r>
          </a:p>
          <a:p>
            <a:pPr marL="0" indent="0">
              <a:buNone/>
            </a:pPr>
            <a:r>
              <a:rPr lang="en-US" b="1" dirty="0" smtClean="0"/>
              <a:t>TASK #3</a:t>
            </a:r>
          </a:p>
          <a:p>
            <a:r>
              <a:rPr lang="en-US" dirty="0" smtClean="0"/>
              <a:t>Empty beaker</a:t>
            </a:r>
          </a:p>
          <a:p>
            <a:r>
              <a:rPr lang="en-US" dirty="0" smtClean="0"/>
              <a:t>Digital thermometer</a:t>
            </a:r>
          </a:p>
          <a:p>
            <a:endParaRPr lang="en-US" dirty="0" smtClean="0"/>
          </a:p>
        </p:txBody>
      </p:sp>
      <p:sp>
        <p:nvSpPr>
          <p:cNvPr id="4" name="Rectangle 3"/>
          <p:cNvSpPr/>
          <p:nvPr/>
        </p:nvSpPr>
        <p:spPr>
          <a:xfrm>
            <a:off x="6344530" y="839494"/>
            <a:ext cx="6096000" cy="3539430"/>
          </a:xfrm>
          <a:prstGeom prst="rect">
            <a:avLst/>
          </a:prstGeom>
        </p:spPr>
        <p:txBody>
          <a:bodyPr>
            <a:spAutoFit/>
          </a:bodyPr>
          <a:lstStyle/>
          <a:p>
            <a:r>
              <a:rPr lang="en-US" sz="2800" b="1" dirty="0" smtClean="0"/>
              <a:t>TASK 4</a:t>
            </a:r>
          </a:p>
          <a:p>
            <a:pPr marL="285750" indent="-285750">
              <a:buFont typeface="Arial" panose="020B0604020202020204" pitchFamily="34" charset="0"/>
              <a:buChar char="•"/>
            </a:pPr>
            <a:r>
              <a:rPr lang="en-US" sz="2800" dirty="0" smtClean="0"/>
              <a:t>Timer (or their phone)</a:t>
            </a:r>
          </a:p>
          <a:p>
            <a:r>
              <a:rPr lang="en-US" sz="2800" b="1" dirty="0" smtClean="0"/>
              <a:t>TASK 5</a:t>
            </a:r>
          </a:p>
          <a:p>
            <a:pPr marL="285750" indent="-285750">
              <a:buFont typeface="Arial" panose="020B0604020202020204" pitchFamily="34" charset="0"/>
              <a:buChar char="•"/>
            </a:pPr>
            <a:r>
              <a:rPr lang="en-US" sz="2800" dirty="0" smtClean="0"/>
              <a:t>Ruler</a:t>
            </a:r>
          </a:p>
          <a:p>
            <a:pPr marL="285750" indent="-285750">
              <a:buFont typeface="Arial" panose="020B0604020202020204" pitchFamily="34" charset="0"/>
              <a:buChar char="•"/>
            </a:pPr>
            <a:r>
              <a:rPr lang="en-US" sz="2800" dirty="0" smtClean="0"/>
              <a:t>Piece of string</a:t>
            </a:r>
          </a:p>
          <a:p>
            <a:r>
              <a:rPr lang="en-US" sz="2800" b="1" dirty="0" smtClean="0"/>
              <a:t>TASK 6</a:t>
            </a:r>
          </a:p>
          <a:p>
            <a:pPr marL="285750" indent="-285750">
              <a:buFont typeface="Arial" panose="020B0604020202020204" pitchFamily="34" charset="0"/>
              <a:buChar char="•"/>
            </a:pPr>
            <a:r>
              <a:rPr lang="en-US" sz="2800" dirty="0" smtClean="0"/>
              <a:t>Use same metal cube from TASK 2</a:t>
            </a:r>
          </a:p>
          <a:p>
            <a:pPr marL="285750" indent="-285750">
              <a:buFont typeface="Arial" panose="020B0604020202020204" pitchFamily="34" charset="0"/>
              <a:buChar char="•"/>
            </a:pPr>
            <a:r>
              <a:rPr lang="en-US" sz="2800" dirty="0" smtClean="0"/>
              <a:t>Use same ruler from TASK 5</a:t>
            </a:r>
          </a:p>
        </p:txBody>
      </p:sp>
      <p:sp>
        <p:nvSpPr>
          <p:cNvPr id="5" name="32-Point Star 4"/>
          <p:cNvSpPr/>
          <p:nvPr/>
        </p:nvSpPr>
        <p:spPr>
          <a:xfrm>
            <a:off x="9620518" y="4548961"/>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MAKE KITS BEFORE SCHOOL STARTS</a:t>
            </a:r>
            <a:endParaRPr lang="en-US" b="1" dirty="0">
              <a:solidFill>
                <a:schemeClr val="tx1"/>
              </a:solidFill>
            </a:endParaRPr>
          </a:p>
        </p:txBody>
      </p:sp>
    </p:spTree>
    <p:extLst>
      <p:ext uri="{BB962C8B-B14F-4D97-AF65-F5344CB8AC3E}">
        <p14:creationId xmlns:p14="http://schemas.microsoft.com/office/powerpoint/2010/main" val="3441027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96948" y="372969"/>
            <a:ext cx="4614203" cy="4881611"/>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Make sure to take all </a:t>
            </a:r>
            <a:r>
              <a:rPr lang="en-US" sz="3600" b="1" u="sng" dirty="0" smtClean="0">
                <a:solidFill>
                  <a:schemeClr val="tx1"/>
                </a:solidFill>
              </a:rPr>
              <a:t>MEASURMENTS FIRST! </a:t>
            </a:r>
          </a:p>
          <a:p>
            <a:pPr algn="ctr"/>
            <a:r>
              <a:rPr lang="en-US" sz="3600" b="1" dirty="0" smtClean="0">
                <a:solidFill>
                  <a:schemeClr val="tx1"/>
                </a:solidFill>
              </a:rPr>
              <a:t>You can finish calculations at home, but can’t finish measurements at home!</a:t>
            </a:r>
            <a:endParaRPr lang="en-US" sz="4000" b="1" dirty="0" smtClean="0">
              <a:ln>
                <a:solidFill>
                  <a:schemeClr val="tx1"/>
                </a:solidFill>
              </a:ln>
              <a:solidFill>
                <a:srgbClr val="FFFF00"/>
              </a:solidFill>
            </a:endParaRPr>
          </a:p>
        </p:txBody>
      </p:sp>
      <p:sp>
        <p:nvSpPr>
          <p:cNvPr id="20" name="Rounded Rectangle 19"/>
          <p:cNvSpPr/>
          <p:nvPr/>
        </p:nvSpPr>
        <p:spPr>
          <a:xfrm>
            <a:off x="8215532" y="372969"/>
            <a:ext cx="3512234" cy="2750059"/>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TASK #6</a:t>
            </a:r>
          </a:p>
          <a:p>
            <a:pPr algn="ctr"/>
            <a:r>
              <a:rPr lang="en-US" sz="3200" i="1" dirty="0" smtClean="0">
                <a:solidFill>
                  <a:schemeClr val="tx1"/>
                </a:solidFill>
              </a:rPr>
              <a:t>Use same metal cube from Task #2 and same ruler from Task #5</a:t>
            </a:r>
            <a:endParaRPr lang="en-US" sz="3200" i="1" dirty="0">
              <a:solidFill>
                <a:schemeClr val="tx1"/>
              </a:solidFill>
            </a:endParaRPr>
          </a:p>
        </p:txBody>
      </p:sp>
      <p:sp>
        <p:nvSpPr>
          <p:cNvPr id="22" name="Rounded Rectangle 21"/>
          <p:cNvSpPr/>
          <p:nvPr/>
        </p:nvSpPr>
        <p:spPr>
          <a:xfrm>
            <a:off x="5078438" y="372969"/>
            <a:ext cx="2836984" cy="2750059"/>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solidFill>
                  <a:schemeClr val="tx1"/>
                </a:solidFill>
              </a:rPr>
              <a:t>TASK #2</a:t>
            </a:r>
          </a:p>
          <a:p>
            <a:pPr algn="ctr"/>
            <a:r>
              <a:rPr lang="en-US" sz="3200" i="1" dirty="0" smtClean="0">
                <a:solidFill>
                  <a:schemeClr val="tx1"/>
                </a:solidFill>
              </a:rPr>
              <a:t>You can use a stop watch on your phone. BE ON TASK…</a:t>
            </a:r>
            <a:endParaRPr lang="en-US" sz="3200" i="1" dirty="0">
              <a:solidFill>
                <a:schemeClr val="tx1"/>
              </a:solidFill>
            </a:endParaRPr>
          </a:p>
        </p:txBody>
      </p:sp>
    </p:spTree>
    <p:extLst>
      <p:ext uri="{BB962C8B-B14F-4D97-AF65-F5344CB8AC3E}">
        <p14:creationId xmlns:p14="http://schemas.microsoft.com/office/powerpoint/2010/main" val="4368938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Flame Test</a:t>
            </a:r>
            <a:br>
              <a:rPr lang="en-US" sz="11500" b="1" dirty="0" smtClean="0"/>
            </a:br>
            <a:r>
              <a:rPr lang="en-US" sz="11500" b="1" dirty="0" smtClean="0"/>
              <a:t>Unit 1 – The Atom</a:t>
            </a:r>
            <a:endParaRPr lang="en-US" sz="11500" b="1" dirty="0"/>
          </a:p>
        </p:txBody>
      </p:sp>
    </p:spTree>
    <p:extLst>
      <p:ext uri="{BB962C8B-B14F-4D97-AF65-F5344CB8AC3E}">
        <p14:creationId xmlns:p14="http://schemas.microsoft.com/office/powerpoint/2010/main" val="11489242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Flame Lab</a:t>
            </a:r>
            <a:endParaRPr lang="en-US" sz="4800" b="1" u="sng" dirty="0">
              <a:latin typeface="+mn-lt"/>
            </a:endParaRPr>
          </a:p>
        </p:txBody>
      </p:sp>
      <p:sp>
        <p:nvSpPr>
          <p:cNvPr id="3" name="Content Placeholder 2"/>
          <p:cNvSpPr>
            <a:spLocks noGrp="1"/>
          </p:cNvSpPr>
          <p:nvPr>
            <p:ph idx="1"/>
          </p:nvPr>
        </p:nvSpPr>
        <p:spPr>
          <a:xfrm>
            <a:off x="281353" y="941743"/>
            <a:ext cx="3671669" cy="4644377"/>
          </a:xfrm>
        </p:spPr>
        <p:txBody>
          <a:bodyPr>
            <a:normAutofit/>
          </a:bodyPr>
          <a:lstStyle/>
          <a:p>
            <a:r>
              <a:rPr lang="en-US" dirty="0" smtClean="0"/>
              <a:t>Bunsen burner</a:t>
            </a:r>
          </a:p>
          <a:p>
            <a:r>
              <a:rPr lang="en-US" dirty="0" smtClean="0"/>
              <a:t>Gas hose</a:t>
            </a:r>
          </a:p>
          <a:p>
            <a:r>
              <a:rPr lang="en-US" dirty="0" smtClean="0"/>
              <a:t>Matches</a:t>
            </a:r>
          </a:p>
          <a:p>
            <a:r>
              <a:rPr lang="en-US" dirty="0" smtClean="0"/>
              <a:t>TURN GAS ON!</a:t>
            </a:r>
          </a:p>
          <a:p>
            <a:r>
              <a:rPr lang="en-US" dirty="0" smtClean="0"/>
              <a:t>Plenty of paper towels in the room</a:t>
            </a:r>
          </a:p>
          <a:p>
            <a:r>
              <a:rPr lang="en-US" dirty="0" smtClean="0"/>
              <a:t>Lysol spray to clean desks with</a:t>
            </a:r>
          </a:p>
        </p:txBody>
      </p:sp>
      <p:sp>
        <p:nvSpPr>
          <p:cNvPr id="4" name="Content Placeholder 2"/>
          <p:cNvSpPr txBox="1">
            <a:spLocks/>
          </p:cNvSpPr>
          <p:nvPr/>
        </p:nvSpPr>
        <p:spPr>
          <a:xfrm>
            <a:off x="4353058" y="209425"/>
            <a:ext cx="5224530"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t>SPRAY BOTTLES NEEDED</a:t>
            </a:r>
          </a:p>
          <a:p>
            <a:pPr marL="514350" indent="-514350">
              <a:buFont typeface="+mj-lt"/>
              <a:buAutoNum type="arabicParenR"/>
            </a:pPr>
            <a:r>
              <a:rPr lang="en-US" dirty="0" smtClean="0"/>
              <a:t>Calcium Chloride – CaCl</a:t>
            </a:r>
            <a:r>
              <a:rPr lang="en-US" baseline="-25000" dirty="0" smtClean="0"/>
              <a:t>2</a:t>
            </a:r>
          </a:p>
          <a:p>
            <a:pPr marL="514350" indent="-514350">
              <a:buFont typeface="+mj-lt"/>
              <a:buAutoNum type="arabicParenR"/>
            </a:pPr>
            <a:r>
              <a:rPr lang="en-US" dirty="0" smtClean="0"/>
              <a:t>Copper (II) Chloride – CuCl</a:t>
            </a:r>
            <a:r>
              <a:rPr lang="en-US" baseline="-25000" dirty="0" smtClean="0"/>
              <a:t>2</a:t>
            </a:r>
          </a:p>
          <a:p>
            <a:pPr marL="514350" indent="-514350">
              <a:buFont typeface="+mj-lt"/>
              <a:buAutoNum type="arabicParenR"/>
            </a:pPr>
            <a:r>
              <a:rPr lang="en-US" dirty="0" smtClean="0"/>
              <a:t>Barium chloride – BaCl</a:t>
            </a:r>
            <a:r>
              <a:rPr lang="en-US" baseline="-25000" dirty="0" smtClean="0"/>
              <a:t>2</a:t>
            </a:r>
          </a:p>
          <a:p>
            <a:pPr marL="514350" indent="-514350">
              <a:buFont typeface="+mj-lt"/>
              <a:buAutoNum type="arabicParenR"/>
            </a:pPr>
            <a:r>
              <a:rPr lang="en-US" dirty="0" smtClean="0"/>
              <a:t>Potassium chloride – </a:t>
            </a:r>
            <a:r>
              <a:rPr lang="en-US" dirty="0" err="1" smtClean="0"/>
              <a:t>KCl</a:t>
            </a:r>
            <a:endParaRPr lang="en-US" dirty="0" smtClean="0"/>
          </a:p>
          <a:p>
            <a:pPr marL="514350" indent="-514350">
              <a:buFont typeface="+mj-lt"/>
              <a:buAutoNum type="arabicParenR"/>
            </a:pPr>
            <a:r>
              <a:rPr lang="en-US" dirty="0" smtClean="0"/>
              <a:t>Sodium chloride – </a:t>
            </a:r>
            <a:r>
              <a:rPr lang="en-US" dirty="0" err="1" smtClean="0"/>
              <a:t>NaCl</a:t>
            </a:r>
            <a:endParaRPr lang="en-US" dirty="0" smtClean="0"/>
          </a:p>
          <a:p>
            <a:pPr marL="514350" indent="-514350">
              <a:buFont typeface="+mj-lt"/>
              <a:buAutoNum type="arabicParenR"/>
            </a:pPr>
            <a:r>
              <a:rPr lang="en-US" dirty="0" smtClean="0"/>
              <a:t>Lithium chloride – </a:t>
            </a:r>
            <a:r>
              <a:rPr lang="en-US" dirty="0" err="1" smtClean="0"/>
              <a:t>LiCl</a:t>
            </a:r>
            <a:endParaRPr lang="en-US" dirty="0" smtClean="0"/>
          </a:p>
          <a:p>
            <a:pPr marL="514350" indent="-514350">
              <a:buFont typeface="+mj-lt"/>
              <a:buAutoNum type="arabicParenR"/>
            </a:pPr>
            <a:r>
              <a:rPr lang="en-US" dirty="0" smtClean="0"/>
              <a:t>Copper (II) Sulfate – CuSO</a:t>
            </a:r>
            <a:r>
              <a:rPr lang="en-US" baseline="-25000" dirty="0" smtClean="0"/>
              <a:t>4</a:t>
            </a:r>
          </a:p>
          <a:p>
            <a:pPr marL="514350" indent="-514350">
              <a:buFont typeface="+mj-lt"/>
              <a:buAutoNum type="arabicParenR"/>
            </a:pPr>
            <a:r>
              <a:rPr lang="en-US" dirty="0" smtClean="0"/>
              <a:t>Potassium Sulfate – K</a:t>
            </a:r>
            <a:r>
              <a:rPr lang="en-US" baseline="-25000" dirty="0" smtClean="0"/>
              <a:t>2</a:t>
            </a:r>
            <a:r>
              <a:rPr lang="en-US" dirty="0" smtClean="0"/>
              <a:t>SO</a:t>
            </a:r>
            <a:r>
              <a:rPr lang="en-US" baseline="-25000" dirty="0" smtClean="0"/>
              <a:t>4</a:t>
            </a:r>
          </a:p>
          <a:p>
            <a:pPr marL="514350" indent="-514350">
              <a:buFont typeface="+mj-lt"/>
              <a:buAutoNum type="arabicParenR"/>
            </a:pPr>
            <a:r>
              <a:rPr lang="en-US" dirty="0" smtClean="0"/>
              <a:t>Calcium Sulfate – CaSO</a:t>
            </a:r>
            <a:r>
              <a:rPr lang="en-US" baseline="-25000" dirty="0" smtClean="0"/>
              <a:t>4</a:t>
            </a:r>
          </a:p>
          <a:p>
            <a:pPr marL="514350" indent="-514350">
              <a:buFont typeface="+mj-lt"/>
              <a:buAutoNum type="arabicParenR"/>
            </a:pPr>
            <a:r>
              <a:rPr lang="en-US" dirty="0" smtClean="0"/>
              <a:t>Strontium Nitrate – </a:t>
            </a:r>
            <a:r>
              <a:rPr lang="en-US" dirty="0" err="1" smtClean="0"/>
              <a:t>Sr</a:t>
            </a:r>
            <a:r>
              <a:rPr lang="en-US" dirty="0" smtClean="0"/>
              <a:t>(NO</a:t>
            </a:r>
            <a:r>
              <a:rPr lang="en-US" baseline="-25000" dirty="0" smtClean="0"/>
              <a:t>3</a:t>
            </a:r>
            <a:r>
              <a:rPr lang="en-US" dirty="0" smtClean="0"/>
              <a:t>)</a:t>
            </a:r>
            <a:r>
              <a:rPr lang="en-US" baseline="-25000" dirty="0" smtClean="0"/>
              <a:t>2</a:t>
            </a:r>
          </a:p>
          <a:p>
            <a:pPr marL="514350" indent="-514350">
              <a:buFont typeface="+mj-lt"/>
              <a:buAutoNum type="arabicParenR"/>
            </a:pPr>
            <a:r>
              <a:rPr lang="en-US" dirty="0" smtClean="0"/>
              <a:t>Unknown (__________)</a:t>
            </a:r>
          </a:p>
          <a:p>
            <a:endParaRPr lang="en-US" dirty="0" smtClean="0"/>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ASK PATRICK ABOUT [  ] FOR EACH ONE </a:t>
            </a:r>
            <a:endParaRPr lang="en-US" b="1" dirty="0">
              <a:solidFill>
                <a:schemeClr val="tx1"/>
              </a:solidFill>
            </a:endParaRPr>
          </a:p>
        </p:txBody>
      </p:sp>
      <p:sp>
        <p:nvSpPr>
          <p:cNvPr id="6" name="32-Point Star 5"/>
          <p:cNvSpPr/>
          <p:nvPr/>
        </p:nvSpPr>
        <p:spPr>
          <a:xfrm>
            <a:off x="9710670" y="2919225"/>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SPRAY BOTTLES – 15ish</a:t>
            </a:r>
            <a:endParaRPr lang="en-US" b="1" dirty="0">
              <a:solidFill>
                <a:schemeClr val="tx1"/>
              </a:solidFill>
            </a:endParaRPr>
          </a:p>
        </p:txBody>
      </p:sp>
    </p:spTree>
    <p:extLst>
      <p:ext uri="{BB962C8B-B14F-4D97-AF65-F5344CB8AC3E}">
        <p14:creationId xmlns:p14="http://schemas.microsoft.com/office/powerpoint/2010/main" val="1659219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25842" y="1131883"/>
          <a:ext cx="8918259" cy="4892040"/>
        </p:xfrm>
        <a:graphic>
          <a:graphicData uri="http://schemas.openxmlformats.org/drawingml/2006/table">
            <a:tbl>
              <a:tblPr>
                <a:tableStyleId>{5C22544A-7EE6-4342-B048-85BDC9FD1C3A}</a:tableStyleId>
              </a:tblPr>
              <a:tblGrid>
                <a:gridCol w="2972753">
                  <a:extLst>
                    <a:ext uri="{9D8B030D-6E8A-4147-A177-3AD203B41FA5}">
                      <a16:colId xmlns:a16="http://schemas.microsoft.com/office/drawing/2014/main" val="1280014401"/>
                    </a:ext>
                  </a:extLst>
                </a:gridCol>
                <a:gridCol w="2972753">
                  <a:extLst>
                    <a:ext uri="{9D8B030D-6E8A-4147-A177-3AD203B41FA5}">
                      <a16:colId xmlns:a16="http://schemas.microsoft.com/office/drawing/2014/main" val="3503053227"/>
                    </a:ext>
                  </a:extLst>
                </a:gridCol>
                <a:gridCol w="2972753">
                  <a:extLst>
                    <a:ext uri="{9D8B030D-6E8A-4147-A177-3AD203B41FA5}">
                      <a16:colId xmlns:a16="http://schemas.microsoft.com/office/drawing/2014/main" val="40342241"/>
                    </a:ext>
                  </a:extLst>
                </a:gridCol>
              </a:tblGrid>
              <a:tr h="58420">
                <a:tc>
                  <a:txBody>
                    <a:bodyPr/>
                    <a:lstStyle/>
                    <a:p>
                      <a:pPr marL="0" marR="0">
                        <a:lnSpc>
                          <a:spcPct val="107000"/>
                        </a:lnSpc>
                        <a:spcBef>
                          <a:spcPts val="0"/>
                        </a:spcBef>
                        <a:spcAft>
                          <a:spcPts val="0"/>
                        </a:spcAft>
                      </a:pPr>
                      <a:r>
                        <a:rPr lang="en-US" sz="2000">
                          <a:effectLst/>
                        </a:rPr>
                        <a:t>Compound</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Formula</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g/L (Molar Mass)</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7625813"/>
                  </a:ext>
                </a:extLst>
              </a:tr>
              <a:tr h="58420">
                <a:tc>
                  <a:txBody>
                    <a:bodyPr/>
                    <a:lstStyle/>
                    <a:p>
                      <a:pPr marL="0" marR="0">
                        <a:lnSpc>
                          <a:spcPct val="107000"/>
                        </a:lnSpc>
                        <a:spcBef>
                          <a:spcPts val="0"/>
                        </a:spcBef>
                        <a:spcAft>
                          <a:spcPts val="0"/>
                        </a:spcAft>
                      </a:pPr>
                      <a:r>
                        <a:rPr lang="en-US" sz="2000">
                          <a:effectLst/>
                        </a:rPr>
                        <a:t>Calcium Chloride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CaCl2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110.98g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5332915"/>
                  </a:ext>
                </a:extLst>
              </a:tr>
              <a:tr h="58420">
                <a:tc>
                  <a:txBody>
                    <a:bodyPr/>
                    <a:lstStyle/>
                    <a:p>
                      <a:pPr marL="0" marR="0">
                        <a:lnSpc>
                          <a:spcPct val="107000"/>
                        </a:lnSpc>
                        <a:spcBef>
                          <a:spcPts val="0"/>
                        </a:spcBef>
                        <a:spcAft>
                          <a:spcPts val="0"/>
                        </a:spcAft>
                      </a:pPr>
                      <a:r>
                        <a:rPr lang="en-US" sz="2000">
                          <a:effectLst/>
                        </a:rPr>
                        <a:t>Copper Chloride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CuCl2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134.45g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5660773"/>
                  </a:ext>
                </a:extLst>
              </a:tr>
              <a:tr h="58420">
                <a:tc>
                  <a:txBody>
                    <a:bodyPr/>
                    <a:lstStyle/>
                    <a:p>
                      <a:pPr marL="0" marR="0">
                        <a:lnSpc>
                          <a:spcPct val="107000"/>
                        </a:lnSpc>
                        <a:spcBef>
                          <a:spcPts val="0"/>
                        </a:spcBef>
                        <a:spcAft>
                          <a:spcPts val="0"/>
                        </a:spcAft>
                      </a:pPr>
                      <a:r>
                        <a:rPr lang="en-US" sz="2000">
                          <a:effectLst/>
                        </a:rPr>
                        <a:t>Barium Chloride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BaCl2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208.23g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188114"/>
                  </a:ext>
                </a:extLst>
              </a:tr>
              <a:tr h="57150">
                <a:tc>
                  <a:txBody>
                    <a:bodyPr/>
                    <a:lstStyle/>
                    <a:p>
                      <a:pPr marL="0" marR="0">
                        <a:lnSpc>
                          <a:spcPct val="107000"/>
                        </a:lnSpc>
                        <a:spcBef>
                          <a:spcPts val="0"/>
                        </a:spcBef>
                        <a:spcAft>
                          <a:spcPts val="0"/>
                        </a:spcAft>
                      </a:pPr>
                      <a:r>
                        <a:rPr lang="en-US" sz="2000">
                          <a:effectLst/>
                        </a:rPr>
                        <a:t>Potassium Chloride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KCl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74.55g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4745393"/>
                  </a:ext>
                </a:extLst>
              </a:tr>
              <a:tr h="57150">
                <a:tc>
                  <a:txBody>
                    <a:bodyPr/>
                    <a:lstStyle/>
                    <a:p>
                      <a:pPr marL="0" marR="0">
                        <a:lnSpc>
                          <a:spcPct val="107000"/>
                        </a:lnSpc>
                        <a:spcBef>
                          <a:spcPts val="0"/>
                        </a:spcBef>
                        <a:spcAft>
                          <a:spcPts val="0"/>
                        </a:spcAft>
                      </a:pPr>
                      <a:r>
                        <a:rPr lang="en-US" sz="2000">
                          <a:effectLst/>
                        </a:rPr>
                        <a:t>Sodium Chloride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NaCl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58.44g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6742717"/>
                  </a:ext>
                </a:extLst>
              </a:tr>
              <a:tr h="57150">
                <a:tc>
                  <a:txBody>
                    <a:bodyPr/>
                    <a:lstStyle/>
                    <a:p>
                      <a:pPr marL="0" marR="0">
                        <a:lnSpc>
                          <a:spcPct val="107000"/>
                        </a:lnSpc>
                        <a:spcBef>
                          <a:spcPts val="0"/>
                        </a:spcBef>
                        <a:spcAft>
                          <a:spcPts val="0"/>
                        </a:spcAft>
                      </a:pPr>
                      <a:r>
                        <a:rPr lang="en-US" sz="2000">
                          <a:effectLst/>
                        </a:rPr>
                        <a:t>Lithium Chloride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err="1">
                          <a:effectLst/>
                        </a:rPr>
                        <a:t>LiCl</a:t>
                      </a:r>
                      <a:r>
                        <a:rPr lang="en-US" sz="2000" dirty="0">
                          <a:effectLst/>
                        </a:rPr>
                        <a:t>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42.39g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8948038"/>
                  </a:ext>
                </a:extLst>
              </a:tr>
              <a:tr h="58420">
                <a:tc>
                  <a:txBody>
                    <a:bodyPr/>
                    <a:lstStyle/>
                    <a:p>
                      <a:pPr marL="0" marR="0">
                        <a:lnSpc>
                          <a:spcPct val="107000"/>
                        </a:lnSpc>
                        <a:spcBef>
                          <a:spcPts val="0"/>
                        </a:spcBef>
                        <a:spcAft>
                          <a:spcPts val="0"/>
                        </a:spcAft>
                      </a:pPr>
                      <a:r>
                        <a:rPr lang="en-US" sz="2000">
                          <a:effectLst/>
                        </a:rPr>
                        <a:t>Copper Sulfate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CuSO4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159.61g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6360564"/>
                  </a:ext>
                </a:extLst>
              </a:tr>
              <a:tr h="136525">
                <a:tc>
                  <a:txBody>
                    <a:bodyPr/>
                    <a:lstStyle/>
                    <a:p>
                      <a:pPr marL="0" marR="0">
                        <a:lnSpc>
                          <a:spcPct val="107000"/>
                        </a:lnSpc>
                        <a:spcBef>
                          <a:spcPts val="0"/>
                        </a:spcBef>
                        <a:spcAft>
                          <a:spcPts val="0"/>
                        </a:spcAft>
                      </a:pPr>
                      <a:r>
                        <a:rPr lang="en-US" sz="2000">
                          <a:effectLst/>
                        </a:rPr>
                        <a:t>Potassium Sulfate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K2SO4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174.26g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0033947"/>
                  </a:ext>
                </a:extLst>
              </a:tr>
              <a:tr h="58420">
                <a:tc>
                  <a:txBody>
                    <a:bodyPr/>
                    <a:lstStyle/>
                    <a:p>
                      <a:pPr marL="0" marR="0">
                        <a:lnSpc>
                          <a:spcPct val="107000"/>
                        </a:lnSpc>
                        <a:spcBef>
                          <a:spcPts val="0"/>
                        </a:spcBef>
                        <a:spcAft>
                          <a:spcPts val="0"/>
                        </a:spcAft>
                      </a:pPr>
                      <a:r>
                        <a:rPr lang="en-US" sz="2000">
                          <a:effectLst/>
                        </a:rPr>
                        <a:t>Sodium Sulfate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Na2SO4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142.04g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4603468"/>
                  </a:ext>
                </a:extLst>
              </a:tr>
              <a:tr h="58420">
                <a:tc>
                  <a:txBody>
                    <a:bodyPr/>
                    <a:lstStyle/>
                    <a:p>
                      <a:pPr marL="0" marR="0">
                        <a:lnSpc>
                          <a:spcPct val="107000"/>
                        </a:lnSpc>
                        <a:spcBef>
                          <a:spcPts val="0"/>
                        </a:spcBef>
                        <a:spcAft>
                          <a:spcPts val="0"/>
                        </a:spcAft>
                      </a:pPr>
                      <a:r>
                        <a:rPr lang="en-US" sz="2000">
                          <a:effectLst/>
                        </a:rPr>
                        <a:t>Calcium Sulfate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CaSO4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136.14g</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6064246"/>
                  </a:ext>
                </a:extLst>
              </a:tr>
              <a:tr h="50800">
                <a:tc>
                  <a:txBody>
                    <a:bodyPr/>
                    <a:lstStyle/>
                    <a:p>
                      <a:pPr marL="0" marR="0">
                        <a:lnSpc>
                          <a:spcPct val="107000"/>
                        </a:lnSpc>
                        <a:spcBef>
                          <a:spcPts val="0"/>
                        </a:spcBef>
                        <a:spcAft>
                          <a:spcPts val="0"/>
                        </a:spcAft>
                      </a:pPr>
                      <a:r>
                        <a:rPr lang="en-US" sz="2000">
                          <a:effectLst/>
                        </a:rPr>
                        <a:t>Copper Wire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Cu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N/a</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082380"/>
                  </a:ext>
                </a:extLst>
              </a:tr>
              <a:tr h="50800">
                <a:tc>
                  <a:txBody>
                    <a:bodyPr/>
                    <a:lstStyle/>
                    <a:p>
                      <a:pPr marL="0" marR="0">
                        <a:lnSpc>
                          <a:spcPct val="107000"/>
                        </a:lnSpc>
                        <a:spcBef>
                          <a:spcPts val="0"/>
                        </a:spcBef>
                        <a:spcAft>
                          <a:spcPts val="0"/>
                        </a:spcAft>
                      </a:pPr>
                      <a:r>
                        <a:rPr lang="en-US" sz="2000">
                          <a:effectLst/>
                        </a:rPr>
                        <a:t>Strontium Nitrate</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Sr(NO3)2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211.63g</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3996412"/>
                  </a:ext>
                </a:extLst>
              </a:tr>
              <a:tr h="50800">
                <a:tc>
                  <a:txBody>
                    <a:bodyPr/>
                    <a:lstStyle/>
                    <a:p>
                      <a:pPr marL="0" marR="0">
                        <a:lnSpc>
                          <a:spcPct val="107000"/>
                        </a:lnSpc>
                        <a:spcBef>
                          <a:spcPts val="0"/>
                        </a:spcBef>
                        <a:spcAft>
                          <a:spcPts val="0"/>
                        </a:spcAft>
                      </a:pPr>
                      <a:r>
                        <a:rPr lang="en-US" sz="2000">
                          <a:effectLst/>
                        </a:rPr>
                        <a:t>UNKNOWN #1</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Cu(SO4)</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6959801"/>
                  </a:ext>
                </a:extLst>
              </a:tr>
              <a:tr h="50800">
                <a:tc>
                  <a:txBody>
                    <a:bodyPr/>
                    <a:lstStyle/>
                    <a:p>
                      <a:pPr marL="0" marR="0">
                        <a:lnSpc>
                          <a:spcPct val="107000"/>
                        </a:lnSpc>
                        <a:spcBef>
                          <a:spcPts val="0"/>
                        </a:spcBef>
                        <a:spcAft>
                          <a:spcPts val="0"/>
                        </a:spcAft>
                      </a:pPr>
                      <a:r>
                        <a:rPr lang="en-US" sz="2000">
                          <a:effectLst/>
                        </a:rPr>
                        <a:t>UNKNOWN #2</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Sr(NO3)</a:t>
                      </a:r>
                      <a:r>
                        <a:rPr lang="en-US" sz="2000" baseline="-25000">
                          <a:effectLst/>
                        </a:rPr>
                        <a:t>2</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2917917"/>
                  </a:ext>
                </a:extLst>
              </a:tr>
            </a:tbl>
          </a:graphicData>
        </a:graphic>
      </p:graphicFrame>
      <p:sp>
        <p:nvSpPr>
          <p:cNvPr id="5" name="Rectangle 1"/>
          <p:cNvSpPr>
            <a:spLocks noChangeArrowheads="1"/>
          </p:cNvSpPr>
          <p:nvPr/>
        </p:nvSpPr>
        <p:spPr bwMode="auto">
          <a:xfrm>
            <a:off x="285750" y="141559"/>
            <a:ext cx="1378934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Flame Lab Preparation </a:t>
            </a:r>
            <a:endParaRPr kumimoji="0" lang="en-US" alt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 make 1L of 1M solutions to be diluted 1:10 to 0.1M solutions for the lab</a:t>
            </a:r>
            <a:endParaRPr kumimoji="0" lang="en-US" alt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59896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2" y="372967"/>
            <a:ext cx="2567677" cy="359844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smtClean="0">
                <a:solidFill>
                  <a:schemeClr val="tx1"/>
                </a:solidFill>
              </a:rPr>
              <a:t>BE SAFE. </a:t>
            </a:r>
            <a:br>
              <a:rPr lang="en-US" sz="3800" b="1" dirty="0" smtClean="0">
                <a:solidFill>
                  <a:schemeClr val="tx1"/>
                </a:solidFill>
              </a:rPr>
            </a:br>
            <a:endParaRPr lang="en-US" sz="3800" b="1" dirty="0" smtClean="0">
              <a:solidFill>
                <a:schemeClr val="tx1"/>
              </a:solidFill>
            </a:endParaRPr>
          </a:p>
          <a:p>
            <a:pPr algn="ctr"/>
            <a:r>
              <a:rPr lang="en-US" sz="3800" b="1" dirty="0" smtClean="0">
                <a:solidFill>
                  <a:schemeClr val="tx1"/>
                </a:solidFill>
              </a:rPr>
              <a:t>NO 2</a:t>
            </a:r>
            <a:r>
              <a:rPr lang="en-US" sz="3800" b="1" baseline="30000" dirty="0" smtClean="0">
                <a:solidFill>
                  <a:schemeClr val="tx1"/>
                </a:solidFill>
              </a:rPr>
              <a:t>ND</a:t>
            </a:r>
            <a:r>
              <a:rPr lang="en-US" sz="3800" b="1" dirty="0" smtClean="0">
                <a:solidFill>
                  <a:schemeClr val="tx1"/>
                </a:solidFill>
              </a:rPr>
              <a:t> CHANCES. </a:t>
            </a:r>
            <a:br>
              <a:rPr lang="en-US" sz="3800" b="1" dirty="0" smtClean="0">
                <a:solidFill>
                  <a:schemeClr val="tx1"/>
                </a:solidFill>
              </a:rPr>
            </a:br>
            <a:endParaRPr lang="en-US" sz="3800" b="1" dirty="0" smtClean="0">
              <a:solidFill>
                <a:schemeClr val="tx1"/>
              </a:solidFill>
            </a:endParaRPr>
          </a:p>
          <a:p>
            <a:pPr algn="ctr"/>
            <a:r>
              <a:rPr lang="en-US" sz="3800" b="1" dirty="0" smtClean="0">
                <a:solidFill>
                  <a:schemeClr val="tx1"/>
                </a:solidFill>
              </a:rPr>
              <a:t>NONE. </a:t>
            </a:r>
          </a:p>
        </p:txBody>
      </p:sp>
      <p:sp>
        <p:nvSpPr>
          <p:cNvPr id="20" name="Rounded Rectangle 19"/>
          <p:cNvSpPr/>
          <p:nvPr/>
        </p:nvSpPr>
        <p:spPr>
          <a:xfrm>
            <a:off x="2949262" y="372968"/>
            <a:ext cx="4842456" cy="3598442"/>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smtClean="0">
                <a:solidFill>
                  <a:schemeClr val="tx1"/>
                </a:solidFill>
              </a:rPr>
              <a:t>Spray at a slight </a:t>
            </a:r>
            <a:br>
              <a:rPr lang="en-US" sz="3400" b="1" dirty="0" smtClean="0">
                <a:solidFill>
                  <a:schemeClr val="tx1"/>
                </a:solidFill>
              </a:rPr>
            </a:br>
            <a:r>
              <a:rPr lang="en-US" sz="3400" b="1" dirty="0" smtClean="0">
                <a:solidFill>
                  <a:schemeClr val="tx1"/>
                </a:solidFill>
              </a:rPr>
              <a:t>upward angle. </a:t>
            </a:r>
          </a:p>
          <a:p>
            <a:pPr algn="ctr"/>
            <a:endParaRPr lang="en-US" sz="3400" b="1" i="1" dirty="0">
              <a:solidFill>
                <a:schemeClr val="tx1"/>
              </a:solidFill>
            </a:endParaRPr>
          </a:p>
          <a:p>
            <a:pPr algn="ctr"/>
            <a:r>
              <a:rPr lang="en-US" sz="3400" b="1" i="1" dirty="0" smtClean="0">
                <a:solidFill>
                  <a:schemeClr val="tx1"/>
                </a:solidFill>
              </a:rPr>
              <a:t>AWAY FROM PEOPLE.</a:t>
            </a:r>
          </a:p>
          <a:p>
            <a:pPr algn="ctr"/>
            <a:endParaRPr lang="en-US" sz="3400" b="1" i="1" dirty="0">
              <a:solidFill>
                <a:schemeClr val="tx1"/>
              </a:solidFill>
            </a:endParaRPr>
          </a:p>
          <a:p>
            <a:pPr algn="ctr"/>
            <a:r>
              <a:rPr lang="en-US" sz="3400" b="1" i="1" dirty="0" smtClean="0">
                <a:solidFill>
                  <a:schemeClr val="tx1"/>
                </a:solidFill>
              </a:rPr>
              <a:t>Don’t waste chemicals! </a:t>
            </a:r>
            <a:endParaRPr lang="en-US" sz="3400" i="1" dirty="0">
              <a:solidFill>
                <a:schemeClr val="tx1"/>
              </a:solidFill>
            </a:endParaRPr>
          </a:p>
        </p:txBody>
      </p:sp>
      <p:sp>
        <p:nvSpPr>
          <p:cNvPr id="22" name="Rounded Rectangle 21"/>
          <p:cNvSpPr/>
          <p:nvPr/>
        </p:nvSpPr>
        <p:spPr>
          <a:xfrm>
            <a:off x="7946265" y="372967"/>
            <a:ext cx="4025342" cy="1713409"/>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Only </a:t>
            </a:r>
            <a:r>
              <a:rPr lang="en-US" sz="3200" b="1" u="sng" dirty="0" smtClean="0">
                <a:solidFill>
                  <a:schemeClr val="tx1"/>
                </a:solidFill>
              </a:rPr>
              <a:t>ONE</a:t>
            </a:r>
            <a:r>
              <a:rPr lang="en-US" sz="3200" b="1" dirty="0" smtClean="0">
                <a:solidFill>
                  <a:schemeClr val="tx1"/>
                </a:solidFill>
              </a:rPr>
              <a:t> person from each group walking around</a:t>
            </a:r>
            <a:endParaRPr lang="en-US" sz="3200" b="1" dirty="0">
              <a:solidFill>
                <a:schemeClr val="tx1"/>
              </a:solidFill>
            </a:endParaRPr>
          </a:p>
        </p:txBody>
      </p:sp>
      <p:sp>
        <p:nvSpPr>
          <p:cNvPr id="8" name="Rounded Rectangle 7"/>
          <p:cNvSpPr/>
          <p:nvPr/>
        </p:nvSpPr>
        <p:spPr>
          <a:xfrm>
            <a:off x="225081" y="4143036"/>
            <a:ext cx="7566637" cy="19033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dirty="0" smtClean="0">
                <a:solidFill>
                  <a:schemeClr val="tx1"/>
                </a:solidFill>
              </a:rPr>
              <a:t>CLEAN UP</a:t>
            </a:r>
          </a:p>
          <a:p>
            <a:pPr algn="ctr"/>
            <a:r>
              <a:rPr lang="en-US" sz="3600" b="1" dirty="0" smtClean="0">
                <a:solidFill>
                  <a:schemeClr val="tx1"/>
                </a:solidFill>
              </a:rPr>
              <a:t>Make sure gas is OFF</a:t>
            </a:r>
          </a:p>
          <a:p>
            <a:pPr algn="ctr"/>
            <a:r>
              <a:rPr lang="en-US" sz="3600" b="1" dirty="0" smtClean="0">
                <a:solidFill>
                  <a:schemeClr val="tx1"/>
                </a:solidFill>
              </a:rPr>
              <a:t>Wipe down table really well </a:t>
            </a:r>
          </a:p>
        </p:txBody>
      </p:sp>
      <p:sp>
        <p:nvSpPr>
          <p:cNvPr id="7" name="Rounded Rectangle 6"/>
          <p:cNvSpPr/>
          <p:nvPr/>
        </p:nvSpPr>
        <p:spPr>
          <a:xfrm>
            <a:off x="7946265" y="2258002"/>
            <a:ext cx="4025342" cy="1713408"/>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REPLACE BOTTLES when done so others can use them!</a:t>
            </a:r>
            <a:endParaRPr lang="en-US" sz="3200" b="1" dirty="0">
              <a:solidFill>
                <a:schemeClr val="tx1"/>
              </a:solidFill>
            </a:endParaRPr>
          </a:p>
        </p:txBody>
      </p:sp>
    </p:spTree>
    <p:extLst>
      <p:ext uri="{BB962C8B-B14F-4D97-AF65-F5344CB8AC3E}">
        <p14:creationId xmlns:p14="http://schemas.microsoft.com/office/powerpoint/2010/main" val="3132451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Periodic Trends</a:t>
            </a:r>
            <a:br>
              <a:rPr lang="en-US" sz="11500" b="1" dirty="0" smtClean="0"/>
            </a:br>
            <a:r>
              <a:rPr lang="en-US" sz="11500" b="1" dirty="0" smtClean="0"/>
              <a:t>Unit 4 – Periodic Table</a:t>
            </a:r>
            <a:endParaRPr lang="en-US" sz="11500" b="1" dirty="0"/>
          </a:p>
        </p:txBody>
      </p:sp>
    </p:spTree>
    <p:extLst>
      <p:ext uri="{BB962C8B-B14F-4D97-AF65-F5344CB8AC3E}">
        <p14:creationId xmlns:p14="http://schemas.microsoft.com/office/powerpoint/2010/main" val="466770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172"/>
            <a:ext cx="12192000" cy="5024403"/>
          </a:xfrm>
          <a:prstGeom prst="rect">
            <a:avLst/>
          </a:prstGeom>
        </p:spPr>
      </p:pic>
      <p:sp>
        <p:nvSpPr>
          <p:cNvPr id="6" name="Rounded Rectangle 5"/>
          <p:cNvSpPr/>
          <p:nvPr/>
        </p:nvSpPr>
        <p:spPr>
          <a:xfrm>
            <a:off x="177421" y="5554639"/>
            <a:ext cx="11791665" cy="900752"/>
          </a:xfrm>
          <a:prstGeom prst="roundRect">
            <a:avLst/>
          </a:prstGeom>
          <a:solidFill>
            <a:schemeClr val="accent4">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Liquids</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 down the drain with running water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Solids</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 in trash can – use forceps or paper towels, not your hands!</a:t>
            </a: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p:cNvSpPr/>
          <p:nvPr/>
        </p:nvSpPr>
        <p:spPr>
          <a:xfrm>
            <a:off x="4244454" y="1241946"/>
            <a:ext cx="4080680" cy="8325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95949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465547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Conductivity Lab</a:t>
            </a:r>
            <a:br>
              <a:rPr lang="en-US" sz="11500" b="1" dirty="0" smtClean="0"/>
            </a:br>
            <a:r>
              <a:rPr lang="en-US" sz="11500" b="1" dirty="0" smtClean="0"/>
              <a:t>Unit 4 – Molecules and Compounds</a:t>
            </a:r>
            <a:endParaRPr lang="en-US" sz="11500" b="1" dirty="0"/>
          </a:p>
        </p:txBody>
      </p:sp>
    </p:spTree>
    <p:extLst>
      <p:ext uri="{BB962C8B-B14F-4D97-AF65-F5344CB8AC3E}">
        <p14:creationId xmlns:p14="http://schemas.microsoft.com/office/powerpoint/2010/main" val="2332933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Marshmallow Modeling </a:t>
            </a:r>
            <a:endParaRPr lang="en-US" sz="4800" b="1" u="sng" dirty="0">
              <a:latin typeface="+mn-lt"/>
            </a:endParaRPr>
          </a:p>
        </p:txBody>
      </p:sp>
      <p:sp>
        <p:nvSpPr>
          <p:cNvPr id="3" name="Content Placeholder 2"/>
          <p:cNvSpPr>
            <a:spLocks noGrp="1"/>
          </p:cNvSpPr>
          <p:nvPr>
            <p:ph idx="1"/>
          </p:nvPr>
        </p:nvSpPr>
        <p:spPr>
          <a:xfrm>
            <a:off x="281353" y="941743"/>
            <a:ext cx="5144960" cy="5527296"/>
          </a:xfrm>
        </p:spPr>
        <p:txBody>
          <a:bodyPr>
            <a:normAutofit fontScale="92500" lnSpcReduction="10000"/>
          </a:bodyPr>
          <a:lstStyle/>
          <a:p>
            <a:r>
              <a:rPr lang="en-US" b="1" dirty="0" smtClean="0"/>
              <a:t>16 </a:t>
            </a:r>
            <a:r>
              <a:rPr lang="en-US" b="1" dirty="0" err="1" smtClean="0"/>
              <a:t>ziplock</a:t>
            </a:r>
            <a:r>
              <a:rPr lang="en-US" b="1" dirty="0" smtClean="0"/>
              <a:t> bag kits – each with:</a:t>
            </a:r>
          </a:p>
          <a:p>
            <a:pPr marL="0" indent="0">
              <a:buNone/>
            </a:pPr>
            <a:r>
              <a:rPr lang="en-US" dirty="0" smtClean="0"/>
              <a:t>13 pink marshmallows</a:t>
            </a:r>
          </a:p>
          <a:p>
            <a:pPr marL="0" indent="0">
              <a:buNone/>
            </a:pPr>
            <a:r>
              <a:rPr lang="en-US" dirty="0" smtClean="0"/>
              <a:t>10 orange marshmallows</a:t>
            </a:r>
          </a:p>
          <a:p>
            <a:pPr marL="0" indent="0">
              <a:buNone/>
            </a:pPr>
            <a:r>
              <a:rPr lang="en-US" dirty="0" smtClean="0"/>
              <a:t>4 green marshmallows</a:t>
            </a:r>
          </a:p>
          <a:p>
            <a:pPr marL="0" indent="0">
              <a:buNone/>
            </a:pPr>
            <a:r>
              <a:rPr lang="en-US" dirty="0" smtClean="0"/>
              <a:t>21 toothpicks </a:t>
            </a:r>
          </a:p>
          <a:p>
            <a:pPr marL="0" indent="0">
              <a:buNone/>
            </a:pPr>
            <a:endParaRPr lang="en-US" dirty="0"/>
          </a:p>
          <a:p>
            <a:pPr marL="0" indent="0">
              <a:buNone/>
            </a:pPr>
            <a:r>
              <a:rPr lang="en-US" b="1" dirty="0" smtClean="0"/>
              <a:t>So total needed – </a:t>
            </a:r>
          </a:p>
          <a:p>
            <a:pPr marL="0" indent="0">
              <a:buNone/>
            </a:pPr>
            <a:r>
              <a:rPr lang="en-US" dirty="0" smtClean="0"/>
              <a:t>208 pink</a:t>
            </a:r>
          </a:p>
          <a:p>
            <a:pPr marL="0" indent="0">
              <a:buNone/>
            </a:pPr>
            <a:r>
              <a:rPr lang="en-US" dirty="0" smtClean="0"/>
              <a:t>160 orange</a:t>
            </a:r>
          </a:p>
          <a:p>
            <a:pPr marL="0" indent="0">
              <a:buNone/>
            </a:pPr>
            <a:r>
              <a:rPr lang="en-US" dirty="0" smtClean="0"/>
              <a:t>64 green </a:t>
            </a:r>
          </a:p>
          <a:p>
            <a:pPr marL="0" indent="0">
              <a:buNone/>
            </a:pPr>
            <a:r>
              <a:rPr lang="en-US" dirty="0" smtClean="0"/>
              <a:t>336 toothpicks</a:t>
            </a:r>
          </a:p>
          <a:p>
            <a:pPr marL="0" indent="0">
              <a:buNone/>
            </a:pPr>
            <a:r>
              <a:rPr lang="en-US" dirty="0" smtClean="0"/>
              <a:t>+extras as backup</a:t>
            </a:r>
          </a:p>
          <a:p>
            <a:pPr marL="0" indent="0">
              <a:buNone/>
            </a:pPr>
            <a:endParaRPr lang="en-US" dirty="0" smtClean="0"/>
          </a:p>
        </p:txBody>
      </p:sp>
      <p:sp>
        <p:nvSpPr>
          <p:cNvPr id="5" name="32-Point Star 4"/>
          <p:cNvSpPr/>
          <p:nvPr/>
        </p:nvSpPr>
        <p:spPr>
          <a:xfrm>
            <a:off x="9620518" y="4548961"/>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MAKE KITS BEFORE SCHOOL STARTS</a:t>
            </a:r>
            <a:endParaRPr lang="en-US" b="1" dirty="0">
              <a:solidFill>
                <a:schemeClr val="tx1"/>
              </a:solidFill>
            </a:endParaRPr>
          </a:p>
        </p:txBody>
      </p:sp>
      <p:sp>
        <p:nvSpPr>
          <p:cNvPr id="6" name="Content Placeholder 2"/>
          <p:cNvSpPr txBox="1">
            <a:spLocks/>
          </p:cNvSpPr>
          <p:nvPr/>
        </p:nvSpPr>
        <p:spPr>
          <a:xfrm>
            <a:off x="5426313" y="941743"/>
            <a:ext cx="6409372" cy="5527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smtClean="0"/>
              <a:t>Scratch paper</a:t>
            </a:r>
          </a:p>
          <a:p>
            <a:r>
              <a:rPr lang="en-US" b="1" dirty="0" smtClean="0"/>
              <a:t>Laminated sheet for putting models on </a:t>
            </a:r>
          </a:p>
          <a:p>
            <a:r>
              <a:rPr lang="en-US" b="1" dirty="0" smtClean="0"/>
              <a:t>Instruction packets</a:t>
            </a:r>
          </a:p>
          <a:p>
            <a:r>
              <a:rPr lang="en-US" b="1" dirty="0" smtClean="0"/>
              <a:t>Reading notes packets</a:t>
            </a:r>
            <a:endParaRPr lang="en-US" dirty="0" smtClean="0"/>
          </a:p>
          <a:p>
            <a:pPr marL="0" indent="0">
              <a:buFont typeface="Arial" panose="020B0604020202020204" pitchFamily="34" charset="0"/>
              <a:buNone/>
            </a:pPr>
            <a:endParaRPr lang="en-US" dirty="0" smtClean="0"/>
          </a:p>
        </p:txBody>
      </p:sp>
      <p:sp>
        <p:nvSpPr>
          <p:cNvPr id="7" name="Content Placeholder 2"/>
          <p:cNvSpPr txBox="1">
            <a:spLocks/>
          </p:cNvSpPr>
          <p:nvPr/>
        </p:nvSpPr>
        <p:spPr>
          <a:xfrm>
            <a:off x="4381295" y="3555266"/>
            <a:ext cx="4959387" cy="2436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Take home kits:</a:t>
            </a:r>
          </a:p>
          <a:p>
            <a:pPr marL="0" indent="0">
              <a:buFont typeface="Arial" panose="020B0604020202020204" pitchFamily="34" charset="0"/>
              <a:buNone/>
            </a:pPr>
            <a:r>
              <a:rPr lang="en-US" dirty="0" err="1" smtClean="0"/>
              <a:t>Ziplock</a:t>
            </a:r>
            <a:r>
              <a:rPr lang="en-US" dirty="0" smtClean="0"/>
              <a:t> bag</a:t>
            </a:r>
          </a:p>
          <a:p>
            <a:pPr marL="0" indent="0">
              <a:buFont typeface="Arial" panose="020B0604020202020204" pitchFamily="34" charset="0"/>
              <a:buNone/>
            </a:pPr>
            <a:r>
              <a:rPr lang="en-US" dirty="0" smtClean="0"/>
              <a:t>~10 toothpicks</a:t>
            </a:r>
          </a:p>
          <a:p>
            <a:pPr marL="0" indent="0">
              <a:buFont typeface="Arial" panose="020B0604020202020204" pitchFamily="34" charset="0"/>
              <a:buNone/>
            </a:pPr>
            <a:r>
              <a:rPr lang="en-US" dirty="0" smtClean="0"/>
              <a:t>~10 marshmallows</a:t>
            </a:r>
          </a:p>
        </p:txBody>
      </p:sp>
    </p:spTree>
    <p:extLst>
      <p:ext uri="{BB962C8B-B14F-4D97-AF65-F5344CB8AC3E}">
        <p14:creationId xmlns:p14="http://schemas.microsoft.com/office/powerpoint/2010/main" val="3999421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Conductivity Lab</a:t>
            </a:r>
            <a:endParaRPr lang="en-US" sz="4800" b="1" u="sng" dirty="0">
              <a:latin typeface="+mn-lt"/>
            </a:endParaRPr>
          </a:p>
        </p:txBody>
      </p:sp>
      <p:sp>
        <p:nvSpPr>
          <p:cNvPr id="3" name="Content Placeholder 2"/>
          <p:cNvSpPr>
            <a:spLocks noGrp="1"/>
          </p:cNvSpPr>
          <p:nvPr>
            <p:ph idx="1"/>
          </p:nvPr>
        </p:nvSpPr>
        <p:spPr>
          <a:xfrm>
            <a:off x="281353" y="941742"/>
            <a:ext cx="4390088" cy="5916257"/>
          </a:xfrm>
        </p:spPr>
        <p:txBody>
          <a:bodyPr>
            <a:normAutofit fontScale="77500" lnSpcReduction="20000"/>
          </a:bodyPr>
          <a:lstStyle/>
          <a:p>
            <a:r>
              <a:rPr lang="en-US" sz="3500" b="1" dirty="0" smtClean="0"/>
              <a:t>Five 250mL beakers</a:t>
            </a:r>
            <a:endParaRPr lang="en-US" sz="3500" b="1" dirty="0"/>
          </a:p>
          <a:p>
            <a:pPr lvl="1"/>
            <a:r>
              <a:rPr lang="en-US" sz="3000" b="1" dirty="0" err="1" smtClean="0">
                <a:ln>
                  <a:solidFill>
                    <a:schemeClr val="tx1"/>
                  </a:solidFill>
                </a:ln>
                <a:solidFill>
                  <a:srgbClr val="FFFF00"/>
                </a:solidFill>
                <a:latin typeface="Arial Black" panose="020B0A04020102020204" pitchFamily="34" charset="0"/>
              </a:rPr>
              <a:t>NaCl</a:t>
            </a:r>
            <a:r>
              <a:rPr lang="en-US" sz="3000" b="1" dirty="0" smtClean="0">
                <a:ln>
                  <a:solidFill>
                    <a:schemeClr val="tx1"/>
                  </a:solidFill>
                </a:ln>
                <a:solidFill>
                  <a:srgbClr val="FFFF00"/>
                </a:solidFill>
                <a:latin typeface="Arial Black" panose="020B0A04020102020204" pitchFamily="34" charset="0"/>
              </a:rPr>
              <a:t>  water</a:t>
            </a:r>
          </a:p>
          <a:p>
            <a:pPr lvl="1"/>
            <a:r>
              <a:rPr lang="en-US" sz="3000" dirty="0" smtClean="0">
                <a:ln>
                  <a:solidFill>
                    <a:schemeClr val="tx1"/>
                  </a:solidFill>
                </a:ln>
                <a:solidFill>
                  <a:srgbClr val="CC00CC"/>
                </a:solidFill>
                <a:latin typeface="Arial Black" panose="020B0A04020102020204" pitchFamily="34" charset="0"/>
              </a:rPr>
              <a:t>Sugar water</a:t>
            </a:r>
          </a:p>
          <a:p>
            <a:pPr lvl="1"/>
            <a:r>
              <a:rPr lang="en-US" sz="3000" dirty="0" smtClean="0">
                <a:ln>
                  <a:solidFill>
                    <a:schemeClr val="tx1"/>
                  </a:solidFill>
                </a:ln>
                <a:solidFill>
                  <a:srgbClr val="FF0000"/>
                </a:solidFill>
                <a:latin typeface="Arial Black" panose="020B0A04020102020204" pitchFamily="34" charset="0"/>
              </a:rPr>
              <a:t>Distilled water</a:t>
            </a:r>
          </a:p>
          <a:p>
            <a:pPr lvl="1"/>
            <a:r>
              <a:rPr lang="en-US" sz="3000" dirty="0" smtClean="0">
                <a:ln>
                  <a:solidFill>
                    <a:schemeClr val="tx1"/>
                  </a:solidFill>
                </a:ln>
                <a:solidFill>
                  <a:srgbClr val="00B050"/>
                </a:solidFill>
                <a:latin typeface="Arial Black" panose="020B0A04020102020204" pitchFamily="34" charset="0"/>
              </a:rPr>
              <a:t>Tap water</a:t>
            </a:r>
          </a:p>
          <a:p>
            <a:pPr lvl="1"/>
            <a:r>
              <a:rPr lang="en-US" sz="3000" dirty="0" smtClean="0">
                <a:latin typeface="Arial Black" panose="020B0A04020102020204" pitchFamily="34" charset="0"/>
              </a:rPr>
              <a:t>Unmarked = wash beaker</a:t>
            </a:r>
          </a:p>
          <a:p>
            <a:pPr marL="0" indent="0">
              <a:buNone/>
            </a:pPr>
            <a:r>
              <a:rPr lang="en-US" sz="4100" dirty="0" smtClean="0">
                <a:solidFill>
                  <a:srgbClr val="FF0000"/>
                </a:solidFill>
                <a:latin typeface="Arial Black" panose="020B0A04020102020204" pitchFamily="34" charset="0"/>
              </a:rPr>
              <a:t>RINSE ELECTRODES BETWEEN BEAKERS!!!</a:t>
            </a:r>
            <a:endParaRPr lang="en-US" sz="4100" dirty="0">
              <a:solidFill>
                <a:srgbClr val="FF0000"/>
              </a:solidFill>
            </a:endParaRPr>
          </a:p>
          <a:p>
            <a:r>
              <a:rPr lang="en-US" sz="2900" b="1" dirty="0" smtClean="0"/>
              <a:t>Battery</a:t>
            </a:r>
          </a:p>
          <a:p>
            <a:r>
              <a:rPr lang="en-US" sz="2900" b="1" dirty="0" smtClean="0"/>
              <a:t>Three alligator clips</a:t>
            </a:r>
          </a:p>
          <a:p>
            <a:r>
              <a:rPr lang="en-US" sz="2900" b="1" dirty="0" smtClean="0"/>
              <a:t>Two copper wires</a:t>
            </a:r>
          </a:p>
          <a:p>
            <a:r>
              <a:rPr lang="en-US" sz="2900" b="1" dirty="0" smtClean="0"/>
              <a:t>Buzzer</a:t>
            </a:r>
          </a:p>
          <a:p>
            <a:r>
              <a:rPr lang="en-US" sz="2900" b="1" dirty="0" smtClean="0"/>
              <a:t>Water bottle</a:t>
            </a:r>
          </a:p>
          <a:p>
            <a:r>
              <a:rPr lang="en-US" sz="2900" b="1" dirty="0" smtClean="0"/>
              <a:t>Penny</a:t>
            </a:r>
          </a:p>
        </p:txBody>
      </p:sp>
      <p:sp>
        <p:nvSpPr>
          <p:cNvPr id="7" name="Rectangle 6"/>
          <p:cNvSpPr/>
          <p:nvPr/>
        </p:nvSpPr>
        <p:spPr>
          <a:xfrm>
            <a:off x="7347077" y="4260457"/>
            <a:ext cx="1257148" cy="1751802"/>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41326" y="5236430"/>
            <a:ext cx="1257148" cy="757902"/>
          </a:xfrm>
          <a:prstGeom prst="rect">
            <a:avLst/>
          </a:prstGeom>
          <a:solidFill>
            <a:schemeClr val="accent1">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366742" y="6112152"/>
            <a:ext cx="3217817" cy="553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Solutions</a:t>
            </a:r>
            <a:endParaRPr lang="en-US" sz="3200" dirty="0">
              <a:solidFill>
                <a:schemeClr val="tx1"/>
              </a:solidFill>
            </a:endParaRPr>
          </a:p>
        </p:txBody>
      </p:sp>
      <p:sp>
        <p:nvSpPr>
          <p:cNvPr id="11" name="Rectangle 10"/>
          <p:cNvSpPr/>
          <p:nvPr/>
        </p:nvSpPr>
        <p:spPr>
          <a:xfrm>
            <a:off x="6548529" y="1384508"/>
            <a:ext cx="274320" cy="841500"/>
          </a:xfrm>
          <a:prstGeom prst="rect">
            <a:avLst/>
          </a:prstGeom>
          <a:solidFill>
            <a:schemeClr val="bg1">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994222" y="1572021"/>
            <a:ext cx="274320" cy="822960"/>
          </a:xfrm>
          <a:prstGeom prst="rect">
            <a:avLst/>
          </a:prstGeom>
          <a:solidFill>
            <a:schemeClr val="bg1">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423812" y="1805258"/>
            <a:ext cx="917514" cy="1188806"/>
          </a:xfrm>
          <a:prstGeom prst="rect">
            <a:avLst/>
          </a:prstGeom>
          <a:solidFill>
            <a:srgbClr val="FFC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b="1" dirty="0">
                <a:solidFill>
                  <a:schemeClr val="tx1"/>
                </a:solidFill>
                <a:latin typeface="Arial Black" panose="020B0A04020102020204" pitchFamily="34" charset="0"/>
              </a:rPr>
              <a:t> </a:t>
            </a:r>
            <a:r>
              <a:rPr lang="en-US" sz="3300" b="1" dirty="0" smtClean="0">
                <a:solidFill>
                  <a:schemeClr val="tx1"/>
                </a:solidFill>
                <a:latin typeface="Arial Black" panose="020B0A04020102020204" pitchFamily="34" charset="0"/>
              </a:rPr>
              <a:t>-</a:t>
            </a:r>
            <a:r>
              <a:rPr lang="en-US" sz="2000" b="1" dirty="0" smtClean="0">
                <a:solidFill>
                  <a:schemeClr val="tx1"/>
                </a:solidFill>
                <a:latin typeface="Arial Black" panose="020B0A04020102020204" pitchFamily="34" charset="0"/>
              </a:rPr>
              <a:t> </a:t>
            </a:r>
            <a:r>
              <a:rPr lang="en-US" sz="1400" b="1" dirty="0" smtClean="0">
                <a:solidFill>
                  <a:schemeClr val="tx1"/>
                </a:solidFill>
                <a:latin typeface="Arial Black" panose="020B0A04020102020204" pitchFamily="34" charset="0"/>
              </a:rPr>
              <a:t>  </a:t>
            </a:r>
            <a:r>
              <a:rPr lang="en-US" sz="3300" b="1" dirty="0" smtClean="0">
                <a:solidFill>
                  <a:schemeClr val="tx1"/>
                </a:solidFill>
                <a:latin typeface="Arial Black" panose="020B0A04020102020204" pitchFamily="34" charset="0"/>
              </a:rPr>
              <a:t>+</a:t>
            </a:r>
            <a:endParaRPr lang="en-US" sz="3300" b="1" dirty="0">
              <a:solidFill>
                <a:schemeClr val="tx1"/>
              </a:solidFill>
              <a:latin typeface="Arial Black" panose="020B0A04020102020204" pitchFamily="34" charset="0"/>
            </a:endParaRPr>
          </a:p>
        </p:txBody>
      </p:sp>
      <p:sp>
        <p:nvSpPr>
          <p:cNvPr id="13" name="Arc 12"/>
          <p:cNvSpPr/>
          <p:nvPr/>
        </p:nvSpPr>
        <p:spPr>
          <a:xfrm rot="17321615">
            <a:off x="4820515" y="850977"/>
            <a:ext cx="2035312" cy="1815892"/>
          </a:xfrm>
          <a:prstGeom prst="arc">
            <a:avLst>
              <a:gd name="adj1" fmla="val 14235611"/>
              <a:gd name="adj2" fmla="val 1902220"/>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p:cNvSpPr/>
          <p:nvPr/>
        </p:nvSpPr>
        <p:spPr>
          <a:xfrm rot="4278385" flipH="1">
            <a:off x="7064699" y="960225"/>
            <a:ext cx="2035312" cy="1815892"/>
          </a:xfrm>
          <a:prstGeom prst="arc">
            <a:avLst>
              <a:gd name="adj1" fmla="val 14235611"/>
              <a:gd name="adj2" fmla="val 1902220"/>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7" name="Group 16"/>
          <p:cNvGrpSpPr/>
          <p:nvPr/>
        </p:nvGrpSpPr>
        <p:grpSpPr>
          <a:xfrm rot="10326844">
            <a:off x="6366171" y="974388"/>
            <a:ext cx="501877" cy="686077"/>
            <a:chOff x="9643179" y="1190260"/>
            <a:chExt cx="540616" cy="1067651"/>
          </a:xfrm>
          <a:solidFill>
            <a:srgbClr val="FF0000"/>
          </a:solidFill>
        </p:grpSpPr>
        <p:sp>
          <p:nvSpPr>
            <p:cNvPr id="15" name="Isosceles Triangle 14"/>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rot="12829342">
            <a:off x="7016055" y="1072507"/>
            <a:ext cx="501877" cy="686077"/>
            <a:chOff x="9643179" y="1190260"/>
            <a:chExt cx="540616" cy="1067651"/>
          </a:xfrm>
          <a:solidFill>
            <a:srgbClr val="FF0000"/>
          </a:solidFill>
        </p:grpSpPr>
        <p:sp>
          <p:nvSpPr>
            <p:cNvPr id="19" name="Isosceles Triangle 18"/>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rot="11073374">
            <a:off x="4714811" y="1836443"/>
            <a:ext cx="501877" cy="686077"/>
            <a:chOff x="9643179" y="1190260"/>
            <a:chExt cx="540616" cy="1067651"/>
          </a:xfrm>
          <a:solidFill>
            <a:srgbClr val="FF0000"/>
          </a:solidFill>
        </p:grpSpPr>
        <p:sp>
          <p:nvSpPr>
            <p:cNvPr id="22" name="Isosceles Triangle 21"/>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rot="11148941">
            <a:off x="8733226" y="1910218"/>
            <a:ext cx="501877" cy="686077"/>
            <a:chOff x="9643179" y="1190260"/>
            <a:chExt cx="540616" cy="1067651"/>
          </a:xfrm>
          <a:solidFill>
            <a:srgbClr val="FF0000"/>
          </a:solidFill>
        </p:grpSpPr>
        <p:sp>
          <p:nvSpPr>
            <p:cNvPr id="25" name="Isosceles Triangle 24"/>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p:cNvSpPr/>
          <p:nvPr/>
        </p:nvSpPr>
        <p:spPr>
          <a:xfrm>
            <a:off x="4899883" y="2299295"/>
            <a:ext cx="138546" cy="1383923"/>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1649460" y="4114607"/>
            <a:ext cx="138546" cy="1383923"/>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9868751" y="416583"/>
            <a:ext cx="953589" cy="943962"/>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flipH="1">
            <a:off x="8853461" y="1227401"/>
            <a:ext cx="1154346" cy="131081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0780705" y="740100"/>
            <a:ext cx="806739" cy="99914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Left Bracket 37"/>
          <p:cNvSpPr/>
          <p:nvPr/>
        </p:nvSpPr>
        <p:spPr>
          <a:xfrm rot="16200000">
            <a:off x="5609819" y="3462926"/>
            <a:ext cx="664894" cy="1761172"/>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Left Bracket 38"/>
          <p:cNvSpPr/>
          <p:nvPr/>
        </p:nvSpPr>
        <p:spPr>
          <a:xfrm rot="5400000">
            <a:off x="6977217" y="3289452"/>
            <a:ext cx="664894" cy="977725"/>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1" name="Straight Arrow Connector 40"/>
          <p:cNvCxnSpPr/>
          <p:nvPr/>
        </p:nvCxnSpPr>
        <p:spPr>
          <a:xfrm>
            <a:off x="7798526" y="3989870"/>
            <a:ext cx="13063" cy="94787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Left Bracket 41"/>
          <p:cNvSpPr/>
          <p:nvPr/>
        </p:nvSpPr>
        <p:spPr>
          <a:xfrm rot="16200000">
            <a:off x="10165592" y="4875469"/>
            <a:ext cx="664894" cy="2416624"/>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Left Bracket 42"/>
          <p:cNvSpPr/>
          <p:nvPr/>
        </p:nvSpPr>
        <p:spPr>
          <a:xfrm rot="5400000">
            <a:off x="8455968" y="3285415"/>
            <a:ext cx="664894" cy="977725"/>
          </a:xfrm>
          <a:prstGeom prst="leftBracket">
            <a:avLst>
              <a:gd name="adj" fmla="val 8299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p:cNvCxnSpPr/>
          <p:nvPr/>
        </p:nvCxnSpPr>
        <p:spPr>
          <a:xfrm>
            <a:off x="8293020" y="3995954"/>
            <a:ext cx="13063" cy="94787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42" idx="0"/>
          </p:cNvCxnSpPr>
          <p:nvPr/>
        </p:nvCxnSpPr>
        <p:spPr>
          <a:xfrm>
            <a:off x="9277278" y="4093662"/>
            <a:ext cx="12449" cy="16576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Arc 39"/>
          <p:cNvSpPr/>
          <p:nvPr/>
        </p:nvSpPr>
        <p:spPr>
          <a:xfrm rot="693917">
            <a:off x="10371949" y="1773591"/>
            <a:ext cx="1450021" cy="3167990"/>
          </a:xfrm>
          <a:prstGeom prst="arc">
            <a:avLst>
              <a:gd name="adj1" fmla="val 16855789"/>
              <a:gd name="adj2" fmla="val 408435"/>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5" name="Group 44"/>
          <p:cNvGrpSpPr/>
          <p:nvPr/>
        </p:nvGrpSpPr>
        <p:grpSpPr>
          <a:xfrm>
            <a:off x="11336505" y="1443156"/>
            <a:ext cx="501877" cy="686077"/>
            <a:chOff x="9643179" y="1190260"/>
            <a:chExt cx="540616" cy="1067651"/>
          </a:xfrm>
          <a:solidFill>
            <a:srgbClr val="FF0000"/>
          </a:solidFill>
        </p:grpSpPr>
        <p:sp>
          <p:nvSpPr>
            <p:cNvPr id="46" name="Isosceles Triangle 45"/>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p:cNvGrpSpPr/>
          <p:nvPr/>
        </p:nvGrpSpPr>
        <p:grpSpPr>
          <a:xfrm rot="11148941">
            <a:off x="11455413" y="3514140"/>
            <a:ext cx="501877" cy="686077"/>
            <a:chOff x="9643179" y="1190260"/>
            <a:chExt cx="540616" cy="1067651"/>
          </a:xfrm>
          <a:solidFill>
            <a:srgbClr val="FF0000"/>
          </a:solidFill>
        </p:grpSpPr>
        <p:sp>
          <p:nvSpPr>
            <p:cNvPr id="35" name="Isosceles Triangle 34"/>
            <p:cNvSpPr/>
            <p:nvPr/>
          </p:nvSpPr>
          <p:spPr>
            <a:xfrm rot="20672599">
              <a:off x="9643179" y="1209021"/>
              <a:ext cx="272688"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p:cNvSpPr/>
            <p:nvPr/>
          </p:nvSpPr>
          <p:spPr>
            <a:xfrm rot="21409697">
              <a:off x="9902776" y="1190260"/>
              <a:ext cx="281019" cy="1048890"/>
            </a:xfrm>
            <a:prstGeom prst="triangl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8324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repeatCount="indefinite" fill="remove" nodeType="clickEffect">
                                  <p:stCondLst>
                                    <p:cond delay="0"/>
                                  </p:stCondLst>
                                  <p:childTnLst>
                                    <p:animClr clrSpc="rgb" dir="cw">
                                      <p:cBhvr override="childStyle">
                                        <p:cTn id="6" dur="500" autoRev="1" fill="remove"/>
                                        <p:tgtEl>
                                          <p:spTgt spid="3">
                                            <p:txEl>
                                              <p:pRg st="6" end="6"/>
                                            </p:txEl>
                                          </p:spTgt>
                                        </p:tgtEl>
                                        <p:attrNameLst>
                                          <p:attrName>style.color</p:attrName>
                                        </p:attrNameLst>
                                      </p:cBhvr>
                                      <p:to>
                                        <a:schemeClr val="bg1"/>
                                      </p:to>
                                    </p:animClr>
                                    <p:animClr clrSpc="rgb" dir="cw">
                                      <p:cBhvr>
                                        <p:cTn id="7" dur="500" autoRev="1" fill="remove"/>
                                        <p:tgtEl>
                                          <p:spTgt spid="3">
                                            <p:txEl>
                                              <p:pRg st="6" end="6"/>
                                            </p:txEl>
                                          </p:spTgt>
                                        </p:tgtEl>
                                        <p:attrNameLst>
                                          <p:attrName>fillcolor</p:attrName>
                                        </p:attrNameLst>
                                      </p:cBhvr>
                                      <p:to>
                                        <a:schemeClr val="bg1"/>
                                      </p:to>
                                    </p:animClr>
                                    <p:set>
                                      <p:cBhvr>
                                        <p:cTn id="8" dur="500" autoRev="1" fill="remove"/>
                                        <p:tgtEl>
                                          <p:spTgt spid="3">
                                            <p:txEl>
                                              <p:pRg st="6" end="6"/>
                                            </p:txEl>
                                          </p:spTgt>
                                        </p:tgtEl>
                                        <p:attrNameLst>
                                          <p:attrName>fill.type</p:attrName>
                                        </p:attrNameLst>
                                      </p:cBhvr>
                                      <p:to>
                                        <p:strVal val="solid"/>
                                      </p:to>
                                    </p:set>
                                    <p:set>
                                      <p:cBhvr>
                                        <p:cTn id="9" dur="500" autoRev="1" fill="remove"/>
                                        <p:tgtEl>
                                          <p:spTgt spid="3">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smtClean="0"/>
              <a:t>Properties of </a:t>
            </a:r>
            <a:br>
              <a:rPr lang="en-US" sz="11500" b="1" dirty="0" smtClean="0"/>
            </a:br>
            <a:r>
              <a:rPr lang="en-US" sz="11500" b="1" dirty="0" smtClean="0"/>
              <a:t>IMFs Lab</a:t>
            </a:r>
            <a:br>
              <a:rPr lang="en-US" sz="11500" b="1" dirty="0" smtClean="0"/>
            </a:br>
            <a:r>
              <a:rPr lang="en-US" sz="11500" b="1" dirty="0" smtClean="0"/>
              <a:t>Unit 5 – IMFs</a:t>
            </a:r>
            <a:endParaRPr lang="en-US" sz="11500" b="1" dirty="0"/>
          </a:p>
        </p:txBody>
      </p:sp>
    </p:spTree>
    <p:extLst>
      <p:ext uri="{BB962C8B-B14F-4D97-AF65-F5344CB8AC3E}">
        <p14:creationId xmlns:p14="http://schemas.microsoft.com/office/powerpoint/2010/main" val="40327315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IMF Lab</a:t>
            </a:r>
            <a:endParaRPr lang="en-US" sz="4800" b="1" u="sng" dirty="0">
              <a:latin typeface="+mn-lt"/>
            </a:endParaRPr>
          </a:p>
        </p:txBody>
      </p:sp>
      <p:sp>
        <p:nvSpPr>
          <p:cNvPr id="3" name="Content Placeholder 2"/>
          <p:cNvSpPr>
            <a:spLocks noGrp="1"/>
          </p:cNvSpPr>
          <p:nvPr>
            <p:ph idx="1"/>
          </p:nvPr>
        </p:nvSpPr>
        <p:spPr>
          <a:xfrm>
            <a:off x="281353" y="941743"/>
            <a:ext cx="3671669" cy="5793907"/>
          </a:xfrm>
        </p:spPr>
        <p:txBody>
          <a:bodyPr>
            <a:normAutofit fontScale="85000" lnSpcReduction="20000"/>
          </a:bodyPr>
          <a:lstStyle/>
          <a:p>
            <a:r>
              <a:rPr lang="en-US" dirty="0" smtClean="0"/>
              <a:t>White tray</a:t>
            </a:r>
          </a:p>
          <a:p>
            <a:r>
              <a:rPr lang="en-US" dirty="0" smtClean="0"/>
              <a:t>Hot plate</a:t>
            </a:r>
          </a:p>
          <a:p>
            <a:r>
              <a:rPr lang="en-US" dirty="0" smtClean="0"/>
              <a:t>Hot plate chord</a:t>
            </a:r>
          </a:p>
          <a:p>
            <a:r>
              <a:rPr lang="en-US" dirty="0" smtClean="0"/>
              <a:t>Pipettes x 3</a:t>
            </a:r>
            <a:br>
              <a:rPr lang="en-US" dirty="0" smtClean="0"/>
            </a:br>
            <a:r>
              <a:rPr lang="en-US" dirty="0" smtClean="0"/>
              <a:t>(orange, blue, green)</a:t>
            </a:r>
          </a:p>
          <a:p>
            <a:r>
              <a:rPr lang="en-US" dirty="0" smtClean="0"/>
              <a:t>50mL beaker x 3</a:t>
            </a:r>
          </a:p>
          <a:p>
            <a:r>
              <a:rPr lang="en-US" smtClean="0"/>
              <a:t>150mL </a:t>
            </a:r>
            <a:r>
              <a:rPr lang="en-US" dirty="0" smtClean="0"/>
              <a:t>beaker x 3</a:t>
            </a:r>
            <a:br>
              <a:rPr lang="en-US" dirty="0" smtClean="0"/>
            </a:br>
            <a:r>
              <a:rPr lang="en-US" dirty="0" smtClean="0"/>
              <a:t>(orange, blue, green)</a:t>
            </a:r>
          </a:p>
          <a:p>
            <a:r>
              <a:rPr lang="en-US" dirty="0" smtClean="0"/>
              <a:t>Cookie Sheet</a:t>
            </a:r>
          </a:p>
          <a:p>
            <a:r>
              <a:rPr lang="en-US" dirty="0"/>
              <a:t>Metal </a:t>
            </a:r>
            <a:r>
              <a:rPr lang="en-US" dirty="0" smtClean="0"/>
              <a:t>Scoop</a:t>
            </a:r>
          </a:p>
          <a:p>
            <a:r>
              <a:rPr lang="en-US" dirty="0"/>
              <a:t>Weigh boat </a:t>
            </a:r>
            <a:r>
              <a:rPr lang="en-US" dirty="0" smtClean="0"/>
              <a:t>x2</a:t>
            </a:r>
            <a:br>
              <a:rPr lang="en-US" dirty="0" smtClean="0"/>
            </a:br>
            <a:r>
              <a:rPr lang="en-US" dirty="0" smtClean="0"/>
              <a:t>(purple, yellow)</a:t>
            </a:r>
          </a:p>
          <a:p>
            <a:r>
              <a:rPr lang="en-US" dirty="0" smtClean="0"/>
              <a:t>Plastic </a:t>
            </a:r>
            <a:r>
              <a:rPr lang="en-US" dirty="0"/>
              <a:t>spoon </a:t>
            </a:r>
            <a:r>
              <a:rPr lang="en-US" dirty="0" smtClean="0"/>
              <a:t>x2</a:t>
            </a:r>
            <a:br>
              <a:rPr lang="en-US" dirty="0" smtClean="0"/>
            </a:br>
            <a:r>
              <a:rPr lang="en-US" dirty="0" smtClean="0"/>
              <a:t>(purple, yellow)</a:t>
            </a:r>
          </a:p>
          <a:p>
            <a:r>
              <a:rPr lang="en-US" dirty="0" smtClean="0"/>
              <a:t>Food coloring</a:t>
            </a:r>
          </a:p>
          <a:p>
            <a:r>
              <a:rPr lang="en-US" dirty="0" smtClean="0"/>
              <a:t>Penny</a:t>
            </a:r>
            <a:endParaRPr lang="en-US" dirty="0"/>
          </a:p>
          <a:p>
            <a:endParaRPr lang="en-US" dirty="0"/>
          </a:p>
          <a:p>
            <a:endParaRPr lang="en-US" dirty="0"/>
          </a:p>
          <a:p>
            <a:endParaRPr lang="en-US" dirty="0"/>
          </a:p>
          <a:p>
            <a:endParaRPr lang="en-US" dirty="0" smtClean="0"/>
          </a:p>
        </p:txBody>
      </p:sp>
      <p:sp>
        <p:nvSpPr>
          <p:cNvPr id="7" name="Rectangle 6"/>
          <p:cNvSpPr/>
          <p:nvPr/>
        </p:nvSpPr>
        <p:spPr>
          <a:xfrm>
            <a:off x="3500844" y="-65315"/>
            <a:ext cx="2360024" cy="3108543"/>
          </a:xfrm>
          <a:prstGeom prst="rect">
            <a:avLst/>
          </a:prstGeom>
          <a:ln>
            <a:solidFill>
              <a:schemeClr val="tx1"/>
            </a:solidFill>
          </a:ln>
        </p:spPr>
        <p:txBody>
          <a:bodyPr wrap="square">
            <a:spAutoFit/>
          </a:bodyPr>
          <a:lstStyle/>
          <a:p>
            <a:r>
              <a:rPr lang="en-US" sz="2800" b="1" u="sng" dirty="0" smtClean="0"/>
              <a:t>Chemicals</a:t>
            </a:r>
          </a:p>
          <a:p>
            <a:pPr marL="571500" indent="-571500">
              <a:buFont typeface="Arial" panose="020B0604020202020204" pitchFamily="34" charset="0"/>
              <a:buChar char="•"/>
            </a:pPr>
            <a:r>
              <a:rPr lang="en-US" sz="2800" dirty="0" smtClean="0"/>
              <a:t>Oil</a:t>
            </a:r>
          </a:p>
          <a:p>
            <a:pPr marL="571500" indent="-571500">
              <a:buFont typeface="Arial" panose="020B0604020202020204" pitchFamily="34" charset="0"/>
              <a:buChar char="•"/>
            </a:pPr>
            <a:r>
              <a:rPr lang="en-US" sz="2800" dirty="0" smtClean="0"/>
              <a:t>Water</a:t>
            </a:r>
          </a:p>
          <a:p>
            <a:pPr marL="571500" indent="-571500">
              <a:buFont typeface="Arial" panose="020B0604020202020204" pitchFamily="34" charset="0"/>
              <a:buChar char="•"/>
            </a:pPr>
            <a:r>
              <a:rPr lang="en-US" sz="2800" dirty="0" smtClean="0"/>
              <a:t>Alcohol</a:t>
            </a:r>
          </a:p>
          <a:p>
            <a:pPr marL="571500" indent="-571500">
              <a:buFont typeface="Arial" panose="020B0604020202020204" pitchFamily="34" charset="0"/>
              <a:buChar char="•"/>
            </a:pPr>
            <a:r>
              <a:rPr lang="en-US" sz="2800" dirty="0" smtClean="0"/>
              <a:t>Honey</a:t>
            </a:r>
          </a:p>
          <a:p>
            <a:pPr marL="571500" indent="-571500">
              <a:buFont typeface="Arial" panose="020B0604020202020204" pitchFamily="34" charset="0"/>
              <a:buChar char="•"/>
            </a:pPr>
            <a:r>
              <a:rPr lang="en-US" sz="2800" dirty="0" smtClean="0"/>
              <a:t>Wax </a:t>
            </a:r>
            <a:endParaRPr lang="en-US" sz="2800" dirty="0"/>
          </a:p>
          <a:p>
            <a:pPr marL="571500" indent="-571500">
              <a:buFont typeface="Arial" panose="020B0604020202020204" pitchFamily="34" charset="0"/>
              <a:buChar char="•"/>
            </a:pPr>
            <a:r>
              <a:rPr lang="en-US" sz="2800" dirty="0" smtClean="0"/>
              <a:t>Salt</a:t>
            </a:r>
          </a:p>
        </p:txBody>
      </p:sp>
      <p:sp>
        <p:nvSpPr>
          <p:cNvPr id="9" name="Rectangle 8"/>
          <p:cNvSpPr/>
          <p:nvPr/>
        </p:nvSpPr>
        <p:spPr>
          <a:xfrm>
            <a:off x="5847805" y="-39189"/>
            <a:ext cx="3589775" cy="6555641"/>
          </a:xfrm>
          <a:prstGeom prst="rect">
            <a:avLst/>
          </a:prstGeom>
          <a:ln>
            <a:solidFill>
              <a:schemeClr val="tx1"/>
            </a:solidFill>
          </a:ln>
        </p:spPr>
        <p:txBody>
          <a:bodyPr wrap="square">
            <a:spAutoFit/>
          </a:bodyPr>
          <a:lstStyle/>
          <a:p>
            <a:r>
              <a:rPr lang="en-US" sz="2800" b="1" u="sng" dirty="0" smtClean="0"/>
              <a:t>Put colored tape on:</a:t>
            </a:r>
          </a:p>
          <a:p>
            <a:r>
              <a:rPr lang="en-US" sz="2800" dirty="0" smtClean="0"/>
              <a:t>150mL beakers</a:t>
            </a:r>
          </a:p>
          <a:p>
            <a:r>
              <a:rPr lang="en-US" sz="2800" dirty="0"/>
              <a:t>	</a:t>
            </a:r>
            <a:r>
              <a:rPr lang="en-US" sz="2800" dirty="0" smtClean="0"/>
              <a:t>- Orange</a:t>
            </a:r>
          </a:p>
          <a:p>
            <a:r>
              <a:rPr lang="en-US" sz="2800" dirty="0"/>
              <a:t>	</a:t>
            </a:r>
            <a:r>
              <a:rPr lang="en-US" sz="2800" dirty="0" smtClean="0"/>
              <a:t>-  Blue</a:t>
            </a:r>
          </a:p>
          <a:p>
            <a:r>
              <a:rPr lang="en-US" sz="2800" dirty="0"/>
              <a:t>	</a:t>
            </a:r>
            <a:r>
              <a:rPr lang="en-US" sz="2800" dirty="0" smtClean="0"/>
              <a:t>- Green</a:t>
            </a:r>
          </a:p>
          <a:p>
            <a:r>
              <a:rPr lang="en-US" sz="2800" dirty="0" smtClean="0"/>
              <a:t>Pipettes</a:t>
            </a:r>
          </a:p>
          <a:p>
            <a:r>
              <a:rPr lang="en-US" sz="2800" dirty="0"/>
              <a:t>	</a:t>
            </a:r>
            <a:r>
              <a:rPr lang="en-US" sz="2800" dirty="0" smtClean="0"/>
              <a:t>- Orange</a:t>
            </a:r>
          </a:p>
          <a:p>
            <a:r>
              <a:rPr lang="en-US" sz="2800" dirty="0"/>
              <a:t>	</a:t>
            </a:r>
            <a:r>
              <a:rPr lang="en-US" sz="2800" dirty="0" smtClean="0"/>
              <a:t>- Blue</a:t>
            </a:r>
          </a:p>
          <a:p>
            <a:r>
              <a:rPr lang="en-US" sz="2800" dirty="0"/>
              <a:t>	</a:t>
            </a:r>
            <a:r>
              <a:rPr lang="en-US" sz="2800" dirty="0" smtClean="0"/>
              <a:t>- Green</a:t>
            </a:r>
          </a:p>
          <a:p>
            <a:r>
              <a:rPr lang="en-US" sz="2800" dirty="0" smtClean="0"/>
              <a:t>Plastic Spoons</a:t>
            </a:r>
          </a:p>
          <a:p>
            <a:r>
              <a:rPr lang="en-US" sz="2800" dirty="0"/>
              <a:t>	</a:t>
            </a:r>
            <a:r>
              <a:rPr lang="en-US" sz="2800" dirty="0" smtClean="0"/>
              <a:t>- Yellow</a:t>
            </a:r>
          </a:p>
          <a:p>
            <a:r>
              <a:rPr lang="en-US" sz="2800" dirty="0"/>
              <a:t>	</a:t>
            </a:r>
            <a:r>
              <a:rPr lang="en-US" sz="2800" dirty="0" smtClean="0"/>
              <a:t>- Purple</a:t>
            </a:r>
          </a:p>
          <a:p>
            <a:r>
              <a:rPr lang="en-US" sz="2800" dirty="0" smtClean="0"/>
              <a:t>Weigh Boats</a:t>
            </a:r>
          </a:p>
          <a:p>
            <a:r>
              <a:rPr lang="en-US" sz="2800" dirty="0"/>
              <a:t>	</a:t>
            </a:r>
            <a:r>
              <a:rPr lang="en-US" sz="2800" dirty="0" smtClean="0"/>
              <a:t>- Yellow</a:t>
            </a:r>
          </a:p>
          <a:p>
            <a:r>
              <a:rPr lang="en-US" sz="2800" dirty="0"/>
              <a:t>	</a:t>
            </a:r>
            <a:r>
              <a:rPr lang="en-US" sz="2800" dirty="0" smtClean="0"/>
              <a:t>- Purple</a:t>
            </a:r>
          </a:p>
        </p:txBody>
      </p:sp>
      <p:sp>
        <p:nvSpPr>
          <p:cNvPr id="10" name="Rectangle 9"/>
          <p:cNvSpPr/>
          <p:nvPr/>
        </p:nvSpPr>
        <p:spPr>
          <a:xfrm>
            <a:off x="9437580" y="-94734"/>
            <a:ext cx="2754420" cy="4401205"/>
          </a:xfrm>
          <a:prstGeom prst="rect">
            <a:avLst/>
          </a:prstGeom>
          <a:ln>
            <a:solidFill>
              <a:schemeClr val="tx1"/>
            </a:solidFill>
          </a:ln>
        </p:spPr>
        <p:txBody>
          <a:bodyPr wrap="square">
            <a:spAutoFit/>
          </a:bodyPr>
          <a:lstStyle/>
          <a:p>
            <a:r>
              <a:rPr lang="en-US" sz="2800" b="1" u="sng" dirty="0" smtClean="0"/>
              <a:t>Key</a:t>
            </a:r>
          </a:p>
          <a:p>
            <a:r>
              <a:rPr lang="en-US" sz="2800" b="1" dirty="0" smtClean="0">
                <a:solidFill>
                  <a:schemeClr val="accent2"/>
                </a:solidFill>
              </a:rPr>
              <a:t>Orange = oil</a:t>
            </a:r>
          </a:p>
          <a:p>
            <a:r>
              <a:rPr lang="en-US" sz="2800" b="1" dirty="0" smtClean="0">
                <a:solidFill>
                  <a:srgbClr val="00B0F0"/>
                </a:solidFill>
              </a:rPr>
              <a:t>Blue = water</a:t>
            </a:r>
          </a:p>
          <a:p>
            <a:r>
              <a:rPr lang="en-US" sz="2800" b="1" dirty="0" smtClean="0">
                <a:solidFill>
                  <a:srgbClr val="00B050"/>
                </a:solidFill>
              </a:rPr>
              <a:t>Green = alcohol</a:t>
            </a:r>
          </a:p>
          <a:p>
            <a:r>
              <a:rPr lang="en-US" sz="2800" b="1" dirty="0" smtClean="0">
                <a:ln>
                  <a:solidFill>
                    <a:schemeClr val="tx1">
                      <a:lumMod val="50000"/>
                      <a:lumOff val="50000"/>
                    </a:schemeClr>
                  </a:solidFill>
                </a:ln>
                <a:solidFill>
                  <a:srgbClr val="FFFF00"/>
                </a:solidFill>
              </a:rPr>
              <a:t>Yellow = Salt</a:t>
            </a:r>
          </a:p>
          <a:p>
            <a:r>
              <a:rPr lang="en-US" sz="2800" b="1" dirty="0" smtClean="0">
                <a:solidFill>
                  <a:srgbClr val="CC00CC"/>
                </a:solidFill>
              </a:rPr>
              <a:t>Purple = wax</a:t>
            </a:r>
            <a:br>
              <a:rPr lang="en-US" sz="2800" b="1" dirty="0" smtClean="0">
                <a:solidFill>
                  <a:srgbClr val="CC00CC"/>
                </a:solidFill>
              </a:rPr>
            </a:br>
            <a:r>
              <a:rPr lang="en-US" sz="2800" b="1" dirty="0">
                <a:solidFill>
                  <a:srgbClr val="FF0000"/>
                </a:solidFill>
              </a:rPr>
              <a:t>Honey = up front in the bear bottle</a:t>
            </a:r>
          </a:p>
          <a:p>
            <a:endParaRPr lang="en-US" sz="2800" b="1" dirty="0" smtClean="0">
              <a:solidFill>
                <a:srgbClr val="CC00CC"/>
              </a:solidFill>
            </a:endParaRPr>
          </a:p>
        </p:txBody>
      </p:sp>
    </p:spTree>
    <p:extLst>
      <p:ext uri="{BB962C8B-B14F-4D97-AF65-F5344CB8AC3E}">
        <p14:creationId xmlns:p14="http://schemas.microsoft.com/office/powerpoint/2010/main" val="35464918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a:t>Unit 6 – </a:t>
            </a:r>
            <a:r>
              <a:rPr lang="en-US" sz="11500" b="1" dirty="0" smtClean="0"/>
              <a:t>Reactions</a:t>
            </a:r>
            <a:br>
              <a:rPr lang="en-US" sz="11500" b="1" dirty="0" smtClean="0"/>
            </a:br>
            <a:r>
              <a:rPr lang="en-US" sz="11500" b="1" dirty="0" smtClean="0"/>
              <a:t>Signs of a </a:t>
            </a:r>
            <a:r>
              <a:rPr lang="en-US" sz="11500" b="1" dirty="0" err="1" smtClean="0"/>
              <a:t>Rxn</a:t>
            </a:r>
            <a:r>
              <a:rPr lang="en-US" sz="11500" b="1" dirty="0" smtClean="0"/>
              <a:t> and Conservation of Matter</a:t>
            </a:r>
            <a:endParaRPr lang="en-US" sz="11500" b="1" dirty="0"/>
          </a:p>
        </p:txBody>
      </p:sp>
    </p:spTree>
    <p:extLst>
      <p:ext uri="{BB962C8B-B14F-4D97-AF65-F5344CB8AC3E}">
        <p14:creationId xmlns:p14="http://schemas.microsoft.com/office/powerpoint/2010/main" val="20690966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Conservation of Matter Lab </a:t>
            </a:r>
            <a:endParaRPr lang="en-US" sz="4800" b="1" u="sng" dirty="0">
              <a:latin typeface="+mn-lt"/>
            </a:endParaRPr>
          </a:p>
        </p:txBody>
      </p:sp>
      <p:sp>
        <p:nvSpPr>
          <p:cNvPr id="3" name="Content Placeholder 2"/>
          <p:cNvSpPr>
            <a:spLocks noGrp="1"/>
          </p:cNvSpPr>
          <p:nvPr>
            <p:ph idx="1"/>
          </p:nvPr>
        </p:nvSpPr>
        <p:spPr>
          <a:xfrm>
            <a:off x="281353" y="941743"/>
            <a:ext cx="7412670" cy="5793907"/>
          </a:xfrm>
        </p:spPr>
        <p:txBody>
          <a:bodyPr>
            <a:normAutofit/>
          </a:bodyPr>
          <a:lstStyle/>
          <a:p>
            <a:r>
              <a:rPr lang="en-US" b="1" dirty="0" smtClean="0"/>
              <a:t>White tray</a:t>
            </a:r>
          </a:p>
          <a:p>
            <a:r>
              <a:rPr lang="en-US" b="1" dirty="0" smtClean="0"/>
              <a:t>Plain weigh boat for each period (= 3)</a:t>
            </a:r>
          </a:p>
          <a:p>
            <a:r>
              <a:rPr lang="en-US" b="1" dirty="0" smtClean="0"/>
              <a:t>Weigh boat x 2 w/tape</a:t>
            </a:r>
            <a:r>
              <a:rPr lang="en-US" b="1" dirty="0"/>
              <a:t> </a:t>
            </a:r>
            <a:r>
              <a:rPr lang="en-US" b="1" dirty="0" smtClean="0"/>
              <a:t>one</a:t>
            </a:r>
            <a:r>
              <a:rPr lang="en-US" b="1" dirty="0" smtClean="0">
                <a:solidFill>
                  <a:schemeClr val="accent2"/>
                </a:solidFill>
              </a:rPr>
              <a:t> Orange </a:t>
            </a:r>
            <a:r>
              <a:rPr lang="en-US" b="1" dirty="0" smtClean="0"/>
              <a:t>one </a:t>
            </a:r>
            <a:r>
              <a:rPr lang="en-US" b="1" dirty="0" smtClean="0">
                <a:solidFill>
                  <a:srgbClr val="CC00CC"/>
                </a:solidFill>
              </a:rPr>
              <a:t>Purple</a:t>
            </a:r>
          </a:p>
          <a:p>
            <a:r>
              <a:rPr lang="en-US" b="1" dirty="0" err="1" smtClean="0"/>
              <a:t>Ziplock</a:t>
            </a:r>
            <a:r>
              <a:rPr lang="en-US" b="1" dirty="0" smtClean="0"/>
              <a:t> bag</a:t>
            </a:r>
          </a:p>
          <a:p>
            <a:r>
              <a:rPr lang="en-US" b="1" dirty="0" smtClean="0"/>
              <a:t>Scale</a:t>
            </a:r>
          </a:p>
          <a:p>
            <a:r>
              <a:rPr lang="en-US" b="1" dirty="0" smtClean="0"/>
              <a:t>Spoons x 2 w/tape one </a:t>
            </a:r>
            <a:r>
              <a:rPr lang="en-US" b="1" dirty="0" smtClean="0">
                <a:solidFill>
                  <a:schemeClr val="accent2"/>
                </a:solidFill>
              </a:rPr>
              <a:t>Orange</a:t>
            </a:r>
            <a:r>
              <a:rPr lang="en-US" b="1" dirty="0" smtClean="0"/>
              <a:t> one </a:t>
            </a:r>
            <a:r>
              <a:rPr lang="en-US" b="1" dirty="0" smtClean="0">
                <a:solidFill>
                  <a:srgbClr val="CC00CC"/>
                </a:solidFill>
              </a:rPr>
              <a:t>Purple</a:t>
            </a:r>
          </a:p>
          <a:p>
            <a:r>
              <a:rPr lang="en-US" b="1" dirty="0" smtClean="0"/>
              <a:t>Small graduated cylinder</a:t>
            </a:r>
          </a:p>
          <a:p>
            <a:r>
              <a:rPr lang="en-US" b="1" dirty="0" smtClean="0">
                <a:solidFill>
                  <a:srgbClr val="00B0F0"/>
                </a:solidFill>
              </a:rPr>
              <a:t>Beaker w/tape</a:t>
            </a:r>
          </a:p>
          <a:p>
            <a:r>
              <a:rPr lang="en-US" b="1" dirty="0" smtClean="0">
                <a:solidFill>
                  <a:srgbClr val="00B0F0"/>
                </a:solidFill>
              </a:rPr>
              <a:t>Pipette w/tape</a:t>
            </a:r>
            <a:endParaRPr lang="en-US" b="1" dirty="0">
              <a:solidFill>
                <a:srgbClr val="00B0F0"/>
              </a:solidFill>
            </a:endParaRPr>
          </a:p>
          <a:p>
            <a:endParaRPr lang="en-US" dirty="0"/>
          </a:p>
          <a:p>
            <a:endParaRPr lang="en-US" dirty="0"/>
          </a:p>
          <a:p>
            <a:endParaRPr lang="en-US" dirty="0"/>
          </a:p>
          <a:p>
            <a:endParaRPr lang="en-US" dirty="0" smtClean="0"/>
          </a:p>
        </p:txBody>
      </p:sp>
      <p:sp>
        <p:nvSpPr>
          <p:cNvPr id="4" name="Rectangle 3"/>
          <p:cNvSpPr/>
          <p:nvPr/>
        </p:nvSpPr>
        <p:spPr>
          <a:xfrm>
            <a:off x="8281850" y="1504295"/>
            <a:ext cx="3605350" cy="2862322"/>
          </a:xfrm>
          <a:prstGeom prst="rect">
            <a:avLst/>
          </a:prstGeom>
        </p:spPr>
        <p:txBody>
          <a:bodyPr wrap="square">
            <a:spAutoFit/>
          </a:bodyPr>
          <a:lstStyle/>
          <a:p>
            <a:r>
              <a:rPr lang="en-US" sz="3600" dirty="0">
                <a:solidFill>
                  <a:schemeClr val="accent2"/>
                </a:solidFill>
                <a:latin typeface="Arial Black" panose="020B0A04020102020204" pitchFamily="34" charset="0"/>
              </a:rPr>
              <a:t>Baking Soda</a:t>
            </a:r>
          </a:p>
          <a:p>
            <a:r>
              <a:rPr lang="en-US" sz="3600" dirty="0">
                <a:solidFill>
                  <a:srgbClr val="CC00FF"/>
                </a:solidFill>
                <a:latin typeface="Arial Black" panose="020B0A04020102020204" pitchFamily="34" charset="0"/>
              </a:rPr>
              <a:t>Calcium Chloride</a:t>
            </a:r>
          </a:p>
          <a:p>
            <a:r>
              <a:rPr lang="en-US" sz="3600" dirty="0" err="1">
                <a:solidFill>
                  <a:srgbClr val="00B0F0"/>
                </a:solidFill>
                <a:latin typeface="Arial Black" panose="020B0A04020102020204" pitchFamily="34" charset="0"/>
              </a:rPr>
              <a:t>Bromothymol</a:t>
            </a:r>
            <a:r>
              <a:rPr lang="en-US" sz="3600" dirty="0">
                <a:solidFill>
                  <a:srgbClr val="00B0F0"/>
                </a:solidFill>
                <a:latin typeface="Arial Black" panose="020B0A04020102020204" pitchFamily="34" charset="0"/>
              </a:rPr>
              <a:t> blue</a:t>
            </a:r>
          </a:p>
        </p:txBody>
      </p:sp>
    </p:spTree>
    <p:extLst>
      <p:ext uri="{BB962C8B-B14F-4D97-AF65-F5344CB8AC3E}">
        <p14:creationId xmlns:p14="http://schemas.microsoft.com/office/powerpoint/2010/main" val="24678994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a:solidFill>
                  <a:srgbClr val="00B050"/>
                </a:solidFill>
              </a:rPr>
              <a:t>Unit 6 – </a:t>
            </a:r>
            <a:r>
              <a:rPr lang="en-US" sz="11500" b="1" dirty="0" smtClean="0">
                <a:solidFill>
                  <a:srgbClr val="00B050"/>
                </a:solidFill>
              </a:rPr>
              <a:t>Reactions</a:t>
            </a:r>
            <a:r>
              <a:rPr lang="en-US" sz="11500" b="1" dirty="0" smtClean="0"/>
              <a:t/>
            </a:r>
            <a:br>
              <a:rPr lang="en-US" sz="11500" b="1" dirty="0" smtClean="0"/>
            </a:br>
            <a:r>
              <a:rPr lang="en-US" sz="11500" b="1" dirty="0" smtClean="0"/>
              <a:t>Types of Reactions</a:t>
            </a:r>
            <a:endParaRPr lang="en-US" sz="11500" b="1" dirty="0"/>
          </a:p>
        </p:txBody>
      </p:sp>
    </p:spTree>
    <p:extLst>
      <p:ext uri="{BB962C8B-B14F-4D97-AF65-F5344CB8AC3E}">
        <p14:creationId xmlns:p14="http://schemas.microsoft.com/office/powerpoint/2010/main" val="11870078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Types of Reactions Lab </a:t>
            </a:r>
            <a:endParaRPr lang="en-US" sz="4800" b="1" u="sng" dirty="0">
              <a:latin typeface="+mn-lt"/>
            </a:endParaRPr>
          </a:p>
        </p:txBody>
      </p:sp>
      <p:sp>
        <p:nvSpPr>
          <p:cNvPr id="3" name="Content Placeholder 2"/>
          <p:cNvSpPr>
            <a:spLocks noGrp="1"/>
          </p:cNvSpPr>
          <p:nvPr>
            <p:ph idx="1"/>
          </p:nvPr>
        </p:nvSpPr>
        <p:spPr>
          <a:xfrm>
            <a:off x="281353" y="941743"/>
            <a:ext cx="4708658" cy="5793907"/>
          </a:xfrm>
        </p:spPr>
        <p:txBody>
          <a:bodyPr>
            <a:normAutofit lnSpcReduction="10000"/>
          </a:bodyPr>
          <a:lstStyle/>
          <a:p>
            <a:pPr>
              <a:buFont typeface="Wingdings" panose="05000000000000000000" pitchFamily="2" charset="2"/>
              <a:buChar char="q"/>
            </a:pPr>
            <a:r>
              <a:rPr lang="en-US" b="1" dirty="0" smtClean="0"/>
              <a:t>White tray</a:t>
            </a:r>
          </a:p>
          <a:p>
            <a:pPr>
              <a:buFont typeface="Wingdings" panose="05000000000000000000" pitchFamily="2" charset="2"/>
              <a:buChar char="q"/>
            </a:pPr>
            <a:r>
              <a:rPr lang="en-US" b="1" dirty="0" smtClean="0"/>
              <a:t>Weigh boat - </a:t>
            </a:r>
            <a:r>
              <a:rPr lang="en-US" b="1" dirty="0" smtClean="0">
                <a:solidFill>
                  <a:srgbClr val="FF0000"/>
                </a:solidFill>
              </a:rPr>
              <a:t>red</a:t>
            </a:r>
          </a:p>
          <a:p>
            <a:pPr>
              <a:buFont typeface="Wingdings" panose="05000000000000000000" pitchFamily="2" charset="2"/>
              <a:buChar char="q"/>
            </a:pPr>
            <a:r>
              <a:rPr lang="en-US" b="1" dirty="0" smtClean="0"/>
              <a:t>Scoop - </a:t>
            </a:r>
            <a:r>
              <a:rPr lang="en-US" b="1" dirty="0" smtClean="0">
                <a:solidFill>
                  <a:srgbClr val="FF0000"/>
                </a:solidFill>
              </a:rPr>
              <a:t>red </a:t>
            </a:r>
          </a:p>
          <a:p>
            <a:pPr>
              <a:buFont typeface="Wingdings" panose="05000000000000000000" pitchFamily="2" charset="2"/>
              <a:buChar char="q"/>
            </a:pPr>
            <a:r>
              <a:rPr lang="en-US" b="1" dirty="0" smtClean="0"/>
              <a:t>Test tube – small and large</a:t>
            </a:r>
          </a:p>
          <a:p>
            <a:pPr>
              <a:buFont typeface="Wingdings" panose="05000000000000000000" pitchFamily="2" charset="2"/>
              <a:buChar char="q"/>
            </a:pPr>
            <a:r>
              <a:rPr lang="en-US" b="1" dirty="0" smtClean="0"/>
              <a:t>Paperclip x 3</a:t>
            </a:r>
          </a:p>
          <a:p>
            <a:pPr>
              <a:buFont typeface="Wingdings" panose="05000000000000000000" pitchFamily="2" charset="2"/>
              <a:buChar char="q"/>
            </a:pPr>
            <a:r>
              <a:rPr lang="en-US" b="1" dirty="0" smtClean="0"/>
              <a:t>Small beakers with chemicals – </a:t>
            </a:r>
            <a:r>
              <a:rPr lang="en-US" b="1" dirty="0" smtClean="0">
                <a:solidFill>
                  <a:schemeClr val="accent2"/>
                </a:solidFill>
              </a:rPr>
              <a:t>orange, </a:t>
            </a:r>
            <a:r>
              <a:rPr lang="en-US" b="1" dirty="0" smtClean="0">
                <a:solidFill>
                  <a:srgbClr val="CC00FF"/>
                </a:solidFill>
              </a:rPr>
              <a:t>purple</a:t>
            </a:r>
            <a:r>
              <a:rPr lang="en-US" b="1" dirty="0" smtClean="0"/>
              <a:t>,</a:t>
            </a:r>
            <a:r>
              <a:rPr lang="en-US" b="1" dirty="0" smtClean="0">
                <a:solidFill>
                  <a:srgbClr val="00B0F0"/>
                </a:solidFill>
              </a:rPr>
              <a:t> blue</a:t>
            </a:r>
            <a:r>
              <a:rPr lang="en-US" b="1" dirty="0" smtClean="0"/>
              <a:t>, </a:t>
            </a:r>
            <a:r>
              <a:rPr lang="en-US" b="1" dirty="0" smtClean="0">
                <a:solidFill>
                  <a:srgbClr val="00B050"/>
                </a:solidFill>
              </a:rPr>
              <a:t>green</a:t>
            </a:r>
          </a:p>
          <a:p>
            <a:pPr>
              <a:buFont typeface="Wingdings" panose="05000000000000000000" pitchFamily="2" charset="2"/>
              <a:buChar char="q"/>
            </a:pPr>
            <a:r>
              <a:rPr lang="en-US" b="1" dirty="0" smtClean="0"/>
              <a:t>Pipettes – </a:t>
            </a:r>
            <a:r>
              <a:rPr lang="en-US" b="1" dirty="0" smtClean="0">
                <a:solidFill>
                  <a:schemeClr val="accent2"/>
                </a:solidFill>
              </a:rPr>
              <a:t>orange</a:t>
            </a:r>
            <a:r>
              <a:rPr lang="en-US" b="1" dirty="0" smtClean="0"/>
              <a:t>, </a:t>
            </a:r>
            <a:r>
              <a:rPr lang="en-US" b="1" dirty="0" smtClean="0">
                <a:solidFill>
                  <a:srgbClr val="CC00CC"/>
                </a:solidFill>
              </a:rPr>
              <a:t>purple</a:t>
            </a:r>
            <a:r>
              <a:rPr lang="en-US" b="1" dirty="0" smtClean="0"/>
              <a:t>, </a:t>
            </a:r>
            <a:r>
              <a:rPr lang="en-US" b="1" dirty="0" smtClean="0">
                <a:solidFill>
                  <a:srgbClr val="00B0F0"/>
                </a:solidFill>
              </a:rPr>
              <a:t>blue</a:t>
            </a:r>
          </a:p>
          <a:p>
            <a:pPr>
              <a:buFont typeface="Wingdings" panose="05000000000000000000" pitchFamily="2" charset="2"/>
              <a:buChar char="q"/>
            </a:pPr>
            <a:r>
              <a:rPr lang="en-US" b="1" dirty="0" smtClean="0"/>
              <a:t>Empty beaker </a:t>
            </a:r>
            <a:r>
              <a:rPr lang="en-US" b="1" dirty="0" smtClean="0">
                <a:solidFill>
                  <a:srgbClr val="00B0F0"/>
                </a:solidFill>
              </a:rPr>
              <a:t>blue</a:t>
            </a:r>
            <a:r>
              <a:rPr lang="en-US" b="1" dirty="0" smtClean="0"/>
              <a:t> – 50mL</a:t>
            </a:r>
          </a:p>
          <a:p>
            <a:pPr>
              <a:buFont typeface="Wingdings" panose="05000000000000000000" pitchFamily="2" charset="2"/>
              <a:buChar char="q"/>
            </a:pPr>
            <a:r>
              <a:rPr lang="en-US" b="1" dirty="0" smtClean="0"/>
              <a:t>250mL Beaker with a little water in it</a:t>
            </a:r>
          </a:p>
          <a:p>
            <a:endParaRPr lang="en-US" b="1" dirty="0"/>
          </a:p>
          <a:p>
            <a:endParaRPr lang="en-US" dirty="0"/>
          </a:p>
          <a:p>
            <a:endParaRPr lang="en-US" dirty="0"/>
          </a:p>
          <a:p>
            <a:endParaRPr lang="en-US" dirty="0"/>
          </a:p>
          <a:p>
            <a:endParaRPr lang="en-US" dirty="0" smtClean="0"/>
          </a:p>
        </p:txBody>
      </p:sp>
      <p:sp>
        <p:nvSpPr>
          <p:cNvPr id="4" name="Rectangle 3"/>
          <p:cNvSpPr/>
          <p:nvPr/>
        </p:nvSpPr>
        <p:spPr>
          <a:xfrm>
            <a:off x="8778238" y="941743"/>
            <a:ext cx="3605350" cy="4524315"/>
          </a:xfrm>
          <a:prstGeom prst="rect">
            <a:avLst/>
          </a:prstGeom>
        </p:spPr>
        <p:txBody>
          <a:bodyPr wrap="square">
            <a:spAutoFit/>
          </a:bodyPr>
          <a:lstStyle/>
          <a:p>
            <a:r>
              <a:rPr lang="en-US" sz="3600" dirty="0" smtClean="0">
                <a:solidFill>
                  <a:srgbClr val="FF0000"/>
                </a:solidFill>
                <a:latin typeface="Arial Black" panose="020B0A04020102020204" pitchFamily="34" charset="0"/>
              </a:rPr>
              <a:t>Baking Soda</a:t>
            </a:r>
          </a:p>
          <a:p>
            <a:r>
              <a:rPr lang="en-US" sz="3600" dirty="0" smtClean="0">
                <a:solidFill>
                  <a:schemeClr val="accent2"/>
                </a:solidFill>
                <a:latin typeface="Arial Black" panose="020B0A04020102020204" pitchFamily="34" charset="0"/>
              </a:rPr>
              <a:t>Sodium Carbonate</a:t>
            </a:r>
            <a:endParaRPr lang="en-US" sz="3600" dirty="0">
              <a:solidFill>
                <a:schemeClr val="accent2"/>
              </a:solidFill>
              <a:latin typeface="Arial Black" panose="020B0A04020102020204" pitchFamily="34" charset="0"/>
            </a:endParaRPr>
          </a:p>
          <a:p>
            <a:r>
              <a:rPr lang="en-US" sz="3600" dirty="0">
                <a:solidFill>
                  <a:srgbClr val="CC00FF"/>
                </a:solidFill>
                <a:latin typeface="Arial Black" panose="020B0A04020102020204" pitchFamily="34" charset="0"/>
              </a:rPr>
              <a:t>Calcium Chloride</a:t>
            </a:r>
          </a:p>
          <a:p>
            <a:r>
              <a:rPr lang="en-US" sz="3600" dirty="0" smtClean="0">
                <a:solidFill>
                  <a:srgbClr val="00B0F0"/>
                </a:solidFill>
                <a:latin typeface="Arial Black" panose="020B0A04020102020204" pitchFamily="34" charset="0"/>
              </a:rPr>
              <a:t>CuSO</a:t>
            </a:r>
            <a:r>
              <a:rPr lang="en-US" sz="3600" baseline="-25000" dirty="0" smtClean="0">
                <a:solidFill>
                  <a:srgbClr val="00B0F0"/>
                </a:solidFill>
                <a:latin typeface="Arial Black" panose="020B0A04020102020204" pitchFamily="34" charset="0"/>
              </a:rPr>
              <a:t>4</a:t>
            </a:r>
            <a:r>
              <a:rPr lang="en-US" sz="3600" dirty="0" smtClean="0">
                <a:solidFill>
                  <a:srgbClr val="00B0F0"/>
                </a:solidFill>
                <a:latin typeface="Arial Black" panose="020B0A04020102020204" pitchFamily="34" charset="0"/>
              </a:rPr>
              <a:t> </a:t>
            </a:r>
          </a:p>
          <a:p>
            <a:r>
              <a:rPr lang="en-US" sz="3600" dirty="0" smtClean="0">
                <a:solidFill>
                  <a:srgbClr val="00B050"/>
                </a:solidFill>
                <a:latin typeface="Arial Black" panose="020B0A04020102020204" pitchFamily="34" charset="0"/>
              </a:rPr>
              <a:t>Soda</a:t>
            </a:r>
          </a:p>
          <a:p>
            <a:r>
              <a:rPr lang="en-US" sz="3600" dirty="0" smtClean="0">
                <a:latin typeface="Arial Black" panose="020B0A04020102020204" pitchFamily="34" charset="0"/>
              </a:rPr>
              <a:t>Steel Wool</a:t>
            </a:r>
            <a:endParaRPr lang="en-US" sz="3600" dirty="0">
              <a:latin typeface="Arial Black" panose="020B0A04020102020204" pitchFamily="34" charset="0"/>
            </a:endParaRPr>
          </a:p>
        </p:txBody>
      </p:sp>
      <p:sp>
        <p:nvSpPr>
          <p:cNvPr id="5" name="Rectangle 4"/>
          <p:cNvSpPr/>
          <p:nvPr/>
        </p:nvSpPr>
        <p:spPr>
          <a:xfrm>
            <a:off x="4881154" y="941743"/>
            <a:ext cx="4058194" cy="5478423"/>
          </a:xfrm>
          <a:prstGeom prst="rect">
            <a:avLst/>
          </a:prstGeom>
        </p:spPr>
        <p:txBody>
          <a:bodyPr wrap="square">
            <a:spAutoFit/>
          </a:bodyPr>
          <a:lstStyle/>
          <a:p>
            <a:pPr marL="457200" indent="-457200">
              <a:buFont typeface="Wingdings" panose="05000000000000000000" pitchFamily="2" charset="2"/>
              <a:buChar char="q"/>
            </a:pPr>
            <a:r>
              <a:rPr lang="en-US" sz="2800" b="1" dirty="0"/>
              <a:t>Bunsen </a:t>
            </a:r>
            <a:r>
              <a:rPr lang="en-US" sz="2800" b="1" dirty="0" smtClean="0"/>
              <a:t>burner and hose</a:t>
            </a:r>
            <a:endParaRPr lang="en-US" sz="2800" b="1" dirty="0"/>
          </a:p>
          <a:p>
            <a:pPr marL="457200" indent="-457200">
              <a:lnSpc>
                <a:spcPct val="150000"/>
              </a:lnSpc>
              <a:buFont typeface="Wingdings" panose="05000000000000000000" pitchFamily="2" charset="2"/>
              <a:buChar char="q"/>
            </a:pPr>
            <a:r>
              <a:rPr lang="en-US" sz="2800" b="1" dirty="0"/>
              <a:t>Steel Wool</a:t>
            </a:r>
          </a:p>
          <a:p>
            <a:pPr marL="457200" indent="-457200">
              <a:lnSpc>
                <a:spcPct val="150000"/>
              </a:lnSpc>
              <a:buFont typeface="Wingdings" panose="05000000000000000000" pitchFamily="2" charset="2"/>
              <a:buChar char="q"/>
            </a:pPr>
            <a:r>
              <a:rPr lang="en-US" sz="2800" b="1" dirty="0"/>
              <a:t>Big metal Tongs</a:t>
            </a:r>
          </a:p>
          <a:p>
            <a:pPr marL="457200" indent="-457200">
              <a:lnSpc>
                <a:spcPct val="150000"/>
              </a:lnSpc>
              <a:buFont typeface="Wingdings" panose="05000000000000000000" pitchFamily="2" charset="2"/>
              <a:buChar char="q"/>
            </a:pPr>
            <a:r>
              <a:rPr lang="en-US" sz="2800" b="1" dirty="0"/>
              <a:t>Test tube tongs</a:t>
            </a:r>
          </a:p>
          <a:p>
            <a:pPr marL="457200" indent="-457200">
              <a:buFont typeface="Wingdings" panose="05000000000000000000" pitchFamily="2" charset="2"/>
              <a:buChar char="q"/>
            </a:pPr>
            <a:r>
              <a:rPr lang="en-US" sz="2800" b="1" dirty="0"/>
              <a:t>Gold paper about decomposition of carbonic acid</a:t>
            </a:r>
          </a:p>
          <a:p>
            <a:pPr marL="457200" indent="-457200">
              <a:lnSpc>
                <a:spcPct val="150000"/>
              </a:lnSpc>
              <a:buFont typeface="Wingdings" panose="05000000000000000000" pitchFamily="2" charset="2"/>
              <a:buChar char="q"/>
            </a:pPr>
            <a:r>
              <a:rPr lang="en-US" sz="2800" b="1" dirty="0"/>
              <a:t>Wood splint x 3</a:t>
            </a:r>
          </a:p>
          <a:p>
            <a:pPr marL="457200" indent="-457200">
              <a:lnSpc>
                <a:spcPct val="150000"/>
              </a:lnSpc>
              <a:buFont typeface="Wingdings" panose="05000000000000000000" pitchFamily="2" charset="2"/>
              <a:buChar char="q"/>
            </a:pPr>
            <a:r>
              <a:rPr lang="en-US" sz="2800" b="1" dirty="0"/>
              <a:t>White scratch paper</a:t>
            </a:r>
          </a:p>
        </p:txBody>
      </p:sp>
    </p:spTree>
    <p:extLst>
      <p:ext uri="{BB962C8B-B14F-4D97-AF65-F5344CB8AC3E}">
        <p14:creationId xmlns:p14="http://schemas.microsoft.com/office/powerpoint/2010/main" val="11158815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Conservation of Matter Lab </a:t>
            </a:r>
            <a:endParaRPr lang="en-US" sz="4800" b="1" u="sng" dirty="0">
              <a:latin typeface="+mn-lt"/>
            </a:endParaRPr>
          </a:p>
        </p:txBody>
      </p:sp>
      <p:sp>
        <p:nvSpPr>
          <p:cNvPr id="3" name="Content Placeholder 2"/>
          <p:cNvSpPr>
            <a:spLocks noGrp="1"/>
          </p:cNvSpPr>
          <p:nvPr>
            <p:ph idx="1"/>
          </p:nvPr>
        </p:nvSpPr>
        <p:spPr>
          <a:xfrm>
            <a:off x="281353" y="941743"/>
            <a:ext cx="7412670" cy="5793907"/>
          </a:xfrm>
        </p:spPr>
        <p:txBody>
          <a:bodyPr>
            <a:normAutofit/>
          </a:bodyPr>
          <a:lstStyle/>
          <a:p>
            <a:endParaRPr lang="en-US" dirty="0"/>
          </a:p>
          <a:p>
            <a:endParaRPr lang="en-US" dirty="0"/>
          </a:p>
          <a:p>
            <a:endParaRPr lang="en-US" dirty="0"/>
          </a:p>
          <a:p>
            <a:endParaRPr lang="en-US" dirty="0" smtClean="0"/>
          </a:p>
        </p:txBody>
      </p:sp>
      <p:sp>
        <p:nvSpPr>
          <p:cNvPr id="4" name="Rectangle 3"/>
          <p:cNvSpPr/>
          <p:nvPr/>
        </p:nvSpPr>
        <p:spPr>
          <a:xfrm>
            <a:off x="8281850" y="1504295"/>
            <a:ext cx="3605350" cy="3970318"/>
          </a:xfrm>
          <a:prstGeom prst="rect">
            <a:avLst/>
          </a:prstGeom>
        </p:spPr>
        <p:txBody>
          <a:bodyPr wrap="square">
            <a:spAutoFit/>
          </a:bodyPr>
          <a:lstStyle/>
          <a:p>
            <a:r>
              <a:rPr lang="en-US" sz="3600" dirty="0" smtClean="0">
                <a:solidFill>
                  <a:srgbClr val="FF0000"/>
                </a:solidFill>
                <a:latin typeface="Arial Black" panose="020B0A04020102020204" pitchFamily="34" charset="0"/>
              </a:rPr>
              <a:t>Baking Soda</a:t>
            </a:r>
          </a:p>
          <a:p>
            <a:r>
              <a:rPr lang="en-US" sz="3600" dirty="0" smtClean="0">
                <a:solidFill>
                  <a:schemeClr val="accent2"/>
                </a:solidFill>
                <a:latin typeface="Arial Black" panose="020B0A04020102020204" pitchFamily="34" charset="0"/>
              </a:rPr>
              <a:t>Sodium Carbonate</a:t>
            </a:r>
            <a:endParaRPr lang="en-US" sz="3600" dirty="0">
              <a:solidFill>
                <a:schemeClr val="accent2"/>
              </a:solidFill>
              <a:latin typeface="Arial Black" panose="020B0A04020102020204" pitchFamily="34" charset="0"/>
            </a:endParaRPr>
          </a:p>
          <a:p>
            <a:r>
              <a:rPr lang="en-US" sz="3600" dirty="0" smtClean="0">
                <a:solidFill>
                  <a:srgbClr val="00B050"/>
                </a:solidFill>
                <a:latin typeface="Arial Black" panose="020B0A04020102020204" pitchFamily="34" charset="0"/>
              </a:rPr>
              <a:t>Soda</a:t>
            </a:r>
            <a:br>
              <a:rPr lang="en-US" sz="3600" dirty="0" smtClean="0">
                <a:solidFill>
                  <a:srgbClr val="00B050"/>
                </a:solidFill>
                <a:latin typeface="Arial Black" panose="020B0A04020102020204" pitchFamily="34" charset="0"/>
              </a:rPr>
            </a:br>
            <a:r>
              <a:rPr lang="en-US" sz="3600" dirty="0">
                <a:solidFill>
                  <a:srgbClr val="00B0F0"/>
                </a:solidFill>
                <a:latin typeface="Arial Black" panose="020B0A04020102020204" pitchFamily="34" charset="0"/>
              </a:rPr>
              <a:t>CuSO</a:t>
            </a:r>
            <a:r>
              <a:rPr lang="en-US" sz="3600" baseline="-25000" dirty="0">
                <a:solidFill>
                  <a:srgbClr val="00B0F0"/>
                </a:solidFill>
                <a:latin typeface="Arial Black" panose="020B0A04020102020204" pitchFamily="34" charset="0"/>
              </a:rPr>
              <a:t>4</a:t>
            </a:r>
            <a:r>
              <a:rPr lang="en-US" sz="3600" dirty="0">
                <a:solidFill>
                  <a:srgbClr val="00B0F0"/>
                </a:solidFill>
                <a:latin typeface="Arial Black" panose="020B0A04020102020204" pitchFamily="34" charset="0"/>
              </a:rPr>
              <a:t> </a:t>
            </a:r>
          </a:p>
          <a:p>
            <a:r>
              <a:rPr lang="en-US" sz="3600" dirty="0">
                <a:solidFill>
                  <a:srgbClr val="CC00FF"/>
                </a:solidFill>
                <a:latin typeface="Arial Black" panose="020B0A04020102020204" pitchFamily="34" charset="0"/>
              </a:rPr>
              <a:t>Calcium </a:t>
            </a:r>
            <a:r>
              <a:rPr lang="en-US" sz="3600" dirty="0" smtClean="0">
                <a:solidFill>
                  <a:srgbClr val="CC00FF"/>
                </a:solidFill>
                <a:latin typeface="Arial Black" panose="020B0A04020102020204" pitchFamily="34" charset="0"/>
              </a:rPr>
              <a:t>Chloride</a:t>
            </a:r>
            <a:endParaRPr lang="en-US" sz="3600" dirty="0">
              <a:solidFill>
                <a:srgbClr val="CC00FF"/>
              </a:solidFill>
              <a:latin typeface="Arial Black" panose="020B0A040201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80455918"/>
              </p:ext>
            </p:extLst>
          </p:nvPr>
        </p:nvGraphicFramePr>
        <p:xfrm>
          <a:off x="441234" y="1364736"/>
          <a:ext cx="7592423" cy="3688080"/>
        </p:xfrm>
        <a:graphic>
          <a:graphicData uri="http://schemas.openxmlformats.org/drawingml/2006/table">
            <a:tbl>
              <a:tblPr firstRow="1" bandRow="1">
                <a:tableStyleId>{5940675A-B579-460E-94D1-54222C63F5DA}</a:tableStyleId>
              </a:tblPr>
              <a:tblGrid>
                <a:gridCol w="3817257">
                  <a:extLst>
                    <a:ext uri="{9D8B030D-6E8A-4147-A177-3AD203B41FA5}">
                      <a16:colId xmlns:a16="http://schemas.microsoft.com/office/drawing/2014/main" val="782564289"/>
                    </a:ext>
                  </a:extLst>
                </a:gridCol>
                <a:gridCol w="3775166">
                  <a:extLst>
                    <a:ext uri="{9D8B030D-6E8A-4147-A177-3AD203B41FA5}">
                      <a16:colId xmlns:a16="http://schemas.microsoft.com/office/drawing/2014/main" val="3286842470"/>
                    </a:ext>
                  </a:extLst>
                </a:gridCol>
              </a:tblGrid>
              <a:tr h="370840">
                <a:tc>
                  <a:txBody>
                    <a:bodyPr/>
                    <a:lstStyle/>
                    <a:p>
                      <a:pPr marL="0" indent="0">
                        <a:buNone/>
                      </a:pPr>
                      <a:r>
                        <a:rPr lang="en-US" sz="2800" b="1" u="sng" dirty="0" smtClean="0"/>
                        <a:t>Reaction #1</a:t>
                      </a:r>
                      <a:endParaRPr lang="en-US" sz="2800" b="1" dirty="0" smtClean="0"/>
                    </a:p>
                    <a:p>
                      <a:pPr marL="0" indent="0">
                        <a:buNone/>
                      </a:pPr>
                      <a:r>
                        <a:rPr lang="en-US" sz="2800" i="1" dirty="0" smtClean="0"/>
                        <a:t>Small</a:t>
                      </a:r>
                      <a:r>
                        <a:rPr lang="en-US" sz="2800" dirty="0" smtClean="0"/>
                        <a:t> test tube!</a:t>
                      </a:r>
                    </a:p>
                    <a:p>
                      <a:endParaRPr lang="en-US" sz="2800" dirty="0"/>
                    </a:p>
                  </a:txBody>
                  <a:tcP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marL="0" indent="0">
                        <a:buNone/>
                      </a:pPr>
                      <a:r>
                        <a:rPr lang="en-US" sz="2800" b="1" u="sng" dirty="0" smtClean="0"/>
                        <a:t>Reaction #2</a:t>
                      </a:r>
                    </a:p>
                    <a:p>
                      <a:pPr marL="0" indent="0">
                        <a:buNone/>
                      </a:pPr>
                      <a:r>
                        <a:rPr lang="en-US" sz="2800" dirty="0" smtClean="0"/>
                        <a:t>SMALL amounts!</a:t>
                      </a:r>
                    </a:p>
                    <a:p>
                      <a:endParaRPr lang="en-US" sz="2800" dirty="0"/>
                    </a:p>
                  </a:txBody>
                  <a:tcPr>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5468774"/>
                  </a:ext>
                </a:extLst>
              </a:tr>
              <a:tr h="370840">
                <a:tc rowSpan="2">
                  <a:txBody>
                    <a:bodyPr/>
                    <a:lstStyle/>
                    <a:p>
                      <a:pPr marL="0" indent="0">
                        <a:buNone/>
                      </a:pPr>
                      <a:r>
                        <a:rPr lang="en-US" sz="2800" b="1" u="sng" dirty="0" smtClean="0"/>
                        <a:t>Reaction #3</a:t>
                      </a:r>
                      <a:endParaRPr lang="en-US" sz="2800" b="1" dirty="0" smtClean="0"/>
                    </a:p>
                    <a:p>
                      <a:pPr marL="0" indent="0">
                        <a:buNone/>
                      </a:pPr>
                      <a:r>
                        <a:rPr lang="en-US" sz="2800" dirty="0" smtClean="0"/>
                        <a:t>Put steel wool in beaker with water when done so it doesn’t set something on fire</a:t>
                      </a:r>
                      <a:r>
                        <a:rPr lang="en-US" sz="2800" b="1" dirty="0" smtClean="0"/>
                        <a:t>!</a:t>
                      </a:r>
                    </a:p>
                  </a:txBody>
                  <a:tcPr>
                    <a:lnL w="57150" cap="flat" cmpd="sng" algn="ctr">
                      <a:solidFill>
                        <a:schemeClr val="tx1"/>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marL="0" indent="0">
                        <a:buNone/>
                      </a:pPr>
                      <a:r>
                        <a:rPr lang="en-US" sz="2800" b="1" u="sng" dirty="0" smtClean="0"/>
                        <a:t>Reaction #4</a:t>
                      </a:r>
                    </a:p>
                    <a:p>
                      <a:pPr marL="0" indent="0">
                        <a:buNone/>
                      </a:pPr>
                      <a:r>
                        <a:rPr lang="en-US" sz="2800" dirty="0" smtClean="0"/>
                        <a:t>Light the Bunsen burner </a:t>
                      </a:r>
                      <a:r>
                        <a:rPr lang="en-US" sz="2800" dirty="0" smtClean="0">
                          <a:sym typeface="Wingdings" panose="05000000000000000000" pitchFamily="2" charset="2"/>
                        </a:rPr>
                        <a:t></a:t>
                      </a:r>
                    </a:p>
                  </a:txBody>
                  <a:tcPr>
                    <a:lnR w="571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45942753"/>
                  </a:ext>
                </a:extLst>
              </a:tr>
              <a:tr h="370840">
                <a:tc vMerge="1">
                  <a:txBody>
                    <a:bodyPr/>
                    <a:lstStyle/>
                    <a:p>
                      <a:endParaRPr lang="en-US" sz="2800" dirty="0"/>
                    </a:p>
                  </a:txBody>
                  <a:tcPr>
                    <a:lnL w="57150" cap="flat" cmpd="sng" algn="ctr">
                      <a:solidFill>
                        <a:schemeClr val="tx1"/>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marL="0" indent="0">
                        <a:buNone/>
                      </a:pPr>
                      <a:r>
                        <a:rPr lang="en-US" sz="2800" b="1" u="sng" dirty="0" smtClean="0">
                          <a:sym typeface="Wingdings" panose="05000000000000000000" pitchFamily="2" charset="2"/>
                        </a:rPr>
                        <a:t>Reaction #6</a:t>
                      </a:r>
                    </a:p>
                    <a:p>
                      <a:pPr marL="0" indent="0">
                        <a:buNone/>
                      </a:pPr>
                      <a:r>
                        <a:rPr lang="en-US" sz="2800" b="1" dirty="0" smtClean="0">
                          <a:sym typeface="Wingdings" panose="05000000000000000000" pitchFamily="2" charset="2"/>
                        </a:rPr>
                        <a:t>CAREFUL!!!!!!!!!!!!!!!!!!!</a:t>
                      </a:r>
                      <a:endParaRPr lang="en-US" sz="2800" b="1" dirty="0" smtClean="0"/>
                    </a:p>
                  </a:txBody>
                  <a:tcPr>
                    <a:lnR w="57150" cap="flat" cmpd="sng" algn="ctr">
                      <a:solidFill>
                        <a:schemeClr val="tx1"/>
                      </a:solidFill>
                      <a:prstDash val="solid"/>
                      <a:round/>
                      <a:headEnd type="none" w="med" len="med"/>
                      <a:tailEnd type="none" w="med" len="med"/>
                    </a:ln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891439"/>
                  </a:ext>
                </a:extLst>
              </a:tr>
            </a:tbl>
          </a:graphicData>
        </a:graphic>
      </p:graphicFrame>
    </p:spTree>
    <p:extLst>
      <p:ext uri="{BB962C8B-B14F-4D97-AF65-F5344CB8AC3E}">
        <p14:creationId xmlns:p14="http://schemas.microsoft.com/office/powerpoint/2010/main" val="24218329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2524159"/>
          </a:xfrm>
        </p:spPr>
        <p:txBody>
          <a:bodyPr>
            <a:noAutofit/>
          </a:bodyPr>
          <a:lstStyle/>
          <a:p>
            <a:pPr algn="ctr"/>
            <a:r>
              <a:rPr lang="en-US" sz="11500" b="1" dirty="0">
                <a:solidFill>
                  <a:srgbClr val="00B050"/>
                </a:solidFill>
              </a:rPr>
              <a:t>Unit </a:t>
            </a:r>
            <a:r>
              <a:rPr lang="en-US" sz="11500" b="1" dirty="0" smtClean="0">
                <a:solidFill>
                  <a:srgbClr val="00B050"/>
                </a:solidFill>
              </a:rPr>
              <a:t>7 </a:t>
            </a:r>
            <a:r>
              <a:rPr lang="en-US" sz="11500" b="1" dirty="0">
                <a:solidFill>
                  <a:srgbClr val="00B050"/>
                </a:solidFill>
              </a:rPr>
              <a:t>– </a:t>
            </a:r>
            <a:r>
              <a:rPr lang="en-US" sz="11500" b="1" dirty="0" err="1" smtClean="0">
                <a:solidFill>
                  <a:srgbClr val="00B050"/>
                </a:solidFill>
              </a:rPr>
              <a:t>Stoich</a:t>
            </a:r>
            <a:r>
              <a:rPr lang="en-US" sz="11500" b="1" dirty="0" smtClean="0"/>
              <a:t/>
            </a:r>
            <a:br>
              <a:rPr lang="en-US" sz="11500" b="1" dirty="0" smtClean="0"/>
            </a:br>
            <a:r>
              <a:rPr lang="en-US" sz="11500" b="1" dirty="0" smtClean="0"/>
              <a:t>Chewing Gum Lab</a:t>
            </a:r>
            <a:endParaRPr lang="en-US" sz="11500" b="1" dirty="0"/>
          </a:p>
        </p:txBody>
      </p:sp>
    </p:spTree>
    <p:extLst>
      <p:ext uri="{BB962C8B-B14F-4D97-AF65-F5344CB8AC3E}">
        <p14:creationId xmlns:p14="http://schemas.microsoft.com/office/powerpoint/2010/main" val="30995372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Each Station Needs:</a:t>
            </a:r>
            <a:endParaRPr lang="en-US" b="1" u="sng" dirty="0"/>
          </a:p>
        </p:txBody>
      </p:sp>
      <p:sp>
        <p:nvSpPr>
          <p:cNvPr id="3" name="Content Placeholder 2"/>
          <p:cNvSpPr>
            <a:spLocks noGrp="1"/>
          </p:cNvSpPr>
          <p:nvPr>
            <p:ph idx="1"/>
          </p:nvPr>
        </p:nvSpPr>
        <p:spPr>
          <a:xfrm>
            <a:off x="838200" y="1449107"/>
            <a:ext cx="3357282" cy="4351338"/>
          </a:xfrm>
        </p:spPr>
        <p:txBody>
          <a:bodyPr/>
          <a:lstStyle/>
          <a:p>
            <a:r>
              <a:rPr lang="en-US" dirty="0" smtClean="0"/>
              <a:t>Scale</a:t>
            </a:r>
          </a:p>
          <a:p>
            <a:r>
              <a:rPr lang="en-US" dirty="0" smtClean="0"/>
              <a:t>Large Whiteboard</a:t>
            </a:r>
          </a:p>
          <a:p>
            <a:r>
              <a:rPr lang="en-US" dirty="0" err="1" smtClean="0"/>
              <a:t>Ziplock</a:t>
            </a:r>
            <a:r>
              <a:rPr lang="en-US" dirty="0" smtClean="0"/>
              <a:t> of whiteboard markers and eraser</a:t>
            </a:r>
          </a:p>
          <a:p>
            <a:r>
              <a:rPr lang="en-US" dirty="0" smtClean="0"/>
              <a:t>Molar Conversion Lottery instructions</a:t>
            </a:r>
          </a:p>
          <a:p>
            <a:endParaRPr lang="en-US" dirty="0"/>
          </a:p>
        </p:txBody>
      </p:sp>
      <p:sp>
        <p:nvSpPr>
          <p:cNvPr id="4" name="Content Placeholder 2"/>
          <p:cNvSpPr txBox="1">
            <a:spLocks/>
          </p:cNvSpPr>
          <p:nvPr/>
        </p:nvSpPr>
        <p:spPr>
          <a:xfrm>
            <a:off x="5916706" y="591671"/>
            <a:ext cx="6010835" cy="599738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300" b="1" dirty="0" smtClean="0"/>
              <a:t>   4 cups of each type per period </a:t>
            </a:r>
            <a:br>
              <a:rPr lang="en-US" sz="3300" b="1" dirty="0" smtClean="0"/>
            </a:br>
            <a:r>
              <a:rPr lang="en-US" sz="3300" b="1" u="sng" dirty="0" smtClean="0"/>
              <a:t>x </a:t>
            </a:r>
            <a:r>
              <a:rPr lang="en-US" sz="3300" b="1" u="sng" dirty="0"/>
              <a:t>3 periods </a:t>
            </a:r>
          </a:p>
          <a:p>
            <a:pPr marL="0" indent="0">
              <a:buNone/>
            </a:pPr>
            <a:r>
              <a:rPr lang="en-US" sz="3000" b="1" dirty="0" smtClean="0"/>
              <a:t>= 12 cups of each type</a:t>
            </a:r>
          </a:p>
          <a:p>
            <a:r>
              <a:rPr lang="en-US" dirty="0" smtClean="0"/>
              <a:t>Juicy Fruit – 2 pieces per cup</a:t>
            </a:r>
          </a:p>
          <a:p>
            <a:r>
              <a:rPr lang="en-US" dirty="0" smtClean="0"/>
              <a:t>Trident – 3 pieces per cup</a:t>
            </a:r>
          </a:p>
          <a:p>
            <a:r>
              <a:rPr lang="en-US" dirty="0" smtClean="0"/>
              <a:t>Gumballs – 1 piece per cup</a:t>
            </a:r>
          </a:p>
          <a:p>
            <a:r>
              <a:rPr lang="en-US" dirty="0" smtClean="0"/>
              <a:t>Double Bubble – 1 piece per cup</a:t>
            </a:r>
          </a:p>
          <a:p>
            <a:endParaRPr lang="en-US" dirty="0"/>
          </a:p>
          <a:p>
            <a:pPr marL="0" indent="0">
              <a:buNone/>
            </a:pPr>
            <a:r>
              <a:rPr lang="en-US" b="1" dirty="0" smtClean="0"/>
              <a:t>Buy:</a:t>
            </a:r>
          </a:p>
          <a:p>
            <a:pPr marL="0" indent="0">
              <a:buNone/>
            </a:pPr>
            <a:r>
              <a:rPr lang="en-US" dirty="0" smtClean="0"/>
              <a:t>24 juicy fruit</a:t>
            </a:r>
          </a:p>
          <a:p>
            <a:pPr marL="0" indent="0">
              <a:buNone/>
            </a:pPr>
            <a:r>
              <a:rPr lang="en-US" dirty="0" smtClean="0"/>
              <a:t>36 trident</a:t>
            </a:r>
          </a:p>
          <a:p>
            <a:pPr marL="0" indent="0">
              <a:buNone/>
            </a:pPr>
            <a:r>
              <a:rPr lang="en-US" dirty="0" smtClean="0"/>
              <a:t>12 gum balls</a:t>
            </a:r>
          </a:p>
          <a:p>
            <a:pPr marL="0" indent="0">
              <a:buNone/>
            </a:pPr>
            <a:r>
              <a:rPr lang="en-US" dirty="0" smtClean="0"/>
              <a:t>12 double bubbles </a:t>
            </a:r>
          </a:p>
          <a:p>
            <a:endParaRPr lang="en-US" dirty="0"/>
          </a:p>
        </p:txBody>
      </p:sp>
    </p:spTree>
    <p:extLst>
      <p:ext uri="{BB962C8B-B14F-4D97-AF65-F5344CB8AC3E}">
        <p14:creationId xmlns:p14="http://schemas.microsoft.com/office/powerpoint/2010/main" val="2652818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091915" cy="996287"/>
          </a:xfrm>
        </p:spPr>
        <p:txBody>
          <a:bodyPr/>
          <a:lstStyle/>
          <a:p>
            <a:r>
              <a:rPr lang="en-US" u="sng" dirty="0" smtClean="0"/>
              <a:t>How to set up your notebook page 15</a:t>
            </a:r>
            <a:endParaRPr lang="en-US" u="sng" dirty="0"/>
          </a:p>
        </p:txBody>
      </p:sp>
      <p:sp>
        <p:nvSpPr>
          <p:cNvPr id="4" name="Rectangle 3"/>
          <p:cNvSpPr/>
          <p:nvPr/>
        </p:nvSpPr>
        <p:spPr>
          <a:xfrm>
            <a:off x="3016155" y="1173707"/>
            <a:ext cx="4421877" cy="53772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Target: </a:t>
            </a:r>
            <a:r>
              <a:rPr kumimoji="0" lang="en-US" sz="1400" b="1" i="0" u="none" strike="noStrike" kern="1200" cap="none" spc="0" normalizeH="0" baseline="0" noProof="0" dirty="0" smtClean="0">
                <a:ln>
                  <a:noFill/>
                </a:ln>
                <a:solidFill>
                  <a:srgbClr val="FF0000"/>
                </a:solidFill>
                <a:effectLst/>
                <a:uLnTx/>
                <a:uFillTx/>
                <a:latin typeface="Calibri" panose="020F0502020204030204"/>
                <a:ea typeface="+mn-ea"/>
                <a:cs typeface="+mn-cs"/>
              </a:rPr>
              <a:t>I can use visual models to help understand the different ways matter can be classified</a:t>
            </a:r>
            <a:endParaRPr kumimoji="0" lang="en-US" sz="1400" b="1" i="0" u="sng"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5" name="Rectangle 4"/>
          <p:cNvSpPr/>
          <p:nvPr/>
        </p:nvSpPr>
        <p:spPr>
          <a:xfrm>
            <a:off x="3016155" y="5431809"/>
            <a:ext cx="1473959" cy="111911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K</a:t>
            </a:r>
            <a:endParaRPr kumimoji="0" lang="en-US" sz="1800" b="1" i="0" u="sng"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6" name="Rectangle 5"/>
          <p:cNvSpPr/>
          <p:nvPr/>
        </p:nvSpPr>
        <p:spPr>
          <a:xfrm>
            <a:off x="4490114" y="5431809"/>
            <a:ext cx="1473959" cy="111911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p:cNvSpPr/>
          <p:nvPr/>
        </p:nvSpPr>
        <p:spPr>
          <a:xfrm>
            <a:off x="5964073" y="5431809"/>
            <a:ext cx="1473959" cy="111911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smtClean="0">
                <a:ln>
                  <a:noFill/>
                </a:ln>
                <a:solidFill>
                  <a:srgbClr val="FF0000"/>
                </a:solidFill>
                <a:effectLst/>
                <a:uLnTx/>
                <a:uFillTx/>
                <a:latin typeface="Calibri" panose="020F0502020204030204"/>
                <a:ea typeface="+mn-ea"/>
                <a:cs typeface="+mn-cs"/>
              </a:rPr>
              <a:t>Q</a:t>
            </a:r>
          </a:p>
        </p:txBody>
      </p:sp>
      <p:cxnSp>
        <p:nvCxnSpPr>
          <p:cNvPr id="9" name="Straight Connector 8"/>
          <p:cNvCxnSpPr/>
          <p:nvPr/>
        </p:nvCxnSpPr>
        <p:spPr>
          <a:xfrm>
            <a:off x="3016155" y="1719618"/>
            <a:ext cx="44218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16154" y="3575713"/>
            <a:ext cx="442187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endCxn id="6" idx="0"/>
          </p:cNvCxnSpPr>
          <p:nvPr/>
        </p:nvCxnSpPr>
        <p:spPr>
          <a:xfrm>
            <a:off x="5227093" y="1719618"/>
            <a:ext cx="1" cy="37121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16154" y="1719618"/>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Elements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p:cNvSpPr txBox="1"/>
          <p:nvPr/>
        </p:nvSpPr>
        <p:spPr>
          <a:xfrm>
            <a:off x="5261210" y="1719618"/>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Molecules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p:cNvSpPr txBox="1"/>
          <p:nvPr/>
        </p:nvSpPr>
        <p:spPr>
          <a:xfrm>
            <a:off x="2968387" y="3590203"/>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Compounds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TextBox 18"/>
          <p:cNvSpPr txBox="1"/>
          <p:nvPr/>
        </p:nvSpPr>
        <p:spPr>
          <a:xfrm>
            <a:off x="5227092" y="3603010"/>
            <a:ext cx="156949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smtClean="0">
                <a:ln>
                  <a:noFill/>
                </a:ln>
                <a:solidFill>
                  <a:prstClr val="black"/>
                </a:solidFill>
                <a:effectLst/>
                <a:uLnTx/>
                <a:uFillTx/>
                <a:latin typeface="Calibri" panose="020F0502020204030204"/>
                <a:ea typeface="+mn-ea"/>
                <a:cs typeface="+mn-cs"/>
              </a:rPr>
              <a:t>Mixtures</a:t>
            </a:r>
            <a:endPar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Right Brace 19"/>
          <p:cNvSpPr/>
          <p:nvPr/>
        </p:nvSpPr>
        <p:spPr>
          <a:xfrm>
            <a:off x="7820167" y="1173707"/>
            <a:ext cx="968991" cy="4162568"/>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Right Brace 20"/>
          <p:cNvSpPr/>
          <p:nvPr/>
        </p:nvSpPr>
        <p:spPr>
          <a:xfrm>
            <a:off x="7820166" y="5431809"/>
            <a:ext cx="968991" cy="1195316"/>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TextBox 21"/>
          <p:cNvSpPr txBox="1"/>
          <p:nvPr/>
        </p:nvSpPr>
        <p:spPr>
          <a:xfrm>
            <a:off x="8925633" y="2921660"/>
            <a:ext cx="316628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IN CLASS TODAY!</a:t>
            </a:r>
            <a:endPar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TextBox 22"/>
          <p:cNvSpPr txBox="1"/>
          <p:nvPr/>
        </p:nvSpPr>
        <p:spPr>
          <a:xfrm>
            <a:off x="8952927" y="5698979"/>
            <a:ext cx="316628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HW TONIGHT</a:t>
            </a:r>
            <a:endPar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3194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360" y="231520"/>
            <a:ext cx="3977641" cy="813780"/>
          </a:xfrm>
          <a:solidFill>
            <a:srgbClr val="CC66FF"/>
          </a:solidFill>
          <a:ln w="57150">
            <a:solidFill>
              <a:schemeClr val="tx1"/>
            </a:solidFill>
          </a:ln>
        </p:spPr>
        <p:txBody>
          <a:bodyPr>
            <a:noAutofit/>
          </a:bodyPr>
          <a:lstStyle/>
          <a:p>
            <a:r>
              <a:rPr lang="en-US" sz="5400" b="1" dirty="0"/>
              <a:t>Gum Lab</a:t>
            </a:r>
          </a:p>
        </p:txBody>
      </p:sp>
      <p:sp>
        <p:nvSpPr>
          <p:cNvPr id="5" name="TextBox 4"/>
          <p:cNvSpPr txBox="1"/>
          <p:nvPr/>
        </p:nvSpPr>
        <p:spPr>
          <a:xfrm>
            <a:off x="7878489" y="279127"/>
            <a:ext cx="3977640" cy="1569660"/>
          </a:xfrm>
          <a:prstGeom prst="rect">
            <a:avLst/>
          </a:prstGeom>
          <a:noFill/>
          <a:ln w="76200">
            <a:solidFill>
              <a:srgbClr val="CC66FF"/>
            </a:solidFill>
          </a:ln>
        </p:spPr>
        <p:txBody>
          <a:bodyPr wrap="square" rtlCol="0">
            <a:spAutoFit/>
          </a:bodyPr>
          <a:lstStyle/>
          <a:p>
            <a:r>
              <a:rPr lang="en-US" sz="2400" b="1" dirty="0">
                <a:solidFill>
                  <a:prstClr val="black"/>
                </a:solidFill>
                <a:latin typeface="Calibri" panose="020F0502020204030204"/>
              </a:rPr>
              <a:t>   CUP + UNCHEWED GUM</a:t>
            </a:r>
          </a:p>
          <a:p>
            <a:r>
              <a:rPr lang="en-US" sz="2400" b="1" dirty="0">
                <a:solidFill>
                  <a:prstClr val="black"/>
                </a:solidFill>
                <a:latin typeface="Calibri" panose="020F0502020204030204"/>
              </a:rPr>
              <a:t>– CUP</a:t>
            </a:r>
          </a:p>
          <a:p>
            <a:r>
              <a:rPr lang="en-US" sz="2400" b="1" dirty="0">
                <a:solidFill>
                  <a:prstClr val="black"/>
                </a:solidFill>
                <a:latin typeface="Calibri" panose="020F0502020204030204"/>
              </a:rPr>
              <a:t>----------------------------------</a:t>
            </a:r>
          </a:p>
          <a:p>
            <a:r>
              <a:rPr lang="en-US" sz="2400" b="1" dirty="0">
                <a:solidFill>
                  <a:prstClr val="black"/>
                </a:solidFill>
                <a:latin typeface="Calibri" panose="020F0502020204030204"/>
              </a:rPr>
              <a:t>=  MASS OF UNCHEWED GUM</a:t>
            </a:r>
          </a:p>
        </p:txBody>
      </p:sp>
      <p:sp>
        <p:nvSpPr>
          <p:cNvPr id="6" name="TextBox 5"/>
          <p:cNvSpPr txBox="1"/>
          <p:nvPr/>
        </p:nvSpPr>
        <p:spPr>
          <a:xfrm>
            <a:off x="7878489" y="2026642"/>
            <a:ext cx="3977640" cy="1569660"/>
          </a:xfrm>
          <a:prstGeom prst="rect">
            <a:avLst/>
          </a:prstGeom>
          <a:noFill/>
          <a:ln w="76200">
            <a:solidFill>
              <a:srgbClr val="CC66FF"/>
            </a:solidFill>
          </a:ln>
        </p:spPr>
        <p:txBody>
          <a:bodyPr wrap="square" rtlCol="0">
            <a:spAutoFit/>
          </a:bodyPr>
          <a:lstStyle/>
          <a:p>
            <a:r>
              <a:rPr lang="en-US" sz="2400" b="1" dirty="0">
                <a:solidFill>
                  <a:prstClr val="black"/>
                </a:solidFill>
                <a:latin typeface="Calibri" panose="020F0502020204030204"/>
              </a:rPr>
              <a:t>   CUP + CHEWED GUM</a:t>
            </a:r>
          </a:p>
          <a:p>
            <a:r>
              <a:rPr lang="en-US" sz="2400" b="1" dirty="0">
                <a:solidFill>
                  <a:prstClr val="black"/>
                </a:solidFill>
                <a:latin typeface="Calibri" panose="020F0502020204030204"/>
              </a:rPr>
              <a:t>– CUP</a:t>
            </a:r>
          </a:p>
          <a:p>
            <a:r>
              <a:rPr lang="en-US" sz="2400" b="1" dirty="0">
                <a:solidFill>
                  <a:prstClr val="black"/>
                </a:solidFill>
                <a:latin typeface="Calibri" panose="020F0502020204030204"/>
              </a:rPr>
              <a:t>----------------------------------</a:t>
            </a:r>
          </a:p>
          <a:p>
            <a:r>
              <a:rPr lang="en-US" sz="2400" b="1" dirty="0">
                <a:solidFill>
                  <a:prstClr val="black"/>
                </a:solidFill>
                <a:latin typeface="Calibri" panose="020F0502020204030204"/>
              </a:rPr>
              <a:t>=  MASS OF CHEWED GUM</a:t>
            </a:r>
          </a:p>
        </p:txBody>
      </p:sp>
      <p:sp>
        <p:nvSpPr>
          <p:cNvPr id="7" name="TextBox 6"/>
          <p:cNvSpPr txBox="1"/>
          <p:nvPr/>
        </p:nvSpPr>
        <p:spPr>
          <a:xfrm>
            <a:off x="7878489" y="3768901"/>
            <a:ext cx="3977640" cy="1569660"/>
          </a:xfrm>
          <a:prstGeom prst="rect">
            <a:avLst/>
          </a:prstGeom>
          <a:noFill/>
          <a:ln w="76200">
            <a:solidFill>
              <a:srgbClr val="CC66FF"/>
            </a:solidFill>
          </a:ln>
        </p:spPr>
        <p:txBody>
          <a:bodyPr wrap="square" rtlCol="0">
            <a:spAutoFit/>
          </a:bodyPr>
          <a:lstStyle/>
          <a:p>
            <a:r>
              <a:rPr lang="en-US" sz="2400" b="1" dirty="0">
                <a:solidFill>
                  <a:prstClr val="black"/>
                </a:solidFill>
                <a:latin typeface="Calibri" panose="020F0502020204030204"/>
              </a:rPr>
              <a:t>   MASS OF UNCHEWED GUM </a:t>
            </a:r>
            <a:br>
              <a:rPr lang="en-US" sz="2400" b="1" dirty="0">
                <a:solidFill>
                  <a:prstClr val="black"/>
                </a:solidFill>
                <a:latin typeface="Calibri" panose="020F0502020204030204"/>
              </a:rPr>
            </a:br>
            <a:r>
              <a:rPr lang="en-US" sz="2400" b="1" dirty="0">
                <a:solidFill>
                  <a:prstClr val="black"/>
                </a:solidFill>
                <a:latin typeface="Calibri" panose="020F0502020204030204"/>
              </a:rPr>
              <a:t>– MASS OF CHEWED GUM </a:t>
            </a:r>
          </a:p>
          <a:p>
            <a:r>
              <a:rPr lang="en-US" sz="2400" b="1" dirty="0">
                <a:solidFill>
                  <a:prstClr val="black"/>
                </a:solidFill>
                <a:latin typeface="Calibri" panose="020F0502020204030204"/>
              </a:rPr>
              <a:t>---------------------------------------</a:t>
            </a:r>
          </a:p>
          <a:p>
            <a:r>
              <a:rPr lang="en-US" sz="2400" b="1" dirty="0">
                <a:solidFill>
                  <a:prstClr val="black"/>
                </a:solidFill>
                <a:latin typeface="Calibri" panose="020F0502020204030204"/>
              </a:rPr>
              <a:t>MASS OF SUGAR</a:t>
            </a:r>
          </a:p>
        </p:txBody>
      </p:sp>
      <p:sp>
        <p:nvSpPr>
          <p:cNvPr id="9" name="TextBox 8"/>
          <p:cNvSpPr txBox="1"/>
          <p:nvPr/>
        </p:nvSpPr>
        <p:spPr>
          <a:xfrm>
            <a:off x="6735284" y="5530427"/>
            <a:ext cx="5198453" cy="830997"/>
          </a:xfrm>
          <a:prstGeom prst="rect">
            <a:avLst/>
          </a:prstGeom>
          <a:noFill/>
          <a:ln w="76200">
            <a:solidFill>
              <a:srgbClr val="CC66FF"/>
            </a:solidFill>
          </a:ln>
        </p:spPr>
        <p:txBody>
          <a:bodyPr wrap="square" rtlCol="0">
            <a:spAutoFit/>
          </a:bodyPr>
          <a:lstStyle/>
          <a:p>
            <a:r>
              <a:rPr lang="en-US" sz="2400" b="1" dirty="0" smtClean="0">
                <a:solidFill>
                  <a:prstClr val="black"/>
                </a:solidFill>
                <a:latin typeface="Calibri" panose="020F0502020204030204"/>
              </a:rPr>
              <a:t>MASS </a:t>
            </a:r>
            <a:r>
              <a:rPr lang="en-US" sz="2400" b="1" dirty="0">
                <a:solidFill>
                  <a:prstClr val="black"/>
                </a:solidFill>
                <a:latin typeface="Calibri" panose="020F0502020204030204"/>
              </a:rPr>
              <a:t>OF </a:t>
            </a:r>
            <a:r>
              <a:rPr lang="en-US" sz="2400" b="1" dirty="0" smtClean="0">
                <a:solidFill>
                  <a:prstClr val="black"/>
                </a:solidFill>
                <a:latin typeface="Calibri" panose="020F0502020204030204"/>
              </a:rPr>
              <a:t>SUGAR =       </a:t>
            </a:r>
            <a:r>
              <a:rPr lang="en-US" sz="2400" b="1" u="sng" dirty="0" smtClean="0">
                <a:solidFill>
                  <a:prstClr val="black"/>
                </a:solidFill>
              </a:rPr>
              <a:t>MASS </a:t>
            </a:r>
            <a:r>
              <a:rPr lang="en-US" sz="2400" b="1" u="sng" dirty="0">
                <a:solidFill>
                  <a:prstClr val="black"/>
                </a:solidFill>
              </a:rPr>
              <a:t>OF SUGAR</a:t>
            </a:r>
            <a:r>
              <a:rPr lang="en-US" sz="2400" b="1" dirty="0">
                <a:solidFill>
                  <a:prstClr val="black"/>
                </a:solidFill>
              </a:rPr>
              <a:t> </a:t>
            </a:r>
            <a:r>
              <a:rPr lang="en-US" sz="2400" b="1" dirty="0" smtClean="0">
                <a:solidFill>
                  <a:prstClr val="black"/>
                </a:solidFill>
                <a:latin typeface="Calibri" panose="020F0502020204030204"/>
              </a:rPr>
              <a:t/>
            </a:r>
            <a:br>
              <a:rPr lang="en-US" sz="2400" b="1" dirty="0" smtClean="0">
                <a:solidFill>
                  <a:prstClr val="black"/>
                </a:solidFill>
                <a:latin typeface="Calibri" panose="020F0502020204030204"/>
              </a:rPr>
            </a:br>
            <a:r>
              <a:rPr lang="en-US" sz="2400" b="1" dirty="0" smtClean="0">
                <a:solidFill>
                  <a:prstClr val="black"/>
                </a:solidFill>
                <a:latin typeface="Calibri" panose="020F0502020204030204"/>
              </a:rPr>
              <a:t>   </a:t>
            </a:r>
            <a:r>
              <a:rPr lang="en-US" sz="2400" b="1" dirty="0" smtClean="0">
                <a:solidFill>
                  <a:prstClr val="black"/>
                </a:solidFill>
              </a:rPr>
              <a:t> </a:t>
            </a:r>
            <a:r>
              <a:rPr lang="en-US" sz="2400" b="1" dirty="0">
                <a:solidFill>
                  <a:prstClr val="black"/>
                </a:solidFill>
              </a:rPr>
              <a:t>PER </a:t>
            </a:r>
            <a:r>
              <a:rPr lang="en-US" sz="2400" b="1" dirty="0" smtClean="0">
                <a:solidFill>
                  <a:prstClr val="black"/>
                </a:solidFill>
              </a:rPr>
              <a:t>PIECE                  # </a:t>
            </a:r>
            <a:r>
              <a:rPr lang="en-US" sz="2400" b="1" dirty="0">
                <a:solidFill>
                  <a:prstClr val="black"/>
                </a:solidFill>
              </a:rPr>
              <a:t>PIECES CHEWED</a:t>
            </a:r>
            <a:endParaRPr lang="en-US" sz="2400" b="1" dirty="0">
              <a:solidFill>
                <a:prstClr val="black"/>
              </a:solidFill>
              <a:latin typeface="Calibri" panose="020F0502020204030204"/>
            </a:endParaRPr>
          </a:p>
        </p:txBody>
      </p:sp>
      <p:sp>
        <p:nvSpPr>
          <p:cNvPr id="10" name="Rounded Rectangle 9"/>
          <p:cNvSpPr/>
          <p:nvPr/>
        </p:nvSpPr>
        <p:spPr>
          <a:xfrm>
            <a:off x="4659536" y="1201008"/>
            <a:ext cx="2642216" cy="1246979"/>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DO NOT WEIGH GUM WITH WRAPPERS!</a:t>
            </a:r>
          </a:p>
        </p:txBody>
      </p:sp>
      <p:sp>
        <p:nvSpPr>
          <p:cNvPr id="11" name="Flowchart: Alternate Process 10"/>
          <p:cNvSpPr/>
          <p:nvPr/>
        </p:nvSpPr>
        <p:spPr>
          <a:xfrm>
            <a:off x="369360" y="1201008"/>
            <a:ext cx="4093548" cy="1246979"/>
          </a:xfrm>
          <a:prstGeom prst="flowChartAlternateProcess">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YOU DO 2 KINDS OF GUM! GET DATA FROM OTHER GROUPS FOR 2 OTHER TYPES!</a:t>
            </a:r>
          </a:p>
        </p:txBody>
      </p:sp>
      <p:sp>
        <p:nvSpPr>
          <p:cNvPr id="12" name="Flowchart: Alternate Process 11"/>
          <p:cNvSpPr/>
          <p:nvPr/>
        </p:nvSpPr>
        <p:spPr>
          <a:xfrm>
            <a:off x="369360" y="4057696"/>
            <a:ext cx="5388921" cy="2534195"/>
          </a:xfrm>
          <a:prstGeom prst="flowChartAlternateProcess">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3200" b="1" dirty="0" smtClean="0">
                <a:solidFill>
                  <a:schemeClr val="tx1"/>
                </a:solidFill>
                <a:latin typeface="Calibri" panose="020F0502020204030204"/>
              </a:rPr>
              <a:t>Work on “Molar Conversions Lottery” while chewing your gum and if you finish the lab before the end of class</a:t>
            </a:r>
            <a:endParaRPr lang="en-US" sz="3200" b="1" dirty="0">
              <a:solidFill>
                <a:schemeClr val="tx1"/>
              </a:solidFill>
              <a:latin typeface="Calibri" panose="020F0502020204030204"/>
            </a:endParaRPr>
          </a:p>
        </p:txBody>
      </p:sp>
      <p:sp>
        <p:nvSpPr>
          <p:cNvPr id="13" name="Rounded Rectangle 12"/>
          <p:cNvSpPr/>
          <p:nvPr/>
        </p:nvSpPr>
        <p:spPr>
          <a:xfrm>
            <a:off x="369360" y="2605555"/>
            <a:ext cx="4093548" cy="1242321"/>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WEIGH AND CHEW ALL PIECES OF A CERTAIN TYPE OF GUM AT THE SAME TIME!</a:t>
            </a:r>
          </a:p>
        </p:txBody>
      </p:sp>
      <p:sp>
        <p:nvSpPr>
          <p:cNvPr id="14" name="Rounded Rectangle 13"/>
          <p:cNvSpPr/>
          <p:nvPr/>
        </p:nvSpPr>
        <p:spPr>
          <a:xfrm>
            <a:off x="4659536" y="2605555"/>
            <a:ext cx="2642216" cy="1246979"/>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400" b="1" dirty="0">
                <a:solidFill>
                  <a:prstClr val="black"/>
                </a:solidFill>
                <a:latin typeface="Calibri" panose="020F0502020204030204"/>
              </a:rPr>
              <a:t>DO NOT </a:t>
            </a:r>
            <a:r>
              <a:rPr lang="en-US" sz="2400" b="1" u="sng" dirty="0" smtClean="0">
                <a:solidFill>
                  <a:prstClr val="black"/>
                </a:solidFill>
                <a:latin typeface="Calibri" panose="020F0502020204030204"/>
              </a:rPr>
              <a:t>SPIT</a:t>
            </a:r>
            <a:r>
              <a:rPr lang="en-US" sz="2400" b="1" dirty="0" smtClean="0">
                <a:solidFill>
                  <a:prstClr val="black"/>
                </a:solidFill>
                <a:latin typeface="Calibri" panose="020F0502020204030204"/>
              </a:rPr>
              <a:t> WHEN SPITTING GUM INTO CUP!</a:t>
            </a:r>
            <a:endParaRPr lang="en-US" sz="2400" b="1" u="sng" dirty="0">
              <a:solidFill>
                <a:prstClr val="black"/>
              </a:solidFill>
              <a:latin typeface="Calibri" panose="020F0502020204030204"/>
            </a:endParaRPr>
          </a:p>
        </p:txBody>
      </p:sp>
    </p:spTree>
    <p:extLst>
      <p:ext uri="{BB962C8B-B14F-4D97-AF65-F5344CB8AC3E}">
        <p14:creationId xmlns:p14="http://schemas.microsoft.com/office/powerpoint/2010/main" val="137203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arn(inVertical)">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8" y="1408313"/>
            <a:ext cx="10515600" cy="1325563"/>
          </a:xfrm>
        </p:spPr>
        <p:txBody>
          <a:bodyPr>
            <a:noAutofit/>
          </a:bodyPr>
          <a:lstStyle/>
          <a:p>
            <a:pPr algn="ctr"/>
            <a:r>
              <a:rPr lang="en-US" sz="11500" b="1" dirty="0" smtClean="0"/>
              <a:t>Molar Conversion Lottery</a:t>
            </a:r>
            <a:endParaRPr lang="en-US" sz="11500" b="1" dirty="0"/>
          </a:p>
        </p:txBody>
      </p:sp>
    </p:spTree>
    <p:extLst>
      <p:ext uri="{BB962C8B-B14F-4D97-AF65-F5344CB8AC3E}">
        <p14:creationId xmlns:p14="http://schemas.microsoft.com/office/powerpoint/2010/main" val="5025752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67523523"/>
              </p:ext>
            </p:extLst>
          </p:nvPr>
        </p:nvGraphicFramePr>
        <p:xfrm>
          <a:off x="161251" y="827243"/>
          <a:ext cx="11887200" cy="548640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3771864179"/>
                    </a:ext>
                  </a:extLst>
                </a:gridCol>
                <a:gridCol w="914400">
                  <a:extLst>
                    <a:ext uri="{9D8B030D-6E8A-4147-A177-3AD203B41FA5}">
                      <a16:colId xmlns:a16="http://schemas.microsoft.com/office/drawing/2014/main" val="1235740910"/>
                    </a:ext>
                  </a:extLst>
                </a:gridCol>
                <a:gridCol w="914400">
                  <a:extLst>
                    <a:ext uri="{9D8B030D-6E8A-4147-A177-3AD203B41FA5}">
                      <a16:colId xmlns:a16="http://schemas.microsoft.com/office/drawing/2014/main" val="3973877190"/>
                    </a:ext>
                  </a:extLst>
                </a:gridCol>
                <a:gridCol w="914400">
                  <a:extLst>
                    <a:ext uri="{9D8B030D-6E8A-4147-A177-3AD203B41FA5}">
                      <a16:colId xmlns:a16="http://schemas.microsoft.com/office/drawing/2014/main" val="2696742551"/>
                    </a:ext>
                  </a:extLst>
                </a:gridCol>
                <a:gridCol w="914400">
                  <a:extLst>
                    <a:ext uri="{9D8B030D-6E8A-4147-A177-3AD203B41FA5}">
                      <a16:colId xmlns:a16="http://schemas.microsoft.com/office/drawing/2014/main" val="3861679483"/>
                    </a:ext>
                  </a:extLst>
                </a:gridCol>
                <a:gridCol w="914400">
                  <a:extLst>
                    <a:ext uri="{9D8B030D-6E8A-4147-A177-3AD203B41FA5}">
                      <a16:colId xmlns:a16="http://schemas.microsoft.com/office/drawing/2014/main" val="770698558"/>
                    </a:ext>
                  </a:extLst>
                </a:gridCol>
                <a:gridCol w="914400">
                  <a:extLst>
                    <a:ext uri="{9D8B030D-6E8A-4147-A177-3AD203B41FA5}">
                      <a16:colId xmlns:a16="http://schemas.microsoft.com/office/drawing/2014/main" val="426348451"/>
                    </a:ext>
                  </a:extLst>
                </a:gridCol>
                <a:gridCol w="914400">
                  <a:extLst>
                    <a:ext uri="{9D8B030D-6E8A-4147-A177-3AD203B41FA5}">
                      <a16:colId xmlns:a16="http://schemas.microsoft.com/office/drawing/2014/main" val="3455924866"/>
                    </a:ext>
                  </a:extLst>
                </a:gridCol>
                <a:gridCol w="914400">
                  <a:extLst>
                    <a:ext uri="{9D8B030D-6E8A-4147-A177-3AD203B41FA5}">
                      <a16:colId xmlns:a16="http://schemas.microsoft.com/office/drawing/2014/main" val="296257138"/>
                    </a:ext>
                  </a:extLst>
                </a:gridCol>
                <a:gridCol w="914400">
                  <a:extLst>
                    <a:ext uri="{9D8B030D-6E8A-4147-A177-3AD203B41FA5}">
                      <a16:colId xmlns:a16="http://schemas.microsoft.com/office/drawing/2014/main" val="3824398418"/>
                    </a:ext>
                  </a:extLst>
                </a:gridCol>
                <a:gridCol w="914400">
                  <a:extLst>
                    <a:ext uri="{9D8B030D-6E8A-4147-A177-3AD203B41FA5}">
                      <a16:colId xmlns:a16="http://schemas.microsoft.com/office/drawing/2014/main" val="709336699"/>
                    </a:ext>
                  </a:extLst>
                </a:gridCol>
                <a:gridCol w="914400">
                  <a:extLst>
                    <a:ext uri="{9D8B030D-6E8A-4147-A177-3AD203B41FA5}">
                      <a16:colId xmlns:a16="http://schemas.microsoft.com/office/drawing/2014/main" val="1587616781"/>
                    </a:ext>
                  </a:extLst>
                </a:gridCol>
                <a:gridCol w="914400">
                  <a:extLst>
                    <a:ext uri="{9D8B030D-6E8A-4147-A177-3AD203B41FA5}">
                      <a16:colId xmlns:a16="http://schemas.microsoft.com/office/drawing/2014/main" val="3595429954"/>
                    </a:ext>
                  </a:extLst>
                </a:gridCol>
              </a:tblGrid>
              <a:tr h="914400">
                <a:tc>
                  <a:txBody>
                    <a:bodyPr/>
                    <a:lstStyle/>
                    <a:p>
                      <a:pPr algn="ctr"/>
                      <a:r>
                        <a:rPr lang="en-US" sz="1200" u="sng" dirty="0" smtClean="0">
                          <a:latin typeface="Arial Black" panose="020B0A04020102020204" pitchFamily="34" charset="0"/>
                        </a:rPr>
                        <a:t>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1970158"/>
                  </a:ext>
                </a:extLst>
              </a:tr>
              <a:tr h="914400">
                <a:tc>
                  <a:txBody>
                    <a:bodyPr/>
                    <a:lstStyle/>
                    <a:p>
                      <a:pPr algn="ctr"/>
                      <a:r>
                        <a:rPr lang="en-US" sz="1200" u="sng" dirty="0" smtClean="0">
                          <a:latin typeface="Arial Black" panose="020B0A04020102020204" pitchFamily="34" charset="0"/>
                        </a:rPr>
                        <a:t>14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19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9867492"/>
                  </a:ext>
                </a:extLst>
              </a:tr>
              <a:tr h="914400">
                <a:tc>
                  <a:txBody>
                    <a:bodyPr/>
                    <a:lstStyle/>
                    <a:p>
                      <a:pPr algn="ctr"/>
                      <a:r>
                        <a:rPr lang="en-US" sz="1200" u="sng" dirty="0" smtClean="0">
                          <a:latin typeface="Arial Black" panose="020B0A04020102020204" pitchFamily="34" charset="0"/>
                        </a:rPr>
                        <a:t>27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29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39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657616"/>
                  </a:ext>
                </a:extLst>
              </a:tr>
              <a:tr h="914400">
                <a:tc>
                  <a:txBody>
                    <a:bodyPr/>
                    <a:lstStyle/>
                    <a:p>
                      <a:pPr algn="ctr"/>
                      <a:r>
                        <a:rPr lang="en-US" sz="1200" u="sng" dirty="0" smtClean="0">
                          <a:latin typeface="Arial Black" panose="020B0A04020102020204" pitchFamily="34" charset="0"/>
                        </a:rPr>
                        <a:t>40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49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726763"/>
                  </a:ext>
                </a:extLst>
              </a:tr>
              <a:tr h="914400">
                <a:tc>
                  <a:txBody>
                    <a:bodyPr/>
                    <a:lstStyle/>
                    <a:p>
                      <a:pPr algn="ctr"/>
                      <a:r>
                        <a:rPr lang="en-US" sz="1200" u="sng" dirty="0" smtClean="0">
                          <a:latin typeface="Arial Black" panose="020B0A04020102020204" pitchFamily="34" charset="0"/>
                        </a:rPr>
                        <a:t>53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59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4663691"/>
                  </a:ext>
                </a:extLst>
              </a:tr>
              <a:tr h="914400">
                <a:tc>
                  <a:txBody>
                    <a:bodyPr/>
                    <a:lstStyle/>
                    <a:p>
                      <a:pPr algn="ctr"/>
                      <a:r>
                        <a:rPr lang="en-US" sz="1200" u="sng" dirty="0" smtClean="0">
                          <a:latin typeface="Arial Black" panose="020B0A04020102020204" pitchFamily="34" charset="0"/>
                        </a:rPr>
                        <a:t>66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69</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70</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71</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72</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73</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74</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75</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76</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77</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200" u="sng" dirty="0" smtClean="0">
                          <a:latin typeface="Arial Black" panose="020B0A04020102020204" pitchFamily="34" charset="0"/>
                        </a:rPr>
                        <a:t>78</a:t>
                      </a:r>
                      <a:endParaRPr lang="en-US" sz="1200" u="sng" dirty="0">
                        <a:latin typeface="Arial Black" panose="020B0A040201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110706"/>
                  </a:ext>
                </a:extLst>
              </a:tr>
            </a:tbl>
          </a:graphicData>
        </a:graphic>
      </p:graphicFrame>
    </p:spTree>
    <p:extLst>
      <p:ext uri="{BB962C8B-B14F-4D97-AF65-F5344CB8AC3E}">
        <p14:creationId xmlns:p14="http://schemas.microsoft.com/office/powerpoint/2010/main" val="35656647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8" y="1408313"/>
            <a:ext cx="10515600" cy="1325563"/>
          </a:xfrm>
        </p:spPr>
        <p:txBody>
          <a:bodyPr>
            <a:noAutofit/>
          </a:bodyPr>
          <a:lstStyle/>
          <a:p>
            <a:pPr algn="ctr"/>
            <a:r>
              <a:rPr lang="en-US" sz="11500" b="1" dirty="0" smtClean="0"/>
              <a:t>Stoichiometry Lab</a:t>
            </a:r>
            <a:endParaRPr lang="en-US" sz="11500" b="1" dirty="0"/>
          </a:p>
        </p:txBody>
      </p:sp>
    </p:spTree>
    <p:extLst>
      <p:ext uri="{BB962C8B-B14F-4D97-AF65-F5344CB8AC3E}">
        <p14:creationId xmlns:p14="http://schemas.microsoft.com/office/powerpoint/2010/main" val="19037990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u="sng" dirty="0" smtClean="0">
                <a:solidFill>
                  <a:srgbClr val="FF0000"/>
                </a:solidFill>
              </a:rPr>
              <a:t>Jumpstart </a:t>
            </a:r>
            <a:r>
              <a:rPr lang="en-US" b="1" i="1" u="sng" dirty="0" smtClean="0">
                <a:solidFill>
                  <a:srgbClr val="FF0000"/>
                </a:solidFill>
              </a:rPr>
              <a:t>(not on jumpstart paper today)</a:t>
            </a:r>
            <a:endParaRPr lang="en-US" b="1" i="1" u="sng"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Take this time to go over the prelab with your nearby classmates – you need to make sure your answers are correct so you are allowed to start the lab! Use the chart on the wall by the clock to fill out the last row of #8 and #9</a:t>
            </a:r>
            <a:endParaRPr lang="en-US" sz="4400" dirty="0"/>
          </a:p>
        </p:txBody>
      </p:sp>
    </p:spTree>
    <p:extLst>
      <p:ext uri="{BB962C8B-B14F-4D97-AF65-F5344CB8AC3E}">
        <p14:creationId xmlns:p14="http://schemas.microsoft.com/office/powerpoint/2010/main" val="21344176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Stoichiometry Lab</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smtClean="0"/>
              <a:t>Spoon with red tape </a:t>
            </a:r>
          </a:p>
          <a:p>
            <a:r>
              <a:rPr lang="en-US" dirty="0" smtClean="0"/>
              <a:t>Spoon with yellow tape </a:t>
            </a:r>
          </a:p>
          <a:p>
            <a:r>
              <a:rPr lang="en-US" dirty="0" smtClean="0"/>
              <a:t>Beaker with red tape</a:t>
            </a:r>
          </a:p>
          <a:p>
            <a:r>
              <a:rPr lang="en-US" dirty="0" smtClean="0"/>
              <a:t>Beaker with purple tape</a:t>
            </a:r>
          </a:p>
          <a:p>
            <a:r>
              <a:rPr lang="en-US" dirty="0" smtClean="0"/>
              <a:t>Beaker with yellow tape</a:t>
            </a:r>
          </a:p>
          <a:p>
            <a:r>
              <a:rPr lang="en-US" dirty="0" smtClean="0"/>
              <a:t>Weigh boat with CaCl</a:t>
            </a:r>
            <a:r>
              <a:rPr lang="en-US" baseline="-25000" dirty="0" smtClean="0"/>
              <a:t>2</a:t>
            </a:r>
            <a:r>
              <a:rPr lang="en-US" dirty="0" smtClean="0"/>
              <a:t> and yellow tape</a:t>
            </a:r>
          </a:p>
          <a:p>
            <a:r>
              <a:rPr lang="en-US" dirty="0" smtClean="0"/>
              <a:t>Weigh boat with Na</a:t>
            </a:r>
            <a:r>
              <a:rPr lang="en-US" baseline="-25000" dirty="0" smtClean="0"/>
              <a:t>2</a:t>
            </a:r>
            <a:r>
              <a:rPr lang="en-US" dirty="0" smtClean="0"/>
              <a:t>CO</a:t>
            </a:r>
            <a:r>
              <a:rPr lang="en-US" baseline="-25000" dirty="0" smtClean="0"/>
              <a:t>3</a:t>
            </a:r>
            <a:r>
              <a:rPr lang="en-US" dirty="0" smtClean="0"/>
              <a:t> and red tape</a:t>
            </a:r>
          </a:p>
          <a:p>
            <a:r>
              <a:rPr lang="en-US" dirty="0" smtClean="0"/>
              <a:t>Extra weigh boat for each period</a:t>
            </a:r>
          </a:p>
        </p:txBody>
      </p:sp>
      <p:sp>
        <p:nvSpPr>
          <p:cNvPr id="4" name="Rectangle 3"/>
          <p:cNvSpPr/>
          <p:nvPr/>
        </p:nvSpPr>
        <p:spPr>
          <a:xfrm>
            <a:off x="6096000" y="1177118"/>
            <a:ext cx="6096000" cy="2677656"/>
          </a:xfrm>
          <a:prstGeom prst="rect">
            <a:avLst/>
          </a:prstGeom>
        </p:spPr>
        <p:txBody>
          <a:bodyPr>
            <a:spAutoFit/>
          </a:bodyPr>
          <a:lstStyle/>
          <a:p>
            <a:pPr marL="285750" indent="-285750">
              <a:buFont typeface="Arial" panose="020B0604020202020204" pitchFamily="34" charset="0"/>
              <a:buChar char="•"/>
            </a:pPr>
            <a:r>
              <a:rPr lang="en-US" sz="2800" dirty="0" smtClean="0"/>
              <a:t>Filter paper for each period</a:t>
            </a:r>
          </a:p>
          <a:p>
            <a:pPr marL="285750" indent="-285750">
              <a:buFont typeface="Arial" panose="020B0604020202020204" pitchFamily="34" charset="0"/>
              <a:buChar char="•"/>
            </a:pPr>
            <a:r>
              <a:rPr lang="en-US" sz="2800" dirty="0" smtClean="0"/>
              <a:t>Scale</a:t>
            </a:r>
          </a:p>
          <a:p>
            <a:pPr marL="285750" indent="-285750">
              <a:buFont typeface="Arial" panose="020B0604020202020204" pitchFamily="34" charset="0"/>
              <a:buChar char="•"/>
            </a:pPr>
            <a:r>
              <a:rPr lang="en-US" sz="2800" dirty="0" smtClean="0"/>
              <a:t>Distilled water bottle</a:t>
            </a:r>
          </a:p>
          <a:p>
            <a:pPr marL="285750" indent="-285750">
              <a:buFont typeface="Arial" panose="020B0604020202020204" pitchFamily="34" charset="0"/>
              <a:buChar char="•"/>
            </a:pPr>
            <a:r>
              <a:rPr lang="en-US" sz="2800" dirty="0" smtClean="0"/>
              <a:t>Hot plate</a:t>
            </a:r>
          </a:p>
          <a:p>
            <a:pPr marL="285750" indent="-285750">
              <a:buFont typeface="Arial" panose="020B0604020202020204" pitchFamily="34" charset="0"/>
              <a:buChar char="•"/>
            </a:pPr>
            <a:r>
              <a:rPr lang="en-US" sz="2800" dirty="0" smtClean="0"/>
              <a:t>Buchner funnel and filter flask with hose</a:t>
            </a:r>
          </a:p>
        </p:txBody>
      </p:sp>
    </p:spTree>
    <p:extLst>
      <p:ext uri="{BB962C8B-B14F-4D97-AF65-F5344CB8AC3E}">
        <p14:creationId xmlns:p14="http://schemas.microsoft.com/office/powerpoint/2010/main" val="20081448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779627" y="220830"/>
            <a:ext cx="4173662" cy="1886953"/>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tx1"/>
                </a:solidFill>
              </a:rPr>
              <a:t>How to label Weigh Boat and Purple Beaker:</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4</a:t>
            </a:r>
            <a:r>
              <a:rPr lang="en-US" sz="3200" b="1" baseline="30000" dirty="0" smtClean="0">
                <a:solidFill>
                  <a:schemeClr val="tx1"/>
                </a:solidFill>
              </a:rPr>
              <a:t>th</a:t>
            </a:r>
            <a:r>
              <a:rPr lang="en-US" sz="3200" b="1" dirty="0" smtClean="0">
                <a:solidFill>
                  <a:schemeClr val="tx1"/>
                </a:solidFill>
              </a:rPr>
              <a:t> period  BENCH #1 </a:t>
            </a:r>
          </a:p>
        </p:txBody>
      </p:sp>
      <p:sp>
        <p:nvSpPr>
          <p:cNvPr id="6" name="Rounded Rectangle 5"/>
          <p:cNvSpPr/>
          <p:nvPr/>
        </p:nvSpPr>
        <p:spPr>
          <a:xfrm>
            <a:off x="551717" y="154549"/>
            <a:ext cx="3773510" cy="2336476"/>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Sodium Carbonate NaCO</a:t>
            </a:r>
            <a:r>
              <a:rPr lang="en-US" sz="2800" b="1" baseline="-25000" dirty="0" smtClean="0">
                <a:solidFill>
                  <a:schemeClr val="tx1"/>
                </a:solidFill>
              </a:rPr>
              <a:t>3</a:t>
            </a:r>
            <a:r>
              <a:rPr lang="en-US" sz="2800" b="1" dirty="0" smtClean="0">
                <a:solidFill>
                  <a:schemeClr val="tx1"/>
                </a:solidFill>
              </a:rPr>
              <a:t> in </a:t>
            </a:r>
            <a:r>
              <a:rPr lang="en-US" sz="3200" b="1" dirty="0" smtClean="0">
                <a:ln>
                  <a:solidFill>
                    <a:schemeClr val="tx1"/>
                  </a:solidFill>
                </a:ln>
                <a:solidFill>
                  <a:srgbClr val="FF0000"/>
                </a:solidFill>
              </a:rPr>
              <a:t>RED</a:t>
            </a:r>
          </a:p>
          <a:p>
            <a:pPr algn="ctr"/>
            <a:endParaRPr lang="en-US" sz="2800" b="1" dirty="0">
              <a:solidFill>
                <a:srgbClr val="FF0000"/>
              </a:solidFill>
            </a:endParaRPr>
          </a:p>
          <a:p>
            <a:pPr algn="ctr"/>
            <a:r>
              <a:rPr lang="en-US" sz="2800" b="1" dirty="0" smtClean="0">
                <a:solidFill>
                  <a:schemeClr val="tx1"/>
                </a:solidFill>
              </a:rPr>
              <a:t>Calcium Chloride CaCl</a:t>
            </a:r>
            <a:r>
              <a:rPr lang="en-US" sz="2800" b="1" baseline="-25000" dirty="0" smtClean="0">
                <a:solidFill>
                  <a:schemeClr val="tx1"/>
                </a:solidFill>
              </a:rPr>
              <a:t>2</a:t>
            </a:r>
            <a:r>
              <a:rPr lang="en-US" sz="2800" b="1" dirty="0" smtClean="0">
                <a:solidFill>
                  <a:schemeClr val="tx1"/>
                </a:solidFill>
              </a:rPr>
              <a:t> in </a:t>
            </a:r>
            <a:r>
              <a:rPr lang="en-US" sz="3200" b="1" dirty="0" smtClean="0">
                <a:ln>
                  <a:solidFill>
                    <a:schemeClr val="tx1"/>
                  </a:solidFill>
                </a:ln>
                <a:solidFill>
                  <a:srgbClr val="FFFF00"/>
                </a:solidFill>
              </a:rPr>
              <a:t>YELLOW</a:t>
            </a:r>
          </a:p>
        </p:txBody>
      </p:sp>
      <p:sp>
        <p:nvSpPr>
          <p:cNvPr id="7" name="Rectangle 6"/>
          <p:cNvSpPr/>
          <p:nvPr/>
        </p:nvSpPr>
        <p:spPr>
          <a:xfrm rot="2545405">
            <a:off x="586439" y="3617714"/>
            <a:ext cx="939902" cy="1674254"/>
          </a:xfrm>
          <a:prstGeom prst="rect">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90124" y="4093400"/>
            <a:ext cx="939902" cy="1674254"/>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3995" y="3856774"/>
            <a:ext cx="954037" cy="1751802"/>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rved Down Arrow 9"/>
          <p:cNvSpPr/>
          <p:nvPr/>
        </p:nvSpPr>
        <p:spPr>
          <a:xfrm>
            <a:off x="1650895" y="3258355"/>
            <a:ext cx="1247956" cy="83504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rot="2803082">
            <a:off x="4384354" y="2749600"/>
            <a:ext cx="869195" cy="1553572"/>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rved Down Arrow 11"/>
          <p:cNvSpPr/>
          <p:nvPr/>
        </p:nvSpPr>
        <p:spPr>
          <a:xfrm>
            <a:off x="5363862" y="1957660"/>
            <a:ext cx="1455678" cy="88784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Isosceles Triangle 12"/>
          <p:cNvSpPr/>
          <p:nvPr/>
        </p:nvSpPr>
        <p:spPr>
          <a:xfrm rot="10800000">
            <a:off x="6213528" y="2902575"/>
            <a:ext cx="1044538" cy="1051239"/>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626022" y="3316805"/>
            <a:ext cx="209979" cy="155095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0534551" y="2366218"/>
            <a:ext cx="853224" cy="1566689"/>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866458" y="3950321"/>
            <a:ext cx="2189409" cy="69545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Hot Plate</a:t>
            </a:r>
            <a:endParaRPr lang="en-US" sz="2800" b="1" dirty="0">
              <a:solidFill>
                <a:schemeClr val="tx1"/>
              </a:solidFill>
            </a:endParaRPr>
          </a:p>
        </p:txBody>
      </p:sp>
      <p:sp>
        <p:nvSpPr>
          <p:cNvPr id="17" name="Curved Down Arrow 16"/>
          <p:cNvSpPr/>
          <p:nvPr/>
        </p:nvSpPr>
        <p:spPr>
          <a:xfrm>
            <a:off x="6724814" y="2300968"/>
            <a:ext cx="2099042" cy="90428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p:cNvSpPr/>
          <p:nvPr/>
        </p:nvSpPr>
        <p:spPr>
          <a:xfrm>
            <a:off x="7959386" y="3308829"/>
            <a:ext cx="1893194" cy="417523"/>
          </a:xfrm>
          <a:prstGeom prst="rect">
            <a:avLst/>
          </a:prstGeom>
          <a:solidFill>
            <a:schemeClr val="accent6">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Weigh Boat</a:t>
            </a:r>
            <a:endParaRPr lang="en-US" sz="2400" b="1" dirty="0">
              <a:solidFill>
                <a:schemeClr val="tx1"/>
              </a:solidFill>
            </a:endParaRPr>
          </a:p>
        </p:txBody>
      </p:sp>
      <p:sp>
        <p:nvSpPr>
          <p:cNvPr id="20" name="Rounded Rectangle 19"/>
          <p:cNvSpPr/>
          <p:nvPr/>
        </p:nvSpPr>
        <p:spPr>
          <a:xfrm>
            <a:off x="7875673" y="5975989"/>
            <a:ext cx="3953814" cy="619720"/>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Put in oven overnight</a:t>
            </a:r>
            <a:endParaRPr lang="en-US" sz="3200" b="1" dirty="0">
              <a:solidFill>
                <a:schemeClr val="tx1"/>
              </a:solidFill>
            </a:endParaRPr>
          </a:p>
        </p:txBody>
      </p:sp>
      <p:sp>
        <p:nvSpPr>
          <p:cNvPr id="21" name="Rectangle 20"/>
          <p:cNvSpPr/>
          <p:nvPr/>
        </p:nvSpPr>
        <p:spPr>
          <a:xfrm>
            <a:off x="6454117" y="3293718"/>
            <a:ext cx="579549" cy="103188"/>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8630231" y="3863676"/>
            <a:ext cx="328653" cy="1910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10796835" y="4732675"/>
            <a:ext cx="328653" cy="1041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977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8" y="1408313"/>
            <a:ext cx="10515600" cy="1325563"/>
          </a:xfrm>
        </p:spPr>
        <p:txBody>
          <a:bodyPr>
            <a:noAutofit/>
          </a:bodyPr>
          <a:lstStyle/>
          <a:p>
            <a:pPr algn="ctr"/>
            <a:r>
              <a:rPr lang="en-US" sz="11500" b="1" dirty="0" smtClean="0"/>
              <a:t>Calorimetry Lab</a:t>
            </a:r>
            <a:endParaRPr lang="en-US" sz="11500" b="1" dirty="0"/>
          </a:p>
        </p:txBody>
      </p:sp>
    </p:spTree>
    <p:extLst>
      <p:ext uri="{BB962C8B-B14F-4D97-AF65-F5344CB8AC3E}">
        <p14:creationId xmlns:p14="http://schemas.microsoft.com/office/powerpoint/2010/main" val="36825093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smtClean="0"/>
              <a:t>Calorimetry </a:t>
            </a:r>
            <a:r>
              <a:rPr lang="en-US" b="1" u="sng" dirty="0" smtClean="0"/>
              <a:t>Lab</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err="1" smtClean="0"/>
              <a:t>Calorimetor</a:t>
            </a:r>
            <a:endParaRPr lang="en-US" dirty="0" smtClean="0"/>
          </a:p>
          <a:p>
            <a:r>
              <a:rPr lang="en-US" dirty="0" smtClean="0"/>
              <a:t>Thermometer</a:t>
            </a:r>
          </a:p>
          <a:p>
            <a:r>
              <a:rPr lang="en-US" dirty="0" smtClean="0"/>
              <a:t>Hot plate</a:t>
            </a:r>
          </a:p>
          <a:p>
            <a:r>
              <a:rPr lang="en-US" dirty="0" smtClean="0"/>
              <a:t>Scale</a:t>
            </a:r>
          </a:p>
          <a:p>
            <a:r>
              <a:rPr lang="en-US" dirty="0" smtClean="0"/>
              <a:t>Brass pipe fitting</a:t>
            </a:r>
          </a:p>
          <a:p>
            <a:r>
              <a:rPr lang="en-US" dirty="0" smtClean="0"/>
              <a:t>100mL graduated cylinder</a:t>
            </a:r>
          </a:p>
          <a:p>
            <a:r>
              <a:rPr lang="en-US" dirty="0" smtClean="0"/>
              <a:t>500mL beaker with water boiling</a:t>
            </a:r>
          </a:p>
        </p:txBody>
      </p:sp>
    </p:spTree>
    <p:extLst>
      <p:ext uri="{BB962C8B-B14F-4D97-AF65-F5344CB8AC3E}">
        <p14:creationId xmlns:p14="http://schemas.microsoft.com/office/powerpoint/2010/main" val="24613450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a:t>Jumpstart #5E</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pPr marL="514350" indent="-514350" algn="l">
              <a:buFont typeface="+mj-lt"/>
              <a:buAutoNum type="arabicParenR"/>
            </a:pPr>
            <a:r>
              <a:rPr lang="en-US" sz="3600" dirty="0">
                <a:solidFill>
                  <a:schemeClr val="tx1"/>
                </a:solidFill>
              </a:rPr>
              <a:t>What is the equation for calculating the heat energy transfer involved in a reaction?</a:t>
            </a:r>
          </a:p>
          <a:p>
            <a:pPr marL="514350" indent="-514350" algn="l">
              <a:buFont typeface="+mj-lt"/>
              <a:buAutoNum type="arabicParenR"/>
            </a:pPr>
            <a:r>
              <a:rPr lang="en-US" sz="3600" dirty="0">
                <a:solidFill>
                  <a:schemeClr val="tx1"/>
                </a:solidFill>
              </a:rPr>
              <a:t>If a 10g piece of metal absorbs 500J of energy, and goes from 15deg C to 90deg C, what is the specific heat?</a:t>
            </a:r>
            <a:endParaRPr lang="en-US" sz="3600" dirty="0">
              <a:solidFill>
                <a:schemeClr val="tx1"/>
              </a:solidFill>
              <a:sym typeface="Symbol" panose="05050102010706020507" pitchFamily="18" charset="2"/>
            </a:endParaRPr>
          </a:p>
        </p:txBody>
      </p:sp>
      <p:cxnSp>
        <p:nvCxnSpPr>
          <p:cNvPr id="5" name="Straight Connector 4"/>
          <p:cNvCxnSpPr/>
          <p:nvPr/>
        </p:nvCxnSpPr>
        <p:spPr>
          <a:xfrm>
            <a:off x="1524000" y="2324636"/>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0" y="4235003"/>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2206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Signs of a </a:t>
            </a:r>
            <a:r>
              <a:rPr lang="en-US" sz="11500" b="1" dirty="0" err="1" smtClean="0"/>
              <a:t>Rxn</a:t>
            </a:r>
            <a:r>
              <a:rPr lang="en-US" sz="11500" b="1" dirty="0" smtClean="0"/>
              <a:t> Lab</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31980269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942" y="103167"/>
            <a:ext cx="3657600" cy="1143000"/>
          </a:xfrm>
          <a:prstGeom prst="rect">
            <a:avLst/>
          </a:prstGeom>
          <a:noFill/>
          <a:ln w="57150">
            <a:solidFill>
              <a:schemeClr val="tx1"/>
            </a:solidFill>
          </a:ln>
        </p:spPr>
        <p:txBody>
          <a:bodyPr wrap="square" rtlCol="0">
            <a:spAutoFit/>
          </a:bodyPr>
          <a:lstStyle/>
          <a:p>
            <a:r>
              <a:rPr lang="en-US" sz="6600" b="1" dirty="0" smtClean="0"/>
              <a:t>Q = </a:t>
            </a:r>
            <a:r>
              <a:rPr lang="en-US" sz="6600" b="1" dirty="0" err="1" smtClean="0"/>
              <a:t>mC</a:t>
            </a:r>
            <a:r>
              <a:rPr lang="en-US" sz="6600" b="1" dirty="0" err="1" smtClean="0">
                <a:sym typeface="Symbol" panose="05050102010706020507" pitchFamily="18" charset="2"/>
              </a:rPr>
              <a:t>T</a:t>
            </a:r>
            <a:endParaRPr lang="en-US" sz="6600" b="1" dirty="0"/>
          </a:p>
        </p:txBody>
      </p:sp>
      <p:sp>
        <p:nvSpPr>
          <p:cNvPr id="5" name="TextBox 4"/>
          <p:cNvSpPr txBox="1"/>
          <p:nvPr/>
        </p:nvSpPr>
        <p:spPr>
          <a:xfrm>
            <a:off x="3882646" y="107394"/>
            <a:ext cx="8133344" cy="1138773"/>
          </a:xfrm>
          <a:prstGeom prst="rect">
            <a:avLst/>
          </a:prstGeom>
          <a:noFill/>
          <a:ln w="57150">
            <a:solidFill>
              <a:schemeClr val="tx1"/>
            </a:solidFill>
          </a:ln>
        </p:spPr>
        <p:txBody>
          <a:bodyPr wrap="square" rtlCol="0" anchor="ctr">
            <a:spAutoFit/>
          </a:bodyPr>
          <a:lstStyle/>
          <a:p>
            <a:pPr algn="r"/>
            <a:r>
              <a:rPr lang="en-US" sz="3600" b="1" dirty="0" smtClean="0">
                <a:solidFill>
                  <a:srgbClr val="FF0000"/>
                </a:solidFill>
              </a:rPr>
              <a:t>Purpose of the lab: </a:t>
            </a:r>
            <a:r>
              <a:rPr lang="en-US" sz="4000" b="1" dirty="0" smtClean="0">
                <a:solidFill>
                  <a:srgbClr val="FF0000"/>
                </a:solidFill>
              </a:rPr>
              <a:t/>
            </a:r>
            <a:br>
              <a:rPr lang="en-US" sz="4000" b="1" dirty="0" smtClean="0">
                <a:solidFill>
                  <a:srgbClr val="FF0000"/>
                </a:solidFill>
              </a:rPr>
            </a:br>
            <a:r>
              <a:rPr lang="en-US" sz="3200" b="1" i="1" dirty="0" smtClean="0"/>
              <a:t>Solve for C (specific heat) of Brass</a:t>
            </a:r>
            <a:endParaRPr lang="en-US" sz="3200" b="1" i="1" dirty="0"/>
          </a:p>
        </p:txBody>
      </p:sp>
      <p:sp>
        <p:nvSpPr>
          <p:cNvPr id="6" name="TextBox 5"/>
          <p:cNvSpPr txBox="1"/>
          <p:nvPr/>
        </p:nvSpPr>
        <p:spPr>
          <a:xfrm>
            <a:off x="218942" y="1247733"/>
            <a:ext cx="4951932" cy="1200329"/>
          </a:xfrm>
          <a:prstGeom prst="rect">
            <a:avLst/>
          </a:prstGeom>
          <a:noFill/>
          <a:ln w="57150">
            <a:solidFill>
              <a:schemeClr val="tx1"/>
            </a:solidFill>
          </a:ln>
        </p:spPr>
        <p:txBody>
          <a:bodyPr wrap="square" rtlCol="0">
            <a:spAutoFit/>
          </a:bodyPr>
          <a:lstStyle/>
          <a:p>
            <a:r>
              <a:rPr lang="en-US" sz="3600" b="1" dirty="0" smtClean="0"/>
              <a:t>Energy absorbed</a:t>
            </a:r>
            <a:r>
              <a:rPr lang="en-US" sz="3600" b="1" dirty="0" smtClean="0">
                <a:sym typeface="Wingdings" panose="05000000000000000000" pitchFamily="2" charset="2"/>
              </a:rPr>
              <a:t> Q = +</a:t>
            </a:r>
          </a:p>
          <a:p>
            <a:r>
              <a:rPr lang="en-US" sz="3600" b="1" dirty="0" smtClean="0">
                <a:sym typeface="Wingdings" panose="05000000000000000000" pitchFamily="2" charset="2"/>
              </a:rPr>
              <a:t>Energy released  Q = -</a:t>
            </a:r>
            <a:endParaRPr lang="en-US" sz="3600" b="1" dirty="0"/>
          </a:p>
        </p:txBody>
      </p:sp>
      <p:sp>
        <p:nvSpPr>
          <p:cNvPr id="7" name="Rectangle 6"/>
          <p:cNvSpPr/>
          <p:nvPr/>
        </p:nvSpPr>
        <p:spPr>
          <a:xfrm>
            <a:off x="2601538" y="2833355"/>
            <a:ext cx="2116236"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beaker</a:t>
            </a:r>
            <a:endParaRPr lang="en-US" dirty="0">
              <a:solidFill>
                <a:schemeClr val="tx1"/>
              </a:solidFill>
            </a:endParaRPr>
          </a:p>
        </p:txBody>
      </p:sp>
      <p:sp>
        <p:nvSpPr>
          <p:cNvPr id="8" name="Rectangle 7"/>
          <p:cNvSpPr/>
          <p:nvPr/>
        </p:nvSpPr>
        <p:spPr>
          <a:xfrm>
            <a:off x="2640175" y="3422102"/>
            <a:ext cx="2040557" cy="1458991"/>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266277" y="3887481"/>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689378" y="4166315"/>
            <a:ext cx="916711"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861003" y="510370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Hot Water</a:t>
            </a:r>
            <a:endParaRPr lang="en-US" sz="2800" dirty="0">
              <a:solidFill>
                <a:schemeClr val="tx1"/>
              </a:solidFill>
            </a:endParaRPr>
          </a:p>
        </p:txBody>
      </p:sp>
      <p:sp>
        <p:nvSpPr>
          <p:cNvPr id="12" name="Rectangle 11"/>
          <p:cNvSpPr/>
          <p:nvPr/>
        </p:nvSpPr>
        <p:spPr>
          <a:xfrm>
            <a:off x="1861003" y="544422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Metal is heating up</a:t>
            </a:r>
            <a:endParaRPr lang="en-US" sz="2800" dirty="0">
              <a:solidFill>
                <a:schemeClr val="tx1"/>
              </a:solidFill>
            </a:endParaRPr>
          </a:p>
        </p:txBody>
      </p:sp>
      <p:sp>
        <p:nvSpPr>
          <p:cNvPr id="13" name="Rectangle 12"/>
          <p:cNvSpPr/>
          <p:nvPr/>
        </p:nvSpPr>
        <p:spPr>
          <a:xfrm>
            <a:off x="1506834" y="5845421"/>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Energy transfer into METAL</a:t>
            </a:r>
            <a:endParaRPr lang="en-US" sz="2800" dirty="0">
              <a:solidFill>
                <a:schemeClr val="tx1"/>
              </a:solidFill>
            </a:endParaRPr>
          </a:p>
        </p:txBody>
      </p:sp>
      <p:sp>
        <p:nvSpPr>
          <p:cNvPr id="14" name="Rectangle 13"/>
          <p:cNvSpPr/>
          <p:nvPr/>
        </p:nvSpPr>
        <p:spPr>
          <a:xfrm>
            <a:off x="7190522" y="2793220"/>
            <a:ext cx="2090684"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calorimeter</a:t>
            </a:r>
            <a:endParaRPr lang="en-US" dirty="0">
              <a:solidFill>
                <a:schemeClr val="tx1"/>
              </a:solidFill>
            </a:endParaRPr>
          </a:p>
        </p:txBody>
      </p:sp>
      <p:sp>
        <p:nvSpPr>
          <p:cNvPr id="15" name="Rectangle 14"/>
          <p:cNvSpPr/>
          <p:nvPr/>
        </p:nvSpPr>
        <p:spPr>
          <a:xfrm>
            <a:off x="7239529" y="3381967"/>
            <a:ext cx="2015919" cy="145899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765785" y="3913678"/>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8328171" y="4208309"/>
            <a:ext cx="802577"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54634" y="502643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Cold Water</a:t>
            </a:r>
            <a:endParaRPr lang="en-US" sz="2800" dirty="0">
              <a:solidFill>
                <a:schemeClr val="tx1"/>
              </a:solidFill>
            </a:endParaRPr>
          </a:p>
        </p:txBody>
      </p:sp>
      <p:sp>
        <p:nvSpPr>
          <p:cNvPr id="19" name="Rectangle 18"/>
          <p:cNvSpPr/>
          <p:nvPr/>
        </p:nvSpPr>
        <p:spPr>
          <a:xfrm>
            <a:off x="6754634" y="536695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Water is heating up</a:t>
            </a:r>
            <a:endParaRPr lang="en-US" sz="2800" dirty="0">
              <a:solidFill>
                <a:schemeClr val="tx1"/>
              </a:solidFill>
            </a:endParaRPr>
          </a:p>
        </p:txBody>
      </p:sp>
      <p:sp>
        <p:nvSpPr>
          <p:cNvPr id="20" name="Rectangle 19"/>
          <p:cNvSpPr/>
          <p:nvPr/>
        </p:nvSpPr>
        <p:spPr>
          <a:xfrm>
            <a:off x="6290995" y="5768147"/>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Energy transfer into WATER</a:t>
            </a:r>
            <a:endParaRPr lang="en-US" sz="2800" dirty="0">
              <a:solidFill>
                <a:schemeClr val="tx1"/>
              </a:solidFill>
            </a:endParaRPr>
          </a:p>
        </p:txBody>
      </p:sp>
      <p:sp>
        <p:nvSpPr>
          <p:cNvPr id="21" name="TextBox 20"/>
          <p:cNvSpPr txBox="1"/>
          <p:nvPr/>
        </p:nvSpPr>
        <p:spPr>
          <a:xfrm>
            <a:off x="128790" y="2980038"/>
            <a:ext cx="3026535" cy="1323439"/>
          </a:xfrm>
          <a:prstGeom prst="rect">
            <a:avLst/>
          </a:prstGeom>
          <a:noFill/>
        </p:spPr>
        <p:txBody>
          <a:bodyPr wrap="square" rtlCol="0">
            <a:spAutoFit/>
          </a:bodyPr>
          <a:lstStyle/>
          <a:p>
            <a:r>
              <a:rPr lang="en-US" sz="4000" dirty="0" err="1" smtClean="0"/>
              <a:t>Qmetal</a:t>
            </a:r>
            <a:r>
              <a:rPr lang="en-US" sz="4000" dirty="0" smtClean="0"/>
              <a:t> = +</a:t>
            </a:r>
          </a:p>
          <a:p>
            <a:r>
              <a:rPr lang="en-US" sz="4000" dirty="0" err="1" smtClean="0"/>
              <a:t>Qwater</a:t>
            </a:r>
            <a:r>
              <a:rPr lang="en-US" sz="4000" dirty="0" smtClean="0"/>
              <a:t> = -</a:t>
            </a:r>
            <a:endParaRPr lang="en-US" sz="4000" dirty="0"/>
          </a:p>
        </p:txBody>
      </p:sp>
      <p:sp>
        <p:nvSpPr>
          <p:cNvPr id="22" name="TextBox 21"/>
          <p:cNvSpPr txBox="1"/>
          <p:nvPr/>
        </p:nvSpPr>
        <p:spPr>
          <a:xfrm>
            <a:off x="9504609" y="2842888"/>
            <a:ext cx="2854818" cy="1323439"/>
          </a:xfrm>
          <a:prstGeom prst="rect">
            <a:avLst/>
          </a:prstGeom>
          <a:noFill/>
        </p:spPr>
        <p:txBody>
          <a:bodyPr wrap="square" rtlCol="0">
            <a:spAutoFit/>
          </a:bodyPr>
          <a:lstStyle/>
          <a:p>
            <a:r>
              <a:rPr lang="en-US" sz="4000" dirty="0" err="1" smtClean="0"/>
              <a:t>Qmetal</a:t>
            </a:r>
            <a:r>
              <a:rPr lang="en-US" sz="4000" dirty="0" smtClean="0"/>
              <a:t> = -</a:t>
            </a:r>
          </a:p>
          <a:p>
            <a:r>
              <a:rPr lang="en-US" sz="4000" dirty="0" err="1" smtClean="0"/>
              <a:t>Qwater</a:t>
            </a:r>
            <a:r>
              <a:rPr lang="en-US" sz="4000" dirty="0" smtClean="0"/>
              <a:t> = +</a:t>
            </a:r>
            <a:endParaRPr lang="en-US" sz="4000" dirty="0"/>
          </a:p>
        </p:txBody>
      </p:sp>
      <p:sp>
        <p:nvSpPr>
          <p:cNvPr id="23" name="TextBox 22"/>
          <p:cNvSpPr txBox="1"/>
          <p:nvPr/>
        </p:nvSpPr>
        <p:spPr>
          <a:xfrm>
            <a:off x="5170874" y="1243792"/>
            <a:ext cx="6845116" cy="1197864"/>
          </a:xfrm>
          <a:prstGeom prst="flowChartProcess">
            <a:avLst/>
          </a:prstGeom>
          <a:solidFill>
            <a:schemeClr val="bg1"/>
          </a:solidFill>
          <a:ln w="57150">
            <a:solidFill>
              <a:schemeClr val="tx1"/>
            </a:solidFill>
          </a:ln>
        </p:spPr>
        <p:txBody>
          <a:bodyPr wrap="square" rtlCol="0" anchor="ctr">
            <a:spAutoFit/>
          </a:bodyPr>
          <a:lstStyle/>
          <a:p>
            <a:pPr algn="ctr"/>
            <a:r>
              <a:rPr lang="en-US" sz="4500" b="1" dirty="0" smtClean="0"/>
              <a:t>ENERGY IN  = ENERGY OUT</a:t>
            </a:r>
          </a:p>
        </p:txBody>
      </p:sp>
    </p:spTree>
    <p:extLst>
      <p:ext uri="{BB962C8B-B14F-4D97-AF65-F5344CB8AC3E}">
        <p14:creationId xmlns:p14="http://schemas.microsoft.com/office/powerpoint/2010/main" val="59851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p:bldP spid="12" grpId="0"/>
      <p:bldP spid="13" grpId="0"/>
      <p:bldP spid="14" grpId="0" animBg="1"/>
      <p:bldP spid="15" grpId="0" animBg="1"/>
      <p:bldP spid="16" grpId="0" animBg="1"/>
      <p:bldP spid="17" grpId="0" animBg="1"/>
      <p:bldP spid="18" grpId="0"/>
      <p:bldP spid="19" grpId="0"/>
      <p:bldP spid="20" grpId="0"/>
      <p:bldP spid="21" grpId="0"/>
      <p:bldP spid="22" grpId="0"/>
      <p:bldP spid="2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6" y="412124"/>
            <a:ext cx="548711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smtClean="0">
                <a:solidFill>
                  <a:schemeClr val="tx1"/>
                </a:solidFill>
              </a:rPr>
              <a:t>Q</a:t>
            </a:r>
            <a:r>
              <a:rPr lang="en-US" sz="4800" b="1" baseline="-25000" dirty="0" err="1" smtClean="0">
                <a:solidFill>
                  <a:schemeClr val="tx1"/>
                </a:solidFill>
              </a:rPr>
              <a:t>water</a:t>
            </a:r>
            <a:r>
              <a:rPr lang="en-US" sz="4800" b="1" dirty="0" smtClean="0">
                <a:solidFill>
                  <a:schemeClr val="tx1"/>
                </a:solidFill>
              </a:rPr>
              <a:t> =</a:t>
            </a:r>
          </a:p>
          <a:p>
            <a:r>
              <a:rPr lang="en-US" sz="2400" b="1" dirty="0">
                <a:solidFill>
                  <a:schemeClr val="tx1"/>
                </a:solidFill>
              </a:rPr>
              <a:t/>
            </a:r>
            <a:br>
              <a:rPr lang="en-US" sz="2400" b="1" dirty="0">
                <a:solidFill>
                  <a:schemeClr val="tx1"/>
                </a:solidFill>
              </a:rPr>
            </a:br>
            <a:r>
              <a:rPr lang="en-US" sz="4800" b="1" dirty="0" err="1" smtClean="0">
                <a:solidFill>
                  <a:schemeClr val="tx1"/>
                </a:solidFill>
              </a:rPr>
              <a:t>m</a:t>
            </a:r>
            <a:r>
              <a:rPr lang="en-US" sz="4800" b="1" baseline="-25000" dirty="0" err="1" smtClean="0">
                <a:solidFill>
                  <a:schemeClr val="tx1"/>
                </a:solidFill>
              </a:rPr>
              <a:t>water</a:t>
            </a:r>
            <a:r>
              <a:rPr lang="en-US" sz="4800" b="1" dirty="0" smtClean="0">
                <a:solidFill>
                  <a:schemeClr val="tx1"/>
                </a:solidFill>
              </a:rPr>
              <a:t> =</a:t>
            </a:r>
          </a:p>
          <a:p>
            <a:endParaRPr lang="en-US" sz="4800" b="1" dirty="0" smtClean="0">
              <a:solidFill>
                <a:schemeClr val="tx1"/>
              </a:solidFill>
            </a:endParaRPr>
          </a:p>
          <a:p>
            <a:r>
              <a:rPr lang="en-US" sz="4800" b="1" dirty="0" err="1" smtClean="0">
                <a:solidFill>
                  <a:schemeClr val="tx1"/>
                </a:solidFill>
              </a:rPr>
              <a:t>C</a:t>
            </a:r>
            <a:r>
              <a:rPr lang="en-US" sz="4800" b="1" baseline="-25000" dirty="0" err="1" smtClean="0">
                <a:solidFill>
                  <a:schemeClr val="tx1"/>
                </a:solidFill>
              </a:rPr>
              <a:t>water</a:t>
            </a:r>
            <a:r>
              <a:rPr lang="en-US" sz="4800" b="1" dirty="0" smtClean="0">
                <a:solidFill>
                  <a:schemeClr val="tx1"/>
                </a:solidFill>
              </a:rPr>
              <a:t> = </a:t>
            </a:r>
          </a:p>
          <a:p>
            <a:endParaRPr lang="en-US" sz="3600" b="1" dirty="0" smtClean="0">
              <a:solidFill>
                <a:schemeClr val="tx1"/>
              </a:solidFill>
            </a:endParaRPr>
          </a:p>
          <a:p>
            <a:r>
              <a:rPr lang="en-US" sz="4800" b="1" dirty="0" smtClean="0">
                <a:solidFill>
                  <a:schemeClr val="tx1"/>
                </a:solidFill>
                <a:sym typeface="Symbol" panose="05050102010706020507" pitchFamily="18" charset="2"/>
              </a:rPr>
              <a:t></a:t>
            </a:r>
            <a:r>
              <a:rPr lang="en-US" sz="4800" b="1" dirty="0" err="1" smtClean="0">
                <a:solidFill>
                  <a:schemeClr val="tx1"/>
                </a:solidFill>
                <a:sym typeface="Symbol" panose="05050102010706020507" pitchFamily="18" charset="2"/>
              </a:rPr>
              <a:t>T</a:t>
            </a:r>
            <a:r>
              <a:rPr lang="en-US" sz="4800" b="1" baseline="-25000" dirty="0" err="1" smtClean="0">
                <a:solidFill>
                  <a:schemeClr val="tx1"/>
                </a:solidFill>
                <a:sym typeface="Symbol" panose="05050102010706020507" pitchFamily="18" charset="2"/>
              </a:rPr>
              <a:t>water</a:t>
            </a:r>
            <a:r>
              <a:rPr lang="en-US" sz="4800" b="1" dirty="0" smtClean="0">
                <a:solidFill>
                  <a:schemeClr val="tx1"/>
                </a:solidFill>
                <a:sym typeface="Symbol" panose="05050102010706020507" pitchFamily="18" charset="2"/>
              </a:rPr>
              <a:t> = </a:t>
            </a:r>
          </a:p>
        </p:txBody>
      </p:sp>
      <p:sp>
        <p:nvSpPr>
          <p:cNvPr id="5" name="Rectangle 4"/>
          <p:cNvSpPr/>
          <p:nvPr/>
        </p:nvSpPr>
        <p:spPr>
          <a:xfrm>
            <a:off x="5978505" y="412124"/>
            <a:ext cx="597254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smtClean="0">
                <a:solidFill>
                  <a:schemeClr val="tx1"/>
                </a:solidFill>
              </a:rPr>
              <a:t>Q</a:t>
            </a:r>
            <a:r>
              <a:rPr lang="en-US" sz="4800" b="1" baseline="-25000" dirty="0" err="1" smtClean="0">
                <a:solidFill>
                  <a:schemeClr val="tx1"/>
                </a:solidFill>
              </a:rPr>
              <a:t>metal</a:t>
            </a:r>
            <a:r>
              <a:rPr lang="en-US" sz="4800" b="1" dirty="0" smtClean="0">
                <a:solidFill>
                  <a:schemeClr val="tx1"/>
                </a:solidFill>
              </a:rPr>
              <a:t>=</a:t>
            </a:r>
            <a:endParaRPr lang="en-US" sz="4800" b="1" dirty="0">
              <a:solidFill>
                <a:schemeClr val="tx1"/>
              </a:solidFill>
            </a:endParaRPr>
          </a:p>
          <a:p>
            <a:r>
              <a:rPr lang="en-US" sz="4800" b="1" dirty="0">
                <a:solidFill>
                  <a:schemeClr val="tx1"/>
                </a:solidFill>
              </a:rPr>
              <a:t> </a:t>
            </a:r>
          </a:p>
          <a:p>
            <a:r>
              <a:rPr lang="en-US" sz="4800" b="1" dirty="0" err="1" smtClean="0">
                <a:solidFill>
                  <a:schemeClr val="tx1"/>
                </a:solidFill>
              </a:rPr>
              <a:t>m</a:t>
            </a:r>
            <a:r>
              <a:rPr lang="en-US" sz="4800" b="1" baseline="-25000" dirty="0" err="1" smtClean="0">
                <a:solidFill>
                  <a:schemeClr val="tx1"/>
                </a:solidFill>
              </a:rPr>
              <a:t>metal</a:t>
            </a:r>
            <a:r>
              <a:rPr lang="en-US" sz="4800" b="1" dirty="0" smtClean="0">
                <a:solidFill>
                  <a:schemeClr val="tx1"/>
                </a:solidFill>
              </a:rPr>
              <a:t> </a:t>
            </a:r>
            <a:r>
              <a:rPr lang="en-US" sz="4800" b="1" dirty="0">
                <a:solidFill>
                  <a:schemeClr val="tx1"/>
                </a:solidFill>
              </a:rPr>
              <a:t>=</a:t>
            </a:r>
          </a:p>
          <a:p>
            <a:endParaRPr lang="en-US" sz="1400" b="1" dirty="0">
              <a:solidFill>
                <a:schemeClr val="tx1"/>
              </a:solidFill>
            </a:endParaRPr>
          </a:p>
          <a:p>
            <a:r>
              <a:rPr lang="en-US" sz="4800" b="1" dirty="0" err="1" smtClean="0">
                <a:solidFill>
                  <a:schemeClr val="tx1"/>
                </a:solidFill>
              </a:rPr>
              <a:t>C</a:t>
            </a:r>
            <a:r>
              <a:rPr lang="en-US" sz="4800" b="1" baseline="-25000" dirty="0" err="1" smtClean="0">
                <a:solidFill>
                  <a:schemeClr val="tx1"/>
                </a:solidFill>
              </a:rPr>
              <a:t>metal</a:t>
            </a:r>
            <a:r>
              <a:rPr lang="en-US" sz="4800" b="1" dirty="0" smtClean="0">
                <a:solidFill>
                  <a:schemeClr val="tx1"/>
                </a:solidFill>
              </a:rPr>
              <a:t> </a:t>
            </a:r>
            <a:r>
              <a:rPr lang="en-US" sz="4800" b="1" dirty="0">
                <a:solidFill>
                  <a:schemeClr val="tx1"/>
                </a:solidFill>
              </a:rPr>
              <a:t>= </a:t>
            </a:r>
          </a:p>
          <a:p>
            <a:endParaRPr lang="en-US" b="1" dirty="0">
              <a:solidFill>
                <a:schemeClr val="tx1"/>
              </a:solidFill>
            </a:endParaRPr>
          </a:p>
          <a:p>
            <a:r>
              <a:rPr lang="en-US" sz="4800" b="1" dirty="0">
                <a:solidFill>
                  <a:schemeClr val="tx1"/>
                </a:solidFill>
                <a:sym typeface="Symbol" panose="05050102010706020507" pitchFamily="18" charset="2"/>
              </a:rPr>
              <a:t></a:t>
            </a:r>
            <a:r>
              <a:rPr lang="en-US" sz="4800" b="1" dirty="0" err="1" smtClean="0">
                <a:solidFill>
                  <a:schemeClr val="tx1"/>
                </a:solidFill>
                <a:sym typeface="Symbol" panose="05050102010706020507" pitchFamily="18" charset="2"/>
              </a:rPr>
              <a:t>T</a:t>
            </a:r>
            <a:r>
              <a:rPr lang="en-US" sz="4800" b="1" baseline="-25000" dirty="0" err="1" smtClean="0">
                <a:solidFill>
                  <a:schemeClr val="tx1"/>
                </a:solidFill>
                <a:sym typeface="Symbol" panose="05050102010706020507" pitchFamily="18" charset="2"/>
              </a:rPr>
              <a:t>metal</a:t>
            </a:r>
            <a:r>
              <a:rPr lang="en-US" sz="4800" b="1" dirty="0" smtClean="0">
                <a:solidFill>
                  <a:schemeClr val="tx1"/>
                </a:solidFill>
                <a:sym typeface="Symbol" panose="05050102010706020507" pitchFamily="18" charset="2"/>
              </a:rPr>
              <a:t> </a:t>
            </a:r>
            <a:r>
              <a:rPr lang="en-US" sz="4800" b="1" dirty="0">
                <a:solidFill>
                  <a:schemeClr val="tx1"/>
                </a:solidFill>
                <a:sym typeface="Symbol" panose="05050102010706020507" pitchFamily="18" charset="2"/>
              </a:rPr>
              <a:t>= </a:t>
            </a:r>
          </a:p>
          <a:p>
            <a:endParaRPr lang="en-US" sz="4800" b="1" dirty="0">
              <a:solidFill>
                <a:schemeClr val="tx1"/>
              </a:solidFill>
            </a:endParaRPr>
          </a:p>
        </p:txBody>
      </p:sp>
      <p:sp>
        <p:nvSpPr>
          <p:cNvPr id="6" name="TextBox 5"/>
          <p:cNvSpPr txBox="1"/>
          <p:nvPr/>
        </p:nvSpPr>
        <p:spPr>
          <a:xfrm>
            <a:off x="3606085" y="488651"/>
            <a:ext cx="2034861" cy="1015663"/>
          </a:xfrm>
          <a:prstGeom prst="rect">
            <a:avLst/>
          </a:prstGeom>
          <a:noFill/>
        </p:spPr>
        <p:txBody>
          <a:bodyPr wrap="square" rtlCol="0">
            <a:spAutoFit/>
          </a:bodyPr>
          <a:lstStyle/>
          <a:p>
            <a:r>
              <a:rPr lang="en-US" sz="6000" b="1" dirty="0" smtClean="0">
                <a:solidFill>
                  <a:srgbClr val="FF0000"/>
                </a:solidFill>
              </a:rPr>
              <a:t>?</a:t>
            </a:r>
            <a:endParaRPr lang="en-US" b="1" dirty="0">
              <a:solidFill>
                <a:srgbClr val="FF0000"/>
              </a:solidFill>
            </a:endParaRPr>
          </a:p>
        </p:txBody>
      </p:sp>
      <p:sp>
        <p:nvSpPr>
          <p:cNvPr id="7" name="TextBox 6"/>
          <p:cNvSpPr txBox="1"/>
          <p:nvPr/>
        </p:nvSpPr>
        <p:spPr>
          <a:xfrm>
            <a:off x="2320015" y="1600388"/>
            <a:ext cx="3437556" cy="1384995"/>
          </a:xfrm>
          <a:prstGeom prst="rect">
            <a:avLst/>
          </a:prstGeom>
          <a:noFill/>
        </p:spPr>
        <p:txBody>
          <a:bodyPr wrap="square" rtlCol="0">
            <a:spAutoFit/>
          </a:bodyPr>
          <a:lstStyle/>
          <a:p>
            <a:r>
              <a:rPr lang="en-US" sz="2800" b="1" dirty="0" smtClean="0">
                <a:solidFill>
                  <a:srgbClr val="FF0000"/>
                </a:solidFill>
              </a:rPr>
              <a:t>From the water you put in the calorimeter</a:t>
            </a:r>
          </a:p>
          <a:p>
            <a:r>
              <a:rPr lang="en-US" sz="2800" b="1" dirty="0" smtClean="0">
                <a:solidFill>
                  <a:srgbClr val="00B0F0"/>
                </a:solidFill>
              </a:rPr>
              <a:t>1mL = 1g</a:t>
            </a:r>
            <a:endParaRPr lang="en-US" sz="900" b="1" dirty="0">
              <a:solidFill>
                <a:srgbClr val="00B0F0"/>
              </a:solidFill>
            </a:endParaRPr>
          </a:p>
        </p:txBody>
      </p:sp>
      <p:sp>
        <p:nvSpPr>
          <p:cNvPr id="8" name="TextBox 7"/>
          <p:cNvSpPr txBox="1"/>
          <p:nvPr/>
        </p:nvSpPr>
        <p:spPr>
          <a:xfrm>
            <a:off x="2376139" y="3146271"/>
            <a:ext cx="3136004" cy="584775"/>
          </a:xfrm>
          <a:prstGeom prst="rect">
            <a:avLst/>
          </a:prstGeom>
          <a:noFill/>
        </p:spPr>
        <p:txBody>
          <a:bodyPr wrap="square" rtlCol="0">
            <a:spAutoFit/>
          </a:bodyPr>
          <a:lstStyle/>
          <a:p>
            <a:r>
              <a:rPr lang="en-US" sz="3200" b="1" dirty="0" smtClean="0">
                <a:solidFill>
                  <a:srgbClr val="FF0000"/>
                </a:solidFill>
              </a:rPr>
              <a:t>4.184 J/</a:t>
            </a:r>
            <a:r>
              <a:rPr lang="en-US" sz="3200" b="1" dirty="0" err="1" smtClean="0">
                <a:solidFill>
                  <a:srgbClr val="FF0000"/>
                </a:solidFill>
              </a:rPr>
              <a:t>g</a:t>
            </a:r>
            <a:r>
              <a:rPr lang="en-US" sz="3200" b="1" dirty="0" err="1" smtClean="0">
                <a:solidFill>
                  <a:srgbClr val="FF0000"/>
                </a:solidFill>
                <a:sym typeface="Symbol" panose="05050102010706020507" pitchFamily="18" charset="2"/>
              </a:rPr>
              <a:t></a:t>
            </a:r>
            <a:r>
              <a:rPr lang="en-US" sz="3200" b="1" dirty="0" err="1" smtClean="0">
                <a:solidFill>
                  <a:srgbClr val="FF0000"/>
                </a:solidFill>
              </a:rPr>
              <a:t>C</a:t>
            </a:r>
            <a:endParaRPr lang="en-US" sz="1000" b="1" dirty="0">
              <a:solidFill>
                <a:srgbClr val="FF0000"/>
              </a:solidFill>
            </a:endParaRPr>
          </a:p>
        </p:txBody>
      </p:sp>
      <p:sp>
        <p:nvSpPr>
          <p:cNvPr id="9" name="TextBox 8"/>
          <p:cNvSpPr txBox="1"/>
          <p:nvPr/>
        </p:nvSpPr>
        <p:spPr>
          <a:xfrm>
            <a:off x="2539612" y="4372819"/>
            <a:ext cx="3245476" cy="1384995"/>
          </a:xfrm>
          <a:prstGeom prst="rect">
            <a:avLst/>
          </a:prstGeom>
          <a:noFill/>
        </p:spPr>
        <p:txBody>
          <a:bodyPr wrap="square" rtlCol="0">
            <a:spAutoFit/>
          </a:bodyPr>
          <a:lstStyle/>
          <a:p>
            <a:r>
              <a:rPr lang="en-US" sz="3600" b="1" dirty="0" err="1" smtClean="0">
                <a:solidFill>
                  <a:srgbClr val="FF0000"/>
                </a:solidFill>
              </a:rPr>
              <a:t>Tf</a:t>
            </a:r>
            <a:r>
              <a:rPr lang="en-US" sz="3600" b="1" dirty="0" smtClean="0">
                <a:solidFill>
                  <a:srgbClr val="FF0000"/>
                </a:solidFill>
              </a:rPr>
              <a:t> – </a:t>
            </a:r>
            <a:r>
              <a:rPr lang="en-US" sz="3600" b="1" dirty="0" err="1" smtClean="0">
                <a:solidFill>
                  <a:srgbClr val="FF0000"/>
                </a:solidFill>
              </a:rPr>
              <a:t>Ti</a:t>
            </a:r>
            <a:endParaRPr lang="en-US" sz="3600" b="1" dirty="0" smtClean="0">
              <a:solidFill>
                <a:srgbClr val="FF0000"/>
              </a:solidFill>
            </a:endParaRPr>
          </a:p>
          <a:p>
            <a:r>
              <a:rPr lang="en-US" sz="2400" b="1" i="1" dirty="0" smtClean="0">
                <a:solidFill>
                  <a:srgbClr val="00B0F0"/>
                </a:solidFill>
              </a:rPr>
              <a:t>(From your thermometer readings)</a:t>
            </a:r>
            <a:endParaRPr lang="en-US" sz="800" b="1" i="1" dirty="0">
              <a:solidFill>
                <a:srgbClr val="00B0F0"/>
              </a:solidFill>
            </a:endParaRPr>
          </a:p>
        </p:txBody>
      </p:sp>
      <p:cxnSp>
        <p:nvCxnSpPr>
          <p:cNvPr id="11" name="Straight Connector 10"/>
          <p:cNvCxnSpPr/>
          <p:nvPr/>
        </p:nvCxnSpPr>
        <p:spPr>
          <a:xfrm flipV="1">
            <a:off x="270455" y="1453874"/>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98688" y="2954849"/>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55106" y="3946623"/>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950272" y="1847809"/>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988162" y="2778482"/>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007450" y="3720703"/>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814822" y="443109"/>
            <a:ext cx="3136004" cy="830997"/>
          </a:xfrm>
          <a:prstGeom prst="rect">
            <a:avLst/>
          </a:prstGeom>
          <a:noFill/>
        </p:spPr>
        <p:txBody>
          <a:bodyPr wrap="square" rtlCol="0">
            <a:spAutoFit/>
          </a:bodyPr>
          <a:lstStyle/>
          <a:p>
            <a:r>
              <a:rPr lang="en-US" sz="4800" b="1" dirty="0" smtClean="0">
                <a:solidFill>
                  <a:srgbClr val="FF0000"/>
                </a:solidFill>
              </a:rPr>
              <a:t>-</a:t>
            </a:r>
            <a:r>
              <a:rPr lang="en-US" sz="4000" b="1" dirty="0" err="1" smtClean="0">
                <a:solidFill>
                  <a:srgbClr val="FF0000"/>
                </a:solidFill>
              </a:rPr>
              <a:t>Q</a:t>
            </a:r>
            <a:r>
              <a:rPr lang="en-US" sz="4000" b="1" baseline="-25000" dirty="0" err="1" smtClean="0">
                <a:solidFill>
                  <a:srgbClr val="FF0000"/>
                </a:solidFill>
              </a:rPr>
              <a:t>water</a:t>
            </a:r>
            <a:endParaRPr lang="en-US" sz="1100" b="1" baseline="-25000" dirty="0">
              <a:solidFill>
                <a:srgbClr val="FF0000"/>
              </a:solidFill>
            </a:endParaRPr>
          </a:p>
        </p:txBody>
      </p:sp>
      <p:sp>
        <p:nvSpPr>
          <p:cNvPr id="18" name="TextBox 17"/>
          <p:cNvSpPr txBox="1"/>
          <p:nvPr/>
        </p:nvSpPr>
        <p:spPr>
          <a:xfrm>
            <a:off x="9620009" y="526499"/>
            <a:ext cx="2661633" cy="830997"/>
          </a:xfrm>
          <a:prstGeom prst="rect">
            <a:avLst/>
          </a:prstGeom>
          <a:noFill/>
        </p:spPr>
        <p:txBody>
          <a:bodyPr wrap="square" rtlCol="0">
            <a:spAutoFit/>
          </a:bodyPr>
          <a:lstStyle/>
          <a:p>
            <a:r>
              <a:rPr lang="en-US" sz="2400" b="1" i="1" dirty="0" smtClean="0">
                <a:solidFill>
                  <a:srgbClr val="00B0F0"/>
                </a:solidFill>
              </a:rPr>
              <a:t>Energy IN must </a:t>
            </a:r>
            <a:br>
              <a:rPr lang="en-US" sz="2400" b="1" i="1" dirty="0" smtClean="0">
                <a:solidFill>
                  <a:srgbClr val="00B0F0"/>
                </a:solidFill>
              </a:rPr>
            </a:br>
            <a:r>
              <a:rPr lang="en-US" sz="2400" b="1" i="1" dirty="0" smtClean="0">
                <a:solidFill>
                  <a:srgbClr val="00B0F0"/>
                </a:solidFill>
              </a:rPr>
              <a:t>= energy  OUT!</a:t>
            </a:r>
            <a:endParaRPr lang="en-US" sz="600" b="1" i="1" baseline="-25000" dirty="0">
              <a:solidFill>
                <a:srgbClr val="00B0F0"/>
              </a:solidFill>
            </a:endParaRPr>
          </a:p>
        </p:txBody>
      </p:sp>
      <p:sp>
        <p:nvSpPr>
          <p:cNvPr id="19" name="TextBox 18"/>
          <p:cNvSpPr txBox="1"/>
          <p:nvPr/>
        </p:nvSpPr>
        <p:spPr>
          <a:xfrm>
            <a:off x="8354658" y="2086518"/>
            <a:ext cx="3136004" cy="584775"/>
          </a:xfrm>
          <a:prstGeom prst="rect">
            <a:avLst/>
          </a:prstGeom>
          <a:noFill/>
        </p:spPr>
        <p:txBody>
          <a:bodyPr wrap="square" rtlCol="0">
            <a:spAutoFit/>
          </a:bodyPr>
          <a:lstStyle/>
          <a:p>
            <a:r>
              <a:rPr lang="en-US" sz="3200" b="1" dirty="0" smtClean="0">
                <a:solidFill>
                  <a:srgbClr val="FF0000"/>
                </a:solidFill>
              </a:rPr>
              <a:t>From your scale</a:t>
            </a:r>
            <a:endParaRPr lang="en-US" sz="1000" b="1" dirty="0">
              <a:solidFill>
                <a:srgbClr val="FF0000"/>
              </a:solidFill>
            </a:endParaRPr>
          </a:p>
        </p:txBody>
      </p:sp>
      <p:sp>
        <p:nvSpPr>
          <p:cNvPr id="20" name="TextBox 19"/>
          <p:cNvSpPr txBox="1"/>
          <p:nvPr/>
        </p:nvSpPr>
        <p:spPr>
          <a:xfrm>
            <a:off x="6012309" y="1356057"/>
            <a:ext cx="5816423" cy="461665"/>
          </a:xfrm>
          <a:prstGeom prst="rect">
            <a:avLst/>
          </a:prstGeom>
          <a:noFill/>
        </p:spPr>
        <p:txBody>
          <a:bodyPr wrap="square" rtlCol="0">
            <a:spAutoFit/>
          </a:bodyPr>
          <a:lstStyle/>
          <a:p>
            <a:r>
              <a:rPr lang="en-US" sz="2400" b="1" i="1" dirty="0" smtClean="0">
                <a:solidFill>
                  <a:srgbClr val="00B0F0"/>
                </a:solidFill>
              </a:rPr>
              <a:t>(opposite sign, not necessarily negative)</a:t>
            </a:r>
            <a:endParaRPr lang="en-US" sz="600" b="1" i="1" baseline="-25000" dirty="0">
              <a:solidFill>
                <a:srgbClr val="00B0F0"/>
              </a:solidFill>
            </a:endParaRPr>
          </a:p>
        </p:txBody>
      </p:sp>
      <p:sp>
        <p:nvSpPr>
          <p:cNvPr id="21" name="TextBox 20"/>
          <p:cNvSpPr txBox="1"/>
          <p:nvPr/>
        </p:nvSpPr>
        <p:spPr>
          <a:xfrm>
            <a:off x="7887799" y="2801015"/>
            <a:ext cx="2034861" cy="1015663"/>
          </a:xfrm>
          <a:prstGeom prst="rect">
            <a:avLst/>
          </a:prstGeom>
          <a:noFill/>
        </p:spPr>
        <p:txBody>
          <a:bodyPr wrap="square" rtlCol="0">
            <a:spAutoFit/>
          </a:bodyPr>
          <a:lstStyle/>
          <a:p>
            <a:r>
              <a:rPr lang="en-US" sz="6000" b="1" dirty="0" smtClean="0">
                <a:solidFill>
                  <a:srgbClr val="FF0000"/>
                </a:solidFill>
              </a:rPr>
              <a:t>?</a:t>
            </a:r>
            <a:endParaRPr lang="en-US" b="1" dirty="0">
              <a:solidFill>
                <a:srgbClr val="FF0000"/>
              </a:solidFill>
            </a:endParaRPr>
          </a:p>
        </p:txBody>
      </p:sp>
      <p:sp>
        <p:nvSpPr>
          <p:cNvPr id="22" name="TextBox 21"/>
          <p:cNvSpPr txBox="1"/>
          <p:nvPr/>
        </p:nvSpPr>
        <p:spPr>
          <a:xfrm>
            <a:off x="8517073" y="3899917"/>
            <a:ext cx="3245476" cy="584775"/>
          </a:xfrm>
          <a:prstGeom prst="rect">
            <a:avLst/>
          </a:prstGeom>
          <a:noFill/>
        </p:spPr>
        <p:txBody>
          <a:bodyPr wrap="square" rtlCol="0">
            <a:spAutoFit/>
          </a:bodyPr>
          <a:lstStyle/>
          <a:p>
            <a:r>
              <a:rPr lang="en-US" sz="3200" b="1" dirty="0" err="1" smtClean="0">
                <a:solidFill>
                  <a:srgbClr val="FF0000"/>
                </a:solidFill>
              </a:rPr>
              <a:t>Tf</a:t>
            </a:r>
            <a:r>
              <a:rPr lang="en-US" sz="3200" b="1" dirty="0" smtClean="0">
                <a:solidFill>
                  <a:srgbClr val="FF0000"/>
                </a:solidFill>
              </a:rPr>
              <a:t> – </a:t>
            </a:r>
            <a:r>
              <a:rPr lang="en-US" sz="3200" b="1" dirty="0" err="1" smtClean="0">
                <a:solidFill>
                  <a:srgbClr val="FF0000"/>
                </a:solidFill>
              </a:rPr>
              <a:t>Ti</a:t>
            </a:r>
            <a:endParaRPr lang="en-US" sz="3200" b="1" dirty="0" smtClean="0">
              <a:solidFill>
                <a:srgbClr val="FF0000"/>
              </a:solidFill>
            </a:endParaRPr>
          </a:p>
        </p:txBody>
      </p:sp>
      <p:sp>
        <p:nvSpPr>
          <p:cNvPr id="23" name="TextBox 22"/>
          <p:cNvSpPr txBox="1"/>
          <p:nvPr/>
        </p:nvSpPr>
        <p:spPr>
          <a:xfrm>
            <a:off x="7947342" y="4434783"/>
            <a:ext cx="1877097" cy="892552"/>
          </a:xfrm>
          <a:prstGeom prst="rect">
            <a:avLst/>
          </a:prstGeom>
          <a:noFill/>
        </p:spPr>
        <p:txBody>
          <a:bodyPr wrap="square" rtlCol="0">
            <a:spAutoFit/>
          </a:bodyPr>
          <a:lstStyle/>
          <a:p>
            <a:pPr algn="ctr"/>
            <a:r>
              <a:rPr lang="en-US" sz="3200" b="1" dirty="0" err="1" smtClean="0">
                <a:solidFill>
                  <a:srgbClr val="FF0000"/>
                </a:solidFill>
              </a:rPr>
              <a:t>Tf</a:t>
            </a:r>
            <a:endParaRPr lang="en-US" sz="3200" b="1" dirty="0" smtClean="0">
              <a:solidFill>
                <a:srgbClr val="FF0000"/>
              </a:solidFill>
            </a:endParaRPr>
          </a:p>
          <a:p>
            <a:pPr algn="ctr"/>
            <a:r>
              <a:rPr lang="en-US" sz="2000" b="1" dirty="0" smtClean="0">
                <a:solidFill>
                  <a:srgbClr val="FF0000"/>
                </a:solidFill>
              </a:rPr>
              <a:t>From water </a:t>
            </a:r>
          </a:p>
        </p:txBody>
      </p:sp>
      <p:sp>
        <p:nvSpPr>
          <p:cNvPr id="24" name="TextBox 23"/>
          <p:cNvSpPr txBox="1"/>
          <p:nvPr/>
        </p:nvSpPr>
        <p:spPr>
          <a:xfrm>
            <a:off x="9746655" y="4431019"/>
            <a:ext cx="1877097" cy="892552"/>
          </a:xfrm>
          <a:prstGeom prst="rect">
            <a:avLst/>
          </a:prstGeom>
          <a:noFill/>
        </p:spPr>
        <p:txBody>
          <a:bodyPr wrap="square" rtlCol="0">
            <a:spAutoFit/>
          </a:bodyPr>
          <a:lstStyle/>
          <a:p>
            <a:pPr algn="ctr"/>
            <a:r>
              <a:rPr lang="en-US" sz="3200" b="1" dirty="0" smtClean="0">
                <a:solidFill>
                  <a:srgbClr val="FF0000"/>
                </a:solidFill>
              </a:rPr>
              <a:t>100</a:t>
            </a:r>
            <a:r>
              <a:rPr lang="en-US" sz="3200" b="1" dirty="0" smtClean="0">
                <a:solidFill>
                  <a:srgbClr val="FF0000"/>
                </a:solidFill>
                <a:sym typeface="Symbol" panose="05050102010706020507" pitchFamily="18" charset="2"/>
              </a:rPr>
              <a:t>C</a:t>
            </a:r>
            <a:endParaRPr lang="en-US" sz="3200" b="1" dirty="0" smtClean="0">
              <a:solidFill>
                <a:srgbClr val="FF0000"/>
              </a:solidFill>
            </a:endParaRPr>
          </a:p>
          <a:p>
            <a:pPr algn="ctr"/>
            <a:r>
              <a:rPr lang="en-US" sz="2000" b="1" dirty="0" smtClean="0">
                <a:solidFill>
                  <a:srgbClr val="FF0000"/>
                </a:solidFill>
              </a:rPr>
              <a:t>From boiling</a:t>
            </a:r>
          </a:p>
        </p:txBody>
      </p:sp>
      <p:sp>
        <p:nvSpPr>
          <p:cNvPr id="25" name="TextBox 24"/>
          <p:cNvSpPr txBox="1"/>
          <p:nvPr/>
        </p:nvSpPr>
        <p:spPr>
          <a:xfrm>
            <a:off x="8681460" y="4000132"/>
            <a:ext cx="1877097" cy="1323439"/>
          </a:xfrm>
          <a:prstGeom prst="rect">
            <a:avLst/>
          </a:prstGeom>
          <a:noFill/>
        </p:spPr>
        <p:txBody>
          <a:bodyPr wrap="square" rtlCol="0">
            <a:spAutoFit/>
          </a:bodyPr>
          <a:lstStyle/>
          <a:p>
            <a:pPr algn="ctr"/>
            <a:r>
              <a:rPr lang="en-US" sz="8000" b="1" dirty="0" smtClean="0">
                <a:solidFill>
                  <a:srgbClr val="FF0000"/>
                </a:solidFill>
              </a:rPr>
              <a:t>-</a:t>
            </a:r>
            <a:endParaRPr lang="en-US" sz="2000" b="1" dirty="0" smtClean="0">
              <a:solidFill>
                <a:srgbClr val="FF0000"/>
              </a:solidFill>
            </a:endParaRPr>
          </a:p>
        </p:txBody>
      </p:sp>
      <p:sp>
        <p:nvSpPr>
          <p:cNvPr id="26" name="TextBox 25"/>
          <p:cNvSpPr txBox="1"/>
          <p:nvPr/>
        </p:nvSpPr>
        <p:spPr>
          <a:xfrm>
            <a:off x="5990031" y="5295191"/>
            <a:ext cx="2305831" cy="1015663"/>
          </a:xfrm>
          <a:prstGeom prst="rect">
            <a:avLst/>
          </a:prstGeom>
          <a:noFill/>
        </p:spPr>
        <p:txBody>
          <a:bodyPr wrap="square" rtlCol="0">
            <a:spAutoFit/>
          </a:bodyPr>
          <a:lstStyle/>
          <a:p>
            <a:pPr algn="ctr"/>
            <a:r>
              <a:rPr lang="en-US" sz="2000" b="1" i="1" dirty="0" smtClean="0">
                <a:solidFill>
                  <a:srgbClr val="00B0F0"/>
                </a:solidFill>
              </a:rPr>
              <a:t>(At the end the metal and water will be same temp)</a:t>
            </a:r>
            <a:endParaRPr lang="en-US" sz="1400" b="1" i="1" dirty="0" smtClean="0">
              <a:solidFill>
                <a:srgbClr val="00B0F0"/>
              </a:solidFill>
            </a:endParaRPr>
          </a:p>
        </p:txBody>
      </p:sp>
      <p:sp>
        <p:nvSpPr>
          <p:cNvPr id="27" name="TextBox 26"/>
          <p:cNvSpPr txBox="1"/>
          <p:nvPr/>
        </p:nvSpPr>
        <p:spPr>
          <a:xfrm>
            <a:off x="9263272" y="5341932"/>
            <a:ext cx="2466141" cy="1015663"/>
          </a:xfrm>
          <a:prstGeom prst="rect">
            <a:avLst/>
          </a:prstGeom>
          <a:noFill/>
        </p:spPr>
        <p:txBody>
          <a:bodyPr wrap="square" rtlCol="0">
            <a:spAutoFit/>
          </a:bodyPr>
          <a:lstStyle/>
          <a:p>
            <a:pPr algn="ctr"/>
            <a:r>
              <a:rPr lang="en-US" sz="2000" b="1" i="1" dirty="0" smtClean="0">
                <a:solidFill>
                  <a:srgbClr val="00B0F0"/>
                </a:solidFill>
              </a:rPr>
              <a:t>(The metal was put in the boiling water so it reached 100</a:t>
            </a:r>
            <a:r>
              <a:rPr lang="en-US" sz="2000" b="1" i="1" dirty="0" smtClean="0">
                <a:solidFill>
                  <a:srgbClr val="00B0F0"/>
                </a:solidFill>
                <a:sym typeface="Symbol" panose="05050102010706020507" pitchFamily="18" charset="2"/>
              </a:rPr>
              <a:t>C)</a:t>
            </a:r>
            <a:endParaRPr lang="en-US" sz="1400" b="1" i="1" dirty="0" smtClean="0">
              <a:solidFill>
                <a:srgbClr val="00B0F0"/>
              </a:solidFill>
            </a:endParaRPr>
          </a:p>
        </p:txBody>
      </p:sp>
    </p:spTree>
    <p:extLst>
      <p:ext uri="{BB962C8B-B14F-4D97-AF65-F5344CB8AC3E}">
        <p14:creationId xmlns:p14="http://schemas.microsoft.com/office/powerpoint/2010/main" val="379136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7" grpId="0"/>
      <p:bldP spid="18" grpId="0"/>
      <p:bldP spid="19" grpId="0"/>
      <p:bldP spid="20" grpId="0"/>
      <p:bldP spid="21" grpId="0"/>
      <p:bldP spid="22" grpId="0"/>
      <p:bldP spid="23" grpId="0"/>
      <p:bldP spid="24" grpId="0"/>
      <p:bldP spid="25" grpId="0"/>
      <p:bldP spid="26" grpId="0"/>
      <p:bldP spid="2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653" y="2245440"/>
            <a:ext cx="10515600" cy="1325563"/>
          </a:xfrm>
        </p:spPr>
        <p:txBody>
          <a:bodyPr>
            <a:noAutofit/>
          </a:bodyPr>
          <a:lstStyle/>
          <a:p>
            <a:pPr algn="ctr"/>
            <a:r>
              <a:rPr lang="en-US" sz="11500" b="1" dirty="0" smtClean="0"/>
              <a:t>Kinetics Lab</a:t>
            </a:r>
            <a:br>
              <a:rPr lang="en-US" sz="11500" b="1" dirty="0" smtClean="0"/>
            </a:br>
            <a:r>
              <a:rPr lang="en-US" sz="11500" b="1" dirty="0" smtClean="0"/>
              <a:t>Iodination of Acetone</a:t>
            </a:r>
            <a:endParaRPr lang="en-US" sz="11500" b="1" dirty="0"/>
          </a:p>
        </p:txBody>
      </p:sp>
    </p:spTree>
    <p:extLst>
      <p:ext uri="{BB962C8B-B14F-4D97-AF65-F5344CB8AC3E}">
        <p14:creationId xmlns:p14="http://schemas.microsoft.com/office/powerpoint/2010/main" val="41855160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Kinetics Lab</a:t>
            </a:r>
            <a:endParaRPr lang="en-US" b="1" u="sng" dirty="0"/>
          </a:p>
        </p:txBody>
      </p:sp>
      <p:sp>
        <p:nvSpPr>
          <p:cNvPr id="3" name="Content Placeholder 2"/>
          <p:cNvSpPr>
            <a:spLocks noGrp="1"/>
          </p:cNvSpPr>
          <p:nvPr>
            <p:ph idx="1"/>
          </p:nvPr>
        </p:nvSpPr>
        <p:spPr>
          <a:xfrm>
            <a:off x="838200" y="1532586"/>
            <a:ext cx="6167907" cy="4644377"/>
          </a:xfrm>
        </p:spPr>
        <p:txBody>
          <a:bodyPr>
            <a:normAutofit fontScale="92500" lnSpcReduction="10000"/>
          </a:bodyPr>
          <a:lstStyle/>
          <a:p>
            <a:r>
              <a:rPr lang="en-US" dirty="0" smtClean="0"/>
              <a:t>10mL graduated cylinder</a:t>
            </a:r>
          </a:p>
          <a:p>
            <a:r>
              <a:rPr lang="en-US" dirty="0" smtClean="0"/>
              <a:t>125mL Erlenmeyer flask</a:t>
            </a:r>
          </a:p>
          <a:p>
            <a:r>
              <a:rPr lang="en-US" dirty="0" smtClean="0"/>
              <a:t>100mL beaker</a:t>
            </a:r>
          </a:p>
          <a:p>
            <a:r>
              <a:rPr lang="en-US" dirty="0" smtClean="0"/>
              <a:t>400 mL beaker x 3</a:t>
            </a:r>
          </a:p>
          <a:p>
            <a:r>
              <a:rPr lang="en-US" dirty="0" smtClean="0"/>
              <a:t>Pipettes x 3</a:t>
            </a:r>
          </a:p>
          <a:p>
            <a:r>
              <a:rPr lang="en-US" dirty="0" smtClean="0"/>
              <a:t>Distilled water bottle</a:t>
            </a:r>
          </a:p>
          <a:p>
            <a:r>
              <a:rPr lang="en-US" dirty="0" smtClean="0"/>
              <a:t>Stop watch</a:t>
            </a:r>
          </a:p>
          <a:p>
            <a:r>
              <a:rPr lang="en-US" dirty="0" smtClean="0"/>
              <a:t>4M acetone</a:t>
            </a:r>
          </a:p>
          <a:p>
            <a:r>
              <a:rPr lang="en-US" dirty="0" smtClean="0"/>
              <a:t>1M </a:t>
            </a:r>
            <a:r>
              <a:rPr lang="en-US" dirty="0" err="1" smtClean="0"/>
              <a:t>HCl</a:t>
            </a:r>
            <a:endParaRPr lang="en-US" dirty="0" smtClean="0"/>
          </a:p>
          <a:p>
            <a:r>
              <a:rPr lang="en-US" dirty="0" smtClean="0"/>
              <a:t>0.0050 M iodine in isopropyl alcohol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rPr>
              <a:t>4.0M ACETONE</a:t>
            </a:r>
          </a:p>
          <a:p>
            <a:pPr algn="ctr"/>
            <a:r>
              <a:rPr lang="en-US" sz="2400" b="1" dirty="0" smtClean="0">
                <a:solidFill>
                  <a:schemeClr val="tx1"/>
                </a:solidFill>
              </a:rPr>
              <a:t>Each class period needs: 320mL</a:t>
            </a:r>
          </a:p>
          <a:p>
            <a:pPr algn="ctr"/>
            <a:r>
              <a:rPr lang="en-US" sz="2400" b="1" dirty="0" smtClean="0">
                <a:solidFill>
                  <a:schemeClr val="tx1"/>
                </a:solidFill>
              </a:rPr>
              <a:t>294mL </a:t>
            </a:r>
            <a:r>
              <a:rPr lang="en-US" sz="2400" b="1" dirty="0" smtClean="0">
                <a:solidFill>
                  <a:schemeClr val="tx1"/>
                </a:solidFill>
                <a:sym typeface="Wingdings" panose="05000000000000000000" pitchFamily="2" charset="2"/>
              </a:rPr>
              <a:t> add water to 1000mL</a:t>
            </a:r>
          </a:p>
          <a:p>
            <a:pPr algn="ctr"/>
            <a:endParaRPr lang="en-US" sz="2400" b="1" dirty="0">
              <a:solidFill>
                <a:schemeClr val="tx1"/>
              </a:solidFill>
              <a:sym typeface="Wingdings" panose="05000000000000000000" pitchFamily="2" charset="2"/>
            </a:endParaRPr>
          </a:p>
          <a:p>
            <a:pPr algn="ctr"/>
            <a:r>
              <a:rPr lang="en-US" sz="2400" b="1" u="sng" dirty="0" smtClean="0">
                <a:solidFill>
                  <a:schemeClr val="tx1"/>
                </a:solidFill>
                <a:sym typeface="Wingdings" panose="05000000000000000000" pitchFamily="2" charset="2"/>
              </a:rPr>
              <a:t>1.0M </a:t>
            </a:r>
            <a:r>
              <a:rPr lang="en-US" sz="2400" b="1" u="sng" dirty="0" err="1" smtClean="0">
                <a:solidFill>
                  <a:schemeClr val="tx1"/>
                </a:solidFill>
                <a:sym typeface="Wingdings" panose="05000000000000000000" pitchFamily="2" charset="2"/>
              </a:rPr>
              <a:t>HCl</a:t>
            </a:r>
            <a:endParaRPr lang="en-US" sz="2400" b="1" u="sng" dirty="0" smtClean="0">
              <a:solidFill>
                <a:schemeClr val="tx1"/>
              </a:solidFill>
              <a:sym typeface="Wingdings" panose="05000000000000000000" pitchFamily="2" charset="2"/>
            </a:endParaRPr>
          </a:p>
          <a:p>
            <a:pPr algn="ctr"/>
            <a:r>
              <a:rPr lang="en-US" sz="2400" b="1" dirty="0" smtClean="0">
                <a:solidFill>
                  <a:schemeClr val="tx1"/>
                </a:solidFill>
                <a:sym typeface="Wingdings" panose="05000000000000000000" pitchFamily="2" charset="2"/>
              </a:rPr>
              <a:t>Each class period needs: 320mL</a:t>
            </a:r>
          </a:p>
          <a:p>
            <a:pPr algn="ctr"/>
            <a:r>
              <a:rPr lang="en-US" sz="2400" b="1" dirty="0" smtClean="0">
                <a:solidFill>
                  <a:schemeClr val="tx1"/>
                </a:solidFill>
                <a:sym typeface="Wingdings" panose="05000000000000000000" pitchFamily="2" charset="2"/>
              </a:rPr>
              <a:t>82.6mL 12M </a:t>
            </a:r>
            <a:r>
              <a:rPr lang="en-US" sz="2400" b="1" dirty="0" err="1" smtClean="0">
                <a:solidFill>
                  <a:schemeClr val="tx1"/>
                </a:solidFill>
                <a:sym typeface="Wingdings" panose="05000000000000000000" pitchFamily="2" charset="2"/>
              </a:rPr>
              <a:t>HCl</a:t>
            </a:r>
            <a:r>
              <a:rPr lang="en-US" sz="2400" b="1" dirty="0" smtClean="0">
                <a:solidFill>
                  <a:schemeClr val="tx1"/>
                </a:solidFill>
                <a:sym typeface="Wingdings" panose="05000000000000000000" pitchFamily="2" charset="2"/>
              </a:rPr>
              <a:t>  add water to 1000mL</a:t>
            </a:r>
          </a:p>
          <a:p>
            <a:pPr algn="ctr"/>
            <a:endParaRPr lang="en-US" sz="2400" b="1" dirty="0">
              <a:solidFill>
                <a:schemeClr val="tx1"/>
              </a:solidFill>
              <a:sym typeface="Wingdings" panose="05000000000000000000" pitchFamily="2" charset="2"/>
            </a:endParaRPr>
          </a:p>
          <a:p>
            <a:pPr algn="ctr"/>
            <a:r>
              <a:rPr lang="en-US" sz="2400" b="1" u="sng" dirty="0" smtClean="0">
                <a:solidFill>
                  <a:schemeClr val="tx1"/>
                </a:solidFill>
                <a:sym typeface="Wingdings" panose="05000000000000000000" pitchFamily="2" charset="2"/>
              </a:rPr>
              <a:t>0.0050M IODINE SOLUTION</a:t>
            </a:r>
          </a:p>
          <a:p>
            <a:pPr algn="ctr"/>
            <a:r>
              <a:rPr lang="en-US" sz="2400" b="1" dirty="0" smtClean="0">
                <a:solidFill>
                  <a:schemeClr val="tx1"/>
                </a:solidFill>
                <a:sym typeface="Wingdings" panose="05000000000000000000" pitchFamily="2" charset="2"/>
              </a:rPr>
              <a:t>Each class period needs: 448mL</a:t>
            </a:r>
          </a:p>
          <a:p>
            <a:pPr algn="ctr"/>
            <a:r>
              <a:rPr lang="en-US" sz="2400" b="1" dirty="0" smtClean="0">
                <a:solidFill>
                  <a:schemeClr val="tx1"/>
                </a:solidFill>
                <a:sym typeface="Wingdings" panose="05000000000000000000" pitchFamily="2" charset="2"/>
              </a:rPr>
              <a:t>1.27g Iodine crystals  add Isopropyl Alcohol until 1000mL</a:t>
            </a:r>
          </a:p>
          <a:p>
            <a:pPr algn="ctr"/>
            <a:r>
              <a:rPr lang="en-US" sz="2400" b="1" dirty="0" smtClean="0">
                <a:solidFill>
                  <a:schemeClr val="tx1"/>
                </a:solidFill>
                <a:sym typeface="Wingdings" panose="05000000000000000000" pitchFamily="2" charset="2"/>
              </a:rPr>
              <a:t>Stir on stir plate, heat to 50C to help dissolve </a:t>
            </a:r>
            <a:endParaRPr lang="en-US" sz="2400" b="1" dirty="0">
              <a:solidFill>
                <a:schemeClr val="tx1"/>
              </a:solidFill>
            </a:endParaRPr>
          </a:p>
        </p:txBody>
      </p:sp>
    </p:spTree>
    <p:extLst>
      <p:ext uri="{BB962C8B-B14F-4D97-AF65-F5344CB8AC3E}">
        <p14:creationId xmlns:p14="http://schemas.microsoft.com/office/powerpoint/2010/main" val="28729003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smtClean="0"/>
              <a:t>Jumpstart</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r>
              <a:rPr lang="en-US" sz="4400" dirty="0" smtClean="0">
                <a:solidFill>
                  <a:schemeClr val="tx1"/>
                </a:solidFill>
                <a:sym typeface="Symbol" panose="05050102010706020507" pitchFamily="18" charset="2"/>
              </a:rPr>
              <a:t>Grab the lab handout from the teal cart and START READING IT!!!!!!!</a:t>
            </a:r>
            <a:endParaRPr lang="en-US" sz="4400" dirty="0">
              <a:solidFill>
                <a:schemeClr val="tx1"/>
              </a:solidFill>
              <a:sym typeface="Symbol" panose="05050102010706020507" pitchFamily="18" charset="2"/>
            </a:endParaRPr>
          </a:p>
        </p:txBody>
      </p:sp>
    </p:spTree>
    <p:extLst>
      <p:ext uri="{BB962C8B-B14F-4D97-AF65-F5344CB8AC3E}">
        <p14:creationId xmlns:p14="http://schemas.microsoft.com/office/powerpoint/2010/main" val="36390785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4127007509"/>
              </p:ext>
            </p:extLst>
          </p:nvPr>
        </p:nvGraphicFramePr>
        <p:xfrm>
          <a:off x="2041838" y="542659"/>
          <a:ext cx="8338535" cy="5022408"/>
        </p:xfrm>
        <a:graphic>
          <a:graphicData uri="http://schemas.openxmlformats.org/drawingml/2006/table">
            <a:tbl>
              <a:tblPr firstRow="1" firstCol="1" bandRow="1">
                <a:tableStyleId>{5C22544A-7EE6-4342-B048-85BDC9FD1C3A}</a:tableStyleId>
              </a:tblPr>
              <a:tblGrid>
                <a:gridCol w="1592975">
                  <a:extLst>
                    <a:ext uri="{9D8B030D-6E8A-4147-A177-3AD203B41FA5}">
                      <a16:colId xmlns:a16="http://schemas.microsoft.com/office/drawing/2014/main" val="20000"/>
                    </a:ext>
                  </a:extLst>
                </a:gridCol>
                <a:gridCol w="2379629">
                  <a:extLst>
                    <a:ext uri="{9D8B030D-6E8A-4147-A177-3AD203B41FA5}">
                      <a16:colId xmlns:a16="http://schemas.microsoft.com/office/drawing/2014/main" val="20001"/>
                    </a:ext>
                  </a:extLst>
                </a:gridCol>
                <a:gridCol w="4365931">
                  <a:extLst>
                    <a:ext uri="{9D8B030D-6E8A-4147-A177-3AD203B41FA5}">
                      <a16:colId xmlns:a16="http://schemas.microsoft.com/office/drawing/2014/main" val="20002"/>
                    </a:ext>
                  </a:extLst>
                </a:gridCol>
              </a:tblGrid>
              <a:tr h="1172927">
                <a:tc gridSpan="3">
                  <a:txBody>
                    <a:bodyPr/>
                    <a:lstStyle/>
                    <a:p>
                      <a:pPr marL="0" marR="0" algn="ctr">
                        <a:lnSpc>
                          <a:spcPct val="107000"/>
                        </a:lnSpc>
                        <a:spcBef>
                          <a:spcPts val="0"/>
                        </a:spcBef>
                        <a:spcAft>
                          <a:spcPts val="0"/>
                        </a:spcAft>
                      </a:pPr>
                      <a:r>
                        <a:rPr lang="en-US" sz="4400" dirty="0">
                          <a:effectLst/>
                        </a:rPr>
                        <a:t>Sample Data for Iodination of Acetone Kinetics Lab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3163">
                <a:tc>
                  <a:txBody>
                    <a:bodyPr/>
                    <a:lstStyle/>
                    <a:p>
                      <a:pPr marL="0" marR="0" algn="ctr">
                        <a:lnSpc>
                          <a:spcPct val="107000"/>
                        </a:lnSpc>
                        <a:spcBef>
                          <a:spcPts val="0"/>
                        </a:spcBef>
                        <a:spcAft>
                          <a:spcPts val="0"/>
                        </a:spcAft>
                      </a:pPr>
                      <a:r>
                        <a:rPr lang="en-US" sz="4400">
                          <a:effectLst/>
                        </a:rPr>
                        <a:t>Trial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Time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Rate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22862">
                <a:tc>
                  <a:txBody>
                    <a:bodyPr/>
                    <a:lstStyle/>
                    <a:p>
                      <a:pPr marL="0" marR="0" algn="ctr">
                        <a:lnSpc>
                          <a:spcPct val="107000"/>
                        </a:lnSpc>
                        <a:spcBef>
                          <a:spcPts val="0"/>
                        </a:spcBef>
                        <a:spcAft>
                          <a:spcPts val="0"/>
                        </a:spcAft>
                      </a:pPr>
                      <a:r>
                        <a:rPr lang="en-US" sz="4400">
                          <a:effectLst/>
                        </a:rPr>
                        <a:t>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92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5.43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73552">
                <a:tc>
                  <a:txBody>
                    <a:bodyPr/>
                    <a:lstStyle/>
                    <a:p>
                      <a:pPr marL="0" marR="0" algn="ctr">
                        <a:lnSpc>
                          <a:spcPct val="107000"/>
                        </a:lnSpc>
                        <a:spcBef>
                          <a:spcPts val="0"/>
                        </a:spcBef>
                        <a:spcAft>
                          <a:spcPts val="0"/>
                        </a:spcAft>
                      </a:pPr>
                      <a:r>
                        <a:rPr lang="en-US" sz="4400">
                          <a:effectLst/>
                        </a:rPr>
                        <a:t>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151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6.62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73552">
                <a:tc>
                  <a:txBody>
                    <a:bodyPr/>
                    <a:lstStyle/>
                    <a:p>
                      <a:pPr marL="0" marR="0" algn="ctr">
                        <a:lnSpc>
                          <a:spcPct val="107000"/>
                        </a:lnSpc>
                        <a:spcBef>
                          <a:spcPts val="0"/>
                        </a:spcBef>
                        <a:spcAft>
                          <a:spcPts val="0"/>
                        </a:spcAft>
                      </a:pPr>
                      <a:r>
                        <a:rPr lang="en-US" sz="4400">
                          <a:effectLst/>
                        </a:rPr>
                        <a:t>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184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8.15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73163">
                <a:tc>
                  <a:txBody>
                    <a:bodyPr/>
                    <a:lstStyle/>
                    <a:p>
                      <a:pPr marL="0" marR="0" algn="ctr">
                        <a:lnSpc>
                          <a:spcPct val="107000"/>
                        </a:lnSpc>
                        <a:spcBef>
                          <a:spcPts val="0"/>
                        </a:spcBef>
                        <a:spcAft>
                          <a:spcPts val="0"/>
                        </a:spcAft>
                      </a:pPr>
                      <a:r>
                        <a:rPr lang="en-US" sz="4400">
                          <a:effectLst/>
                        </a:rPr>
                        <a:t>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264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dirty="0">
                          <a:effectLst/>
                        </a:rPr>
                        <a:t>9.35 x 10</a:t>
                      </a:r>
                      <a:r>
                        <a:rPr lang="en-US" sz="4400" baseline="30000" dirty="0">
                          <a:effectLst/>
                        </a:rPr>
                        <a:t>-6</a:t>
                      </a:r>
                      <a:r>
                        <a:rPr lang="en-US" sz="4400" dirty="0">
                          <a:effectLst/>
                        </a:rPr>
                        <a:t> M/sec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93111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653" y="2245440"/>
            <a:ext cx="10515600" cy="1325563"/>
          </a:xfrm>
        </p:spPr>
        <p:txBody>
          <a:bodyPr>
            <a:noAutofit/>
          </a:bodyPr>
          <a:lstStyle/>
          <a:p>
            <a:pPr algn="ctr"/>
            <a:r>
              <a:rPr lang="en-US" sz="11500" b="1" dirty="0" smtClean="0"/>
              <a:t>Rate Affecting Factors Lab</a:t>
            </a:r>
            <a:endParaRPr lang="en-US" sz="11500" b="1" dirty="0"/>
          </a:p>
        </p:txBody>
      </p:sp>
    </p:spTree>
    <p:extLst>
      <p:ext uri="{BB962C8B-B14F-4D97-AF65-F5344CB8AC3E}">
        <p14:creationId xmlns:p14="http://schemas.microsoft.com/office/powerpoint/2010/main" val="36353220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51" y="-160506"/>
            <a:ext cx="10515600" cy="1325563"/>
          </a:xfrm>
        </p:spPr>
        <p:txBody>
          <a:bodyPr/>
          <a:lstStyle/>
          <a:p>
            <a:r>
              <a:rPr lang="en-US" b="1" u="sng" dirty="0" smtClean="0"/>
              <a:t>Rate Affecting Factors</a:t>
            </a:r>
            <a:endParaRPr lang="en-US" b="1" u="sng" dirty="0"/>
          </a:p>
        </p:txBody>
      </p:sp>
      <p:sp>
        <p:nvSpPr>
          <p:cNvPr id="3" name="Content Placeholder 2"/>
          <p:cNvSpPr>
            <a:spLocks noGrp="1"/>
          </p:cNvSpPr>
          <p:nvPr>
            <p:ph idx="1"/>
          </p:nvPr>
        </p:nvSpPr>
        <p:spPr>
          <a:xfrm>
            <a:off x="838200" y="791570"/>
            <a:ext cx="6167907" cy="5950424"/>
          </a:xfrm>
        </p:spPr>
        <p:txBody>
          <a:bodyPr>
            <a:normAutofit fontScale="92500" lnSpcReduction="10000"/>
          </a:bodyPr>
          <a:lstStyle/>
          <a:p>
            <a:r>
              <a:rPr lang="en-US" dirty="0" smtClean="0"/>
              <a:t>White tray</a:t>
            </a:r>
          </a:p>
          <a:p>
            <a:r>
              <a:rPr lang="en-US" dirty="0" smtClean="0"/>
              <a:t>Gloves</a:t>
            </a:r>
          </a:p>
          <a:p>
            <a:r>
              <a:rPr lang="en-US" dirty="0" smtClean="0"/>
              <a:t>Hot plate</a:t>
            </a:r>
          </a:p>
          <a:p>
            <a:r>
              <a:rPr lang="en-US" dirty="0" smtClean="0"/>
              <a:t>Thermometer</a:t>
            </a:r>
          </a:p>
          <a:p>
            <a:r>
              <a:rPr lang="en-US" dirty="0" smtClean="0"/>
              <a:t>Beaker tongs</a:t>
            </a:r>
          </a:p>
          <a:p>
            <a:r>
              <a:rPr lang="en-US" dirty="0" smtClean="0"/>
              <a:t>Mortar/Pestle</a:t>
            </a:r>
          </a:p>
          <a:p>
            <a:r>
              <a:rPr lang="en-US" dirty="0" smtClean="0"/>
              <a:t>Test tube rack</a:t>
            </a:r>
          </a:p>
          <a:p>
            <a:r>
              <a:rPr lang="en-US" dirty="0" smtClean="0"/>
              <a:t>Spatula</a:t>
            </a:r>
          </a:p>
          <a:p>
            <a:r>
              <a:rPr lang="en-US" dirty="0" smtClean="0"/>
              <a:t>Small Grad. Cylinders x 2</a:t>
            </a:r>
          </a:p>
          <a:p>
            <a:r>
              <a:rPr lang="en-US" dirty="0" smtClean="0"/>
              <a:t>Small beakers x 2</a:t>
            </a:r>
          </a:p>
          <a:p>
            <a:r>
              <a:rPr lang="en-US" dirty="0" smtClean="0"/>
              <a:t>Large test tubes x3</a:t>
            </a:r>
          </a:p>
          <a:p>
            <a:r>
              <a:rPr lang="en-US" dirty="0" smtClean="0"/>
              <a:t>Weigh boats x 2</a:t>
            </a:r>
          </a:p>
          <a:p>
            <a:r>
              <a:rPr lang="en-US" dirty="0" smtClean="0"/>
              <a:t>Pipettes x 5</a:t>
            </a:r>
          </a:p>
        </p:txBody>
      </p:sp>
      <p:sp>
        <p:nvSpPr>
          <p:cNvPr id="4" name="Rectangle 3"/>
          <p:cNvSpPr/>
          <p:nvPr/>
        </p:nvSpPr>
        <p:spPr>
          <a:xfrm>
            <a:off x="4667535" y="502276"/>
            <a:ext cx="7284060" cy="5674687"/>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3200" b="1" dirty="0" smtClean="0">
                <a:solidFill>
                  <a:schemeClr val="tx1"/>
                </a:solidFill>
              </a:rPr>
              <a:t>Alka-Seltzer x 4 / table</a:t>
            </a:r>
          </a:p>
          <a:p>
            <a:pPr marL="342900" indent="-342900">
              <a:buFont typeface="Arial" panose="020B0604020202020204" pitchFamily="34" charset="0"/>
              <a:buChar char="•"/>
            </a:pPr>
            <a:r>
              <a:rPr lang="en-US" sz="3200" b="1" dirty="0" smtClean="0">
                <a:solidFill>
                  <a:schemeClr val="accent2"/>
                </a:solidFill>
              </a:rPr>
              <a:t>2M </a:t>
            </a:r>
            <a:r>
              <a:rPr lang="en-US" sz="3200" b="1" dirty="0" err="1" smtClean="0">
                <a:solidFill>
                  <a:schemeClr val="accent2"/>
                </a:solidFill>
              </a:rPr>
              <a:t>NaOH</a:t>
            </a:r>
            <a:r>
              <a:rPr lang="en-US" sz="3200" b="1" dirty="0" smtClean="0">
                <a:solidFill>
                  <a:schemeClr val="accent2"/>
                </a:solidFill>
              </a:rPr>
              <a:t> flask </a:t>
            </a:r>
            <a:r>
              <a:rPr lang="en-US" sz="3200" b="1" dirty="0" smtClean="0">
                <a:solidFill>
                  <a:schemeClr val="tx1"/>
                </a:solidFill>
              </a:rPr>
              <a:t>– 8 tables = 250mL</a:t>
            </a:r>
          </a:p>
          <a:p>
            <a:pPr marL="342900" indent="-342900">
              <a:buFont typeface="Arial" panose="020B0604020202020204" pitchFamily="34" charset="0"/>
              <a:buChar char="•"/>
            </a:pPr>
            <a:r>
              <a:rPr lang="en-US" sz="3200" b="1" dirty="0" smtClean="0">
                <a:solidFill>
                  <a:srgbClr val="FF0000"/>
                </a:solidFill>
              </a:rPr>
              <a:t>0.5M </a:t>
            </a:r>
            <a:r>
              <a:rPr lang="en-US" sz="3200" b="1" dirty="0" err="1" smtClean="0">
                <a:solidFill>
                  <a:srgbClr val="FF0000"/>
                </a:solidFill>
              </a:rPr>
              <a:t>NaOH</a:t>
            </a:r>
            <a:r>
              <a:rPr lang="en-US" sz="3200" b="1" dirty="0" smtClean="0">
                <a:solidFill>
                  <a:srgbClr val="FF0000"/>
                </a:solidFill>
              </a:rPr>
              <a:t> beaker </a:t>
            </a:r>
            <a:r>
              <a:rPr lang="en-US" sz="3200" b="1" dirty="0" smtClean="0">
                <a:solidFill>
                  <a:schemeClr val="tx1"/>
                </a:solidFill>
              </a:rPr>
              <a:t>– 8 tables = 250mL</a:t>
            </a:r>
          </a:p>
          <a:p>
            <a:pPr marL="342900" indent="-342900">
              <a:buFont typeface="Arial" panose="020B0604020202020204" pitchFamily="34" charset="0"/>
              <a:buChar char="•"/>
            </a:pPr>
            <a:r>
              <a:rPr lang="en-US" sz="3200" b="1" dirty="0" smtClean="0">
                <a:solidFill>
                  <a:srgbClr val="00B050"/>
                </a:solidFill>
              </a:rPr>
              <a:t>1M H2SO4 flask </a:t>
            </a:r>
            <a:r>
              <a:rPr lang="en-US" sz="3200" b="1" dirty="0" smtClean="0">
                <a:solidFill>
                  <a:schemeClr val="tx1"/>
                </a:solidFill>
              </a:rPr>
              <a:t>– 8 tables = 360mL</a:t>
            </a:r>
          </a:p>
          <a:p>
            <a:pPr marL="342900" indent="-342900">
              <a:buFont typeface="Arial" panose="020B0604020202020204" pitchFamily="34" charset="0"/>
              <a:buChar char="•"/>
            </a:pPr>
            <a:r>
              <a:rPr lang="en-US" sz="3200" b="1" dirty="0" smtClean="0">
                <a:solidFill>
                  <a:srgbClr val="0070C0"/>
                </a:solidFill>
              </a:rPr>
              <a:t>0.5M Cu2SO4 beaker</a:t>
            </a:r>
            <a:r>
              <a:rPr lang="en-US" sz="3200" b="1" dirty="0" smtClean="0">
                <a:solidFill>
                  <a:srgbClr val="92D050"/>
                </a:solidFill>
              </a:rPr>
              <a:t> </a:t>
            </a:r>
            <a:r>
              <a:rPr lang="en-US" sz="3200" b="1" dirty="0" smtClean="0">
                <a:solidFill>
                  <a:schemeClr val="tx1"/>
                </a:solidFill>
              </a:rPr>
              <a:t>– 8 tables = 72mL</a:t>
            </a:r>
          </a:p>
          <a:p>
            <a:pPr marL="342900" indent="-342900">
              <a:buFont typeface="Arial" panose="020B0604020202020204" pitchFamily="34" charset="0"/>
              <a:buChar char="•"/>
            </a:pPr>
            <a:r>
              <a:rPr lang="en-US" sz="3200" b="1" dirty="0" smtClean="0">
                <a:solidFill>
                  <a:srgbClr val="CC00FF"/>
                </a:solidFill>
              </a:rPr>
              <a:t>Crystal Violet beaker </a:t>
            </a:r>
            <a:r>
              <a:rPr lang="en-US" sz="3200" b="1" dirty="0" smtClean="0">
                <a:solidFill>
                  <a:schemeClr val="tx1"/>
                </a:solidFill>
              </a:rPr>
              <a:t>–8 tables = 250mL</a:t>
            </a:r>
          </a:p>
          <a:p>
            <a:pPr marL="342900" indent="-342900">
              <a:buFont typeface="Arial" panose="020B0604020202020204" pitchFamily="34" charset="0"/>
              <a:buChar char="•"/>
            </a:pPr>
            <a:r>
              <a:rPr lang="en-US" sz="3200" b="1" dirty="0" smtClean="0">
                <a:solidFill>
                  <a:schemeClr val="tx1"/>
                </a:solidFill>
              </a:rPr>
              <a:t>Zinc solids</a:t>
            </a:r>
          </a:p>
          <a:p>
            <a:pPr marL="342900" indent="-342900">
              <a:buFont typeface="Arial" panose="020B0604020202020204" pitchFamily="34" charset="0"/>
              <a:buChar char="•"/>
            </a:pPr>
            <a:r>
              <a:rPr lang="en-US" sz="3200" b="1" dirty="0" smtClean="0">
                <a:solidFill>
                  <a:schemeClr val="tx1"/>
                </a:solidFill>
              </a:rPr>
              <a:t>Copper solids</a:t>
            </a:r>
          </a:p>
          <a:p>
            <a:pPr marL="342900" indent="-342900">
              <a:buFont typeface="Arial" panose="020B0604020202020204" pitchFamily="34" charset="0"/>
              <a:buChar char="•"/>
            </a:pPr>
            <a:endParaRPr lang="en-US" sz="4000" b="1" dirty="0">
              <a:solidFill>
                <a:schemeClr val="tx1"/>
              </a:solidFill>
            </a:endParaRPr>
          </a:p>
        </p:txBody>
      </p:sp>
    </p:spTree>
    <p:extLst>
      <p:ext uri="{BB962C8B-B14F-4D97-AF65-F5344CB8AC3E}">
        <p14:creationId xmlns:p14="http://schemas.microsoft.com/office/powerpoint/2010/main" val="2443089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Lab</a:t>
            </a:r>
            <a:endParaRPr lang="en-US" sz="4800" b="1" u="sng" dirty="0">
              <a:latin typeface="+mn-lt"/>
            </a:endParaRPr>
          </a:p>
        </p:txBody>
      </p:sp>
      <p:sp>
        <p:nvSpPr>
          <p:cNvPr id="3" name="Content Placeholder 2"/>
          <p:cNvSpPr>
            <a:spLocks noGrp="1"/>
          </p:cNvSpPr>
          <p:nvPr>
            <p:ph idx="1"/>
          </p:nvPr>
        </p:nvSpPr>
        <p:spPr>
          <a:xfrm>
            <a:off x="106680" y="941743"/>
            <a:ext cx="5319633" cy="5527296"/>
          </a:xfrm>
        </p:spPr>
        <p:txBody>
          <a:bodyPr>
            <a:normAutofit fontScale="92500" lnSpcReduction="10000"/>
          </a:bodyPr>
          <a:lstStyle/>
          <a:p>
            <a:pPr>
              <a:buFont typeface="Wingdings" panose="05000000000000000000" pitchFamily="2" charset="2"/>
              <a:buChar char="q"/>
            </a:pPr>
            <a:r>
              <a:rPr lang="en-US" b="1" dirty="0" smtClean="0"/>
              <a:t>5 flasks</a:t>
            </a:r>
          </a:p>
          <a:p>
            <a:pPr lvl="1"/>
            <a:r>
              <a:rPr lang="en-US" dirty="0" smtClean="0"/>
              <a:t>#1 RED “B” and BLUE “I”</a:t>
            </a:r>
          </a:p>
          <a:p>
            <a:pPr lvl="1"/>
            <a:r>
              <a:rPr lang="en-US" dirty="0" smtClean="0"/>
              <a:t>#2 ORANGE “D”</a:t>
            </a:r>
          </a:p>
          <a:p>
            <a:pPr lvl="1"/>
            <a:r>
              <a:rPr lang="en-US" dirty="0" smtClean="0"/>
              <a:t>#3 YELLOW “E” and  </a:t>
            </a:r>
            <a:br>
              <a:rPr lang="en-US" dirty="0" smtClean="0"/>
            </a:br>
            <a:r>
              <a:rPr lang="en-US" dirty="0" smtClean="0"/>
              <a:t>GREEN “H”</a:t>
            </a:r>
          </a:p>
          <a:p>
            <a:pPr lvl="1"/>
            <a:r>
              <a:rPr lang="en-US" dirty="0" smtClean="0"/>
              <a:t>#4 YELLOW “F”</a:t>
            </a:r>
          </a:p>
          <a:p>
            <a:pPr lvl="1"/>
            <a:r>
              <a:rPr lang="en-US" dirty="0" smtClean="0"/>
              <a:t>#5 GREEN “G”</a:t>
            </a:r>
          </a:p>
          <a:p>
            <a:pPr>
              <a:buFont typeface="Wingdings" panose="05000000000000000000" pitchFamily="2" charset="2"/>
              <a:buChar char="q"/>
            </a:pPr>
            <a:r>
              <a:rPr lang="en-US" b="1" dirty="0" smtClean="0"/>
              <a:t>1 small reaction beaker</a:t>
            </a:r>
          </a:p>
          <a:p>
            <a:pPr>
              <a:buFont typeface="Wingdings" panose="05000000000000000000" pitchFamily="2" charset="2"/>
              <a:buChar char="q"/>
            </a:pPr>
            <a:r>
              <a:rPr lang="en-US" b="1" dirty="0" smtClean="0"/>
              <a:t>1 test tube</a:t>
            </a:r>
          </a:p>
          <a:p>
            <a:pPr>
              <a:buFont typeface="Wingdings" panose="05000000000000000000" pitchFamily="2" charset="2"/>
              <a:buChar char="q"/>
            </a:pPr>
            <a:r>
              <a:rPr lang="en-US" b="1" dirty="0" smtClean="0"/>
              <a:t>1 large beaker </a:t>
            </a:r>
          </a:p>
          <a:p>
            <a:pPr lvl="1"/>
            <a:r>
              <a:rPr lang="en-US" dirty="0" smtClean="0"/>
              <a:t>PURPLE</a:t>
            </a:r>
          </a:p>
          <a:p>
            <a:pPr>
              <a:buFont typeface="Wingdings" panose="05000000000000000000" pitchFamily="2" charset="2"/>
              <a:buChar char="q"/>
            </a:pPr>
            <a:r>
              <a:rPr lang="en-US" b="1" dirty="0" smtClean="0"/>
              <a:t>2 </a:t>
            </a:r>
            <a:r>
              <a:rPr lang="en-US" b="1" dirty="0" err="1" smtClean="0"/>
              <a:t>Weighboats</a:t>
            </a:r>
            <a:endParaRPr lang="en-US" b="1" dirty="0" smtClean="0"/>
          </a:p>
          <a:p>
            <a:pPr lvl="1"/>
            <a:r>
              <a:rPr lang="en-US" dirty="0" smtClean="0"/>
              <a:t>#1 RED “A”</a:t>
            </a:r>
          </a:p>
          <a:p>
            <a:pPr lvl="1"/>
            <a:r>
              <a:rPr lang="en-US" dirty="0" smtClean="0"/>
              <a:t>#2 ORANGE “C”</a:t>
            </a:r>
          </a:p>
          <a:p>
            <a:pPr lvl="1"/>
            <a:endParaRPr lang="en-US" dirty="0" smtClean="0"/>
          </a:p>
        </p:txBody>
      </p:sp>
      <p:sp>
        <p:nvSpPr>
          <p:cNvPr id="8" name="Content Placeholder 2"/>
          <p:cNvSpPr txBox="1">
            <a:spLocks/>
          </p:cNvSpPr>
          <p:nvPr/>
        </p:nvSpPr>
        <p:spPr>
          <a:xfrm>
            <a:off x="3958096" y="941743"/>
            <a:ext cx="5144960" cy="5527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b="1" dirty="0" smtClean="0"/>
              <a:t>5 pipettes </a:t>
            </a:r>
          </a:p>
          <a:p>
            <a:pPr lvl="1"/>
            <a:r>
              <a:rPr lang="en-US" dirty="0" smtClean="0"/>
              <a:t>#1 RED “B” and BLUE “I”</a:t>
            </a:r>
          </a:p>
          <a:p>
            <a:pPr lvl="1"/>
            <a:r>
              <a:rPr lang="en-US" dirty="0" smtClean="0"/>
              <a:t>#2 ORANGE “D”</a:t>
            </a:r>
          </a:p>
          <a:p>
            <a:pPr lvl="1"/>
            <a:r>
              <a:rPr lang="en-US" dirty="0" smtClean="0"/>
              <a:t>#3 YELLOW “E” and  </a:t>
            </a:r>
            <a:br>
              <a:rPr lang="en-US" dirty="0" smtClean="0"/>
            </a:br>
            <a:r>
              <a:rPr lang="en-US" dirty="0" smtClean="0"/>
              <a:t>GREEN “H”</a:t>
            </a:r>
          </a:p>
          <a:p>
            <a:pPr lvl="1"/>
            <a:r>
              <a:rPr lang="en-US" dirty="0" smtClean="0"/>
              <a:t>#4 YELLOW “F”</a:t>
            </a:r>
          </a:p>
          <a:p>
            <a:pPr lvl="1"/>
            <a:r>
              <a:rPr lang="en-US" dirty="0" smtClean="0"/>
              <a:t>#5 GREEN “G”</a:t>
            </a:r>
          </a:p>
          <a:p>
            <a:pPr>
              <a:buFont typeface="Wingdings" panose="05000000000000000000" pitchFamily="2" charset="2"/>
              <a:buChar char="q"/>
            </a:pPr>
            <a:r>
              <a:rPr lang="en-US" b="1" dirty="0" smtClean="0"/>
              <a:t>1 scoop</a:t>
            </a:r>
          </a:p>
          <a:p>
            <a:pPr lvl="1"/>
            <a:r>
              <a:rPr lang="en-US" dirty="0" smtClean="0"/>
              <a:t>RED “A”</a:t>
            </a:r>
          </a:p>
          <a:p>
            <a:pPr>
              <a:buFont typeface="Wingdings" panose="05000000000000000000" pitchFamily="2" charset="2"/>
              <a:buChar char="q"/>
            </a:pPr>
            <a:r>
              <a:rPr lang="en-US" b="1" dirty="0" smtClean="0"/>
              <a:t>DI water bottle</a:t>
            </a:r>
          </a:p>
          <a:p>
            <a:pPr lvl="1"/>
            <a:r>
              <a:rPr lang="en-US" dirty="0" smtClean="0"/>
              <a:t>BLUE “J”</a:t>
            </a:r>
          </a:p>
          <a:p>
            <a:pPr>
              <a:buFont typeface="Wingdings" panose="05000000000000000000" pitchFamily="2" charset="2"/>
              <a:buChar char="q"/>
            </a:pPr>
            <a:r>
              <a:rPr lang="en-US" b="1" dirty="0" err="1" smtClean="0"/>
              <a:t>Glowsticks</a:t>
            </a:r>
            <a:r>
              <a:rPr lang="en-US" b="1" dirty="0" smtClean="0"/>
              <a:t> and Paperclips</a:t>
            </a:r>
          </a:p>
          <a:p>
            <a:pPr lvl="1"/>
            <a:r>
              <a:rPr lang="en-US" dirty="0" smtClean="0"/>
              <a:t>1 per period + extras</a:t>
            </a:r>
          </a:p>
          <a:p>
            <a:pPr lvl="1"/>
            <a:endParaRPr lang="en-US" dirty="0" smtClean="0"/>
          </a:p>
        </p:txBody>
      </p:sp>
      <p:sp>
        <p:nvSpPr>
          <p:cNvPr id="9" name="Content Placeholder 2"/>
          <p:cNvSpPr txBox="1">
            <a:spLocks/>
          </p:cNvSpPr>
          <p:nvPr/>
        </p:nvSpPr>
        <p:spPr>
          <a:xfrm>
            <a:off x="8352430" y="963944"/>
            <a:ext cx="4020715" cy="5527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b="1" dirty="0" smtClean="0"/>
              <a:t> </a:t>
            </a:r>
            <a:r>
              <a:rPr lang="en-US" b="1" dirty="0" smtClean="0">
                <a:solidFill>
                  <a:srgbClr val="FF0000"/>
                </a:solidFill>
              </a:rPr>
              <a:t>Zinc “A”</a:t>
            </a:r>
          </a:p>
          <a:p>
            <a:pPr>
              <a:buFont typeface="Wingdings" panose="05000000000000000000" pitchFamily="2" charset="2"/>
              <a:buChar char="q"/>
            </a:pPr>
            <a:r>
              <a:rPr lang="en-US" b="1" dirty="0"/>
              <a:t> </a:t>
            </a:r>
            <a:r>
              <a:rPr lang="en-US" b="1" dirty="0" err="1" smtClean="0">
                <a:solidFill>
                  <a:srgbClr val="FF0000"/>
                </a:solidFill>
              </a:rPr>
              <a:t>HCl</a:t>
            </a:r>
            <a:r>
              <a:rPr lang="en-US" b="1" dirty="0" smtClean="0">
                <a:solidFill>
                  <a:srgbClr val="FF0000"/>
                </a:solidFill>
              </a:rPr>
              <a:t> “B” </a:t>
            </a:r>
            <a:r>
              <a:rPr lang="en-US" b="1" dirty="0" smtClean="0">
                <a:solidFill>
                  <a:srgbClr val="00B0F0"/>
                </a:solidFill>
              </a:rPr>
              <a:t>and “I”</a:t>
            </a:r>
          </a:p>
          <a:p>
            <a:pPr>
              <a:buFont typeface="Wingdings" panose="05000000000000000000" pitchFamily="2" charset="2"/>
              <a:buChar char="q"/>
            </a:pPr>
            <a:r>
              <a:rPr lang="en-US" b="1" dirty="0" smtClean="0"/>
              <a:t> </a:t>
            </a:r>
            <a:r>
              <a:rPr lang="en-US" b="1" dirty="0" smtClean="0">
                <a:solidFill>
                  <a:srgbClr val="FFC000"/>
                </a:solidFill>
              </a:rPr>
              <a:t>Paper clip “C”</a:t>
            </a:r>
          </a:p>
          <a:p>
            <a:pPr>
              <a:buFont typeface="Wingdings" panose="05000000000000000000" pitchFamily="2" charset="2"/>
              <a:buChar char="q"/>
            </a:pPr>
            <a:r>
              <a:rPr lang="en-US" b="1" dirty="0" smtClean="0"/>
              <a:t> </a:t>
            </a:r>
            <a:r>
              <a:rPr lang="en-US" b="1" dirty="0" smtClean="0">
                <a:solidFill>
                  <a:srgbClr val="FFC000"/>
                </a:solidFill>
              </a:rPr>
              <a:t>CuSO4 “D”</a:t>
            </a:r>
          </a:p>
          <a:p>
            <a:pPr>
              <a:buFont typeface="Wingdings" panose="05000000000000000000" pitchFamily="2" charset="2"/>
              <a:buChar char="q"/>
            </a:pPr>
            <a:r>
              <a:rPr lang="en-US" b="1" dirty="0" smtClean="0"/>
              <a:t> </a:t>
            </a:r>
            <a:r>
              <a:rPr lang="en-US" b="1" dirty="0" smtClean="0">
                <a:ln>
                  <a:solidFill>
                    <a:schemeClr val="tx1"/>
                  </a:solidFill>
                </a:ln>
                <a:solidFill>
                  <a:srgbClr val="FFFF00"/>
                </a:solidFill>
              </a:rPr>
              <a:t>Na</a:t>
            </a:r>
            <a:r>
              <a:rPr lang="en-US" b="1" baseline="-25000" dirty="0" smtClean="0">
                <a:ln>
                  <a:solidFill>
                    <a:schemeClr val="tx1"/>
                  </a:solidFill>
                </a:ln>
                <a:solidFill>
                  <a:srgbClr val="FFFF00"/>
                </a:solidFill>
              </a:rPr>
              <a:t>3</a:t>
            </a:r>
            <a:r>
              <a:rPr lang="en-US" b="1" dirty="0" smtClean="0">
                <a:ln>
                  <a:solidFill>
                    <a:schemeClr val="tx1"/>
                  </a:solidFill>
                </a:ln>
                <a:solidFill>
                  <a:srgbClr val="FFFF00"/>
                </a:solidFill>
              </a:rPr>
              <a:t>CO</a:t>
            </a:r>
            <a:r>
              <a:rPr lang="en-US" b="1" baseline="-25000" dirty="0" smtClean="0">
                <a:ln>
                  <a:solidFill>
                    <a:schemeClr val="tx1"/>
                  </a:solidFill>
                </a:ln>
                <a:solidFill>
                  <a:srgbClr val="FFFF00"/>
                </a:solidFill>
              </a:rPr>
              <a:t>3</a:t>
            </a:r>
            <a:r>
              <a:rPr lang="en-US" b="1" dirty="0" smtClean="0">
                <a:ln>
                  <a:solidFill>
                    <a:schemeClr val="tx1"/>
                  </a:solidFill>
                </a:ln>
                <a:solidFill>
                  <a:srgbClr val="FFFF00"/>
                </a:solidFill>
              </a:rPr>
              <a:t> “E” </a:t>
            </a:r>
            <a:r>
              <a:rPr lang="en-US" b="1" dirty="0" smtClean="0">
                <a:solidFill>
                  <a:srgbClr val="92D050"/>
                </a:solidFill>
              </a:rPr>
              <a:t>and “H”</a:t>
            </a:r>
          </a:p>
          <a:p>
            <a:pPr>
              <a:buFont typeface="Wingdings" panose="05000000000000000000" pitchFamily="2" charset="2"/>
              <a:buChar char="q"/>
            </a:pPr>
            <a:r>
              <a:rPr lang="en-US" b="1" dirty="0" smtClean="0"/>
              <a:t> </a:t>
            </a:r>
            <a:r>
              <a:rPr lang="en-US" b="1" dirty="0" err="1" smtClean="0">
                <a:ln>
                  <a:solidFill>
                    <a:schemeClr val="tx1"/>
                  </a:solidFill>
                </a:ln>
                <a:solidFill>
                  <a:srgbClr val="FFFF00"/>
                </a:solidFill>
              </a:rPr>
              <a:t>CaCl</a:t>
            </a:r>
            <a:r>
              <a:rPr lang="en-US" b="1" dirty="0" smtClean="0">
                <a:ln>
                  <a:solidFill>
                    <a:schemeClr val="tx1"/>
                  </a:solidFill>
                </a:ln>
                <a:solidFill>
                  <a:srgbClr val="FFFF00"/>
                </a:solidFill>
              </a:rPr>
              <a:t> “F”</a:t>
            </a:r>
          </a:p>
          <a:p>
            <a:pPr>
              <a:buFont typeface="Wingdings" panose="05000000000000000000" pitchFamily="2" charset="2"/>
              <a:buChar char="q"/>
            </a:pPr>
            <a:r>
              <a:rPr lang="en-US" b="1" dirty="0" smtClean="0"/>
              <a:t> </a:t>
            </a:r>
            <a:r>
              <a:rPr lang="en-US" b="1" dirty="0" err="1" smtClean="0">
                <a:solidFill>
                  <a:srgbClr val="92D050"/>
                </a:solidFill>
              </a:rPr>
              <a:t>KCl</a:t>
            </a:r>
            <a:r>
              <a:rPr lang="en-US" b="1" dirty="0" smtClean="0">
                <a:solidFill>
                  <a:srgbClr val="92D050"/>
                </a:solidFill>
              </a:rPr>
              <a:t> “G”</a:t>
            </a:r>
          </a:p>
          <a:p>
            <a:pPr>
              <a:buFont typeface="Wingdings" panose="05000000000000000000" pitchFamily="2" charset="2"/>
              <a:buChar char="q"/>
            </a:pPr>
            <a:r>
              <a:rPr lang="en-US" b="1" dirty="0" smtClean="0"/>
              <a:t> </a:t>
            </a:r>
            <a:r>
              <a:rPr lang="en-US" b="1" dirty="0" smtClean="0">
                <a:solidFill>
                  <a:srgbClr val="00B0F0"/>
                </a:solidFill>
              </a:rPr>
              <a:t>H</a:t>
            </a:r>
            <a:r>
              <a:rPr lang="en-US" b="1" baseline="-25000" dirty="0" smtClean="0">
                <a:solidFill>
                  <a:srgbClr val="00B0F0"/>
                </a:solidFill>
              </a:rPr>
              <a:t>2</a:t>
            </a:r>
            <a:r>
              <a:rPr lang="en-US" b="1" dirty="0" smtClean="0">
                <a:solidFill>
                  <a:srgbClr val="00B0F0"/>
                </a:solidFill>
              </a:rPr>
              <a:t>O “J”</a:t>
            </a:r>
          </a:p>
          <a:p>
            <a:pPr>
              <a:buFont typeface="Wingdings" panose="05000000000000000000" pitchFamily="2" charset="2"/>
              <a:buChar char="q"/>
            </a:pPr>
            <a:r>
              <a:rPr lang="en-US" dirty="0" smtClean="0"/>
              <a:t> </a:t>
            </a:r>
            <a:r>
              <a:rPr lang="en-US" b="1" dirty="0" smtClean="0">
                <a:solidFill>
                  <a:srgbClr val="CC00CC"/>
                </a:solidFill>
              </a:rPr>
              <a:t>Glow Sticks</a:t>
            </a:r>
          </a:p>
          <a:p>
            <a:pPr lvl="1"/>
            <a:endParaRPr lang="en-US" dirty="0" smtClean="0"/>
          </a:p>
        </p:txBody>
      </p:sp>
    </p:spTree>
    <p:extLst>
      <p:ext uri="{BB962C8B-B14F-4D97-AF65-F5344CB8AC3E}">
        <p14:creationId xmlns:p14="http://schemas.microsoft.com/office/powerpoint/2010/main" val="3813881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 y="-148445"/>
            <a:ext cx="11062063" cy="1325563"/>
          </a:xfrm>
        </p:spPr>
        <p:txBody>
          <a:bodyPr>
            <a:normAutofit/>
          </a:bodyPr>
          <a:lstStyle/>
          <a:p>
            <a:r>
              <a:rPr lang="en-US" sz="4800" b="1" u="sng" dirty="0" smtClean="0">
                <a:latin typeface="+mn-lt"/>
              </a:rPr>
              <a:t>Signs of a </a:t>
            </a:r>
            <a:r>
              <a:rPr lang="en-US" sz="4800" b="1" u="sng" dirty="0" err="1" smtClean="0">
                <a:latin typeface="+mn-lt"/>
              </a:rPr>
              <a:t>Rxn</a:t>
            </a:r>
            <a:r>
              <a:rPr lang="en-US" sz="4800" b="1" u="sng" dirty="0" smtClean="0">
                <a:latin typeface="+mn-lt"/>
              </a:rPr>
              <a:t> Conservation of Matter Lab </a:t>
            </a:r>
            <a:endParaRPr lang="en-US" sz="4800" b="1" u="sng" dirty="0">
              <a:latin typeface="+mn-lt"/>
            </a:endParaRPr>
          </a:p>
        </p:txBody>
      </p:sp>
      <p:sp>
        <p:nvSpPr>
          <p:cNvPr id="3" name="Content Placeholder 2"/>
          <p:cNvSpPr>
            <a:spLocks noGrp="1"/>
          </p:cNvSpPr>
          <p:nvPr>
            <p:ph idx="1"/>
          </p:nvPr>
        </p:nvSpPr>
        <p:spPr>
          <a:xfrm>
            <a:off x="281353" y="941743"/>
            <a:ext cx="7412670" cy="5793907"/>
          </a:xfrm>
        </p:spPr>
        <p:txBody>
          <a:bodyPr>
            <a:normAutofit/>
          </a:bodyPr>
          <a:lstStyle/>
          <a:p>
            <a:endParaRPr lang="en-US" dirty="0"/>
          </a:p>
          <a:p>
            <a:endParaRPr lang="en-US" dirty="0"/>
          </a:p>
          <a:p>
            <a:endParaRPr lang="en-US" dirty="0"/>
          </a:p>
          <a:p>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5445822"/>
              </p:ext>
            </p:extLst>
          </p:nvPr>
        </p:nvGraphicFramePr>
        <p:xfrm>
          <a:off x="441234" y="1364736"/>
          <a:ext cx="7592423" cy="4541520"/>
        </p:xfrm>
        <a:graphic>
          <a:graphicData uri="http://schemas.openxmlformats.org/drawingml/2006/table">
            <a:tbl>
              <a:tblPr firstRow="1" bandRow="1">
                <a:tableStyleId>{5940675A-B579-460E-94D1-54222C63F5DA}</a:tableStyleId>
              </a:tblPr>
              <a:tblGrid>
                <a:gridCol w="3817257">
                  <a:extLst>
                    <a:ext uri="{9D8B030D-6E8A-4147-A177-3AD203B41FA5}">
                      <a16:colId xmlns:a16="http://schemas.microsoft.com/office/drawing/2014/main" val="782564289"/>
                    </a:ext>
                  </a:extLst>
                </a:gridCol>
                <a:gridCol w="3775166">
                  <a:extLst>
                    <a:ext uri="{9D8B030D-6E8A-4147-A177-3AD203B41FA5}">
                      <a16:colId xmlns:a16="http://schemas.microsoft.com/office/drawing/2014/main" val="3286842470"/>
                    </a:ext>
                  </a:extLst>
                </a:gridCol>
              </a:tblGrid>
              <a:tr h="370840">
                <a:tc>
                  <a:txBody>
                    <a:bodyPr/>
                    <a:lstStyle/>
                    <a:p>
                      <a:pPr marL="0" indent="0">
                        <a:buNone/>
                      </a:pPr>
                      <a:r>
                        <a:rPr lang="en-US" sz="2800" b="1" u="sng" dirty="0" smtClean="0">
                          <a:solidFill>
                            <a:srgbClr val="FF0000"/>
                          </a:solidFill>
                        </a:rPr>
                        <a:t>Reaction #1</a:t>
                      </a:r>
                      <a:endParaRPr lang="en-US" sz="2800" b="1" dirty="0" smtClean="0">
                        <a:solidFill>
                          <a:srgbClr val="FF0000"/>
                        </a:solidFill>
                      </a:endParaRPr>
                    </a:p>
                    <a:p>
                      <a:pPr marL="0" indent="0">
                        <a:buNone/>
                      </a:pPr>
                      <a:r>
                        <a:rPr lang="en-US" sz="2800" i="1" dirty="0" smtClean="0"/>
                        <a:t>SMALL </a:t>
                      </a:r>
                      <a:r>
                        <a:rPr lang="en-US" sz="2800" i="0" dirty="0" smtClean="0"/>
                        <a:t>amounts!</a:t>
                      </a:r>
                      <a:endParaRPr lang="en-US" sz="2800" dirty="0" smtClean="0"/>
                    </a:p>
                    <a:p>
                      <a:endParaRPr lang="en-US" sz="2800" dirty="0"/>
                    </a:p>
                  </a:txBody>
                  <a:tcP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a:txBody>
                    <a:bodyPr/>
                    <a:lstStyle/>
                    <a:p>
                      <a:pPr marL="0" indent="0">
                        <a:buNone/>
                      </a:pPr>
                      <a:r>
                        <a:rPr lang="en-US" sz="2800" b="1" u="sng" dirty="0" smtClean="0">
                          <a:solidFill>
                            <a:srgbClr val="FFC000"/>
                          </a:solidFill>
                        </a:rPr>
                        <a:t>Reaction #2</a:t>
                      </a:r>
                    </a:p>
                    <a:p>
                      <a:pPr marL="0" indent="0">
                        <a:buNone/>
                      </a:pPr>
                      <a:r>
                        <a:rPr lang="en-US" sz="2800" i="1" dirty="0" smtClean="0"/>
                        <a:t>SMALL</a:t>
                      </a:r>
                      <a:r>
                        <a:rPr lang="en-US" sz="2800" i="0" dirty="0" smtClean="0"/>
                        <a:t> test tube!</a:t>
                      </a:r>
                    </a:p>
                    <a:p>
                      <a:pPr marL="0" indent="0">
                        <a:buNone/>
                      </a:pPr>
                      <a:r>
                        <a:rPr lang="en-US" sz="2800" i="1" dirty="0" smtClean="0"/>
                        <a:t>Open</a:t>
                      </a:r>
                      <a:r>
                        <a:rPr lang="en-US" sz="2800" i="0" u="none" dirty="0" smtClean="0"/>
                        <a:t> paper clip!</a:t>
                      </a:r>
                    </a:p>
                  </a:txBody>
                  <a:tcPr>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5468774"/>
                  </a:ext>
                </a:extLst>
              </a:tr>
              <a:tr h="741680">
                <a:tc>
                  <a:txBody>
                    <a:bodyPr/>
                    <a:lstStyle/>
                    <a:p>
                      <a:pPr marL="0" indent="0">
                        <a:buNone/>
                      </a:pPr>
                      <a:r>
                        <a:rPr lang="en-US" sz="2800" b="1" u="sng" dirty="0" smtClean="0">
                          <a:ln>
                            <a:solidFill>
                              <a:schemeClr val="tx1">
                                <a:lumMod val="65000"/>
                                <a:lumOff val="35000"/>
                              </a:schemeClr>
                            </a:solidFill>
                          </a:ln>
                          <a:solidFill>
                            <a:srgbClr val="FFFF00"/>
                          </a:solidFill>
                        </a:rPr>
                        <a:t>Reaction #3</a:t>
                      </a:r>
                      <a:endParaRPr lang="en-US" sz="2800" b="1" dirty="0" smtClean="0">
                        <a:ln>
                          <a:solidFill>
                            <a:schemeClr val="tx1">
                              <a:lumMod val="65000"/>
                              <a:lumOff val="35000"/>
                            </a:schemeClr>
                          </a:solidFill>
                        </a:ln>
                        <a:solidFill>
                          <a:srgbClr val="FFFF00"/>
                        </a:solidFill>
                      </a:endParaRPr>
                    </a:p>
                    <a:p>
                      <a:pPr marL="0" indent="0">
                        <a:buNone/>
                      </a:pPr>
                      <a:r>
                        <a:rPr lang="en-US" sz="2800" i="1" dirty="0" smtClean="0"/>
                        <a:t>SMALL </a:t>
                      </a:r>
                      <a:r>
                        <a:rPr lang="en-US" sz="2800" i="0" dirty="0" smtClean="0"/>
                        <a:t>amounts!</a:t>
                      </a:r>
                      <a:endParaRPr lang="en-US" sz="2800" dirty="0" smtClean="0"/>
                    </a:p>
                  </a:txBody>
                  <a:tcPr>
                    <a:lnL w="57150" cap="flat" cmpd="sng" algn="ctr">
                      <a:solidFill>
                        <a:schemeClr val="tx1"/>
                      </a:solidFill>
                      <a:prstDash val="solid"/>
                      <a:round/>
                      <a:headEnd type="none" w="med" len="med"/>
                      <a:tailEnd type="none" w="med" len="med"/>
                    </a:lnL>
                  </a:tcPr>
                </a:tc>
                <a:tc>
                  <a:txBody>
                    <a:bodyPr/>
                    <a:lstStyle/>
                    <a:p>
                      <a:pPr marL="0" indent="0">
                        <a:buNone/>
                      </a:pPr>
                      <a:r>
                        <a:rPr lang="en-US" sz="2800" b="1" u="sng" dirty="0" smtClean="0">
                          <a:solidFill>
                            <a:schemeClr val="accent6"/>
                          </a:solidFill>
                        </a:rPr>
                        <a:t>Reaction #4</a:t>
                      </a:r>
                    </a:p>
                    <a:p>
                      <a:pPr marL="0" indent="0">
                        <a:buNone/>
                      </a:pPr>
                      <a:r>
                        <a:rPr lang="en-US" sz="2800" i="1" dirty="0" smtClean="0"/>
                        <a:t>SMALL </a:t>
                      </a:r>
                      <a:r>
                        <a:rPr lang="en-US" sz="2800" i="0" dirty="0" smtClean="0"/>
                        <a:t>amounts!</a:t>
                      </a:r>
                      <a:endParaRPr lang="en-US" sz="2800" dirty="0" smtClean="0"/>
                    </a:p>
                  </a:txBody>
                  <a:tcPr>
                    <a:lnR w="571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45942753"/>
                  </a:ext>
                </a:extLst>
              </a:tr>
              <a:tr h="741680">
                <a:tc>
                  <a:txBody>
                    <a:bodyPr/>
                    <a:lstStyle/>
                    <a:p>
                      <a:pPr marL="0" indent="0">
                        <a:buNone/>
                      </a:pPr>
                      <a:r>
                        <a:rPr lang="en-US" sz="2800" b="1" u="sng" dirty="0" smtClean="0">
                          <a:solidFill>
                            <a:srgbClr val="00B0F0"/>
                          </a:solidFill>
                        </a:rPr>
                        <a:t>Reaction #5</a:t>
                      </a:r>
                    </a:p>
                    <a:p>
                      <a:pPr marL="0" indent="0">
                        <a:buNone/>
                      </a:pPr>
                      <a:r>
                        <a:rPr lang="en-US" sz="2800" i="1" dirty="0" smtClean="0"/>
                        <a:t>ADD ACID</a:t>
                      </a:r>
                      <a:r>
                        <a:rPr lang="en-US" sz="2800" i="1" baseline="0" dirty="0" smtClean="0"/>
                        <a:t> to the water, not the other way around! Put water in the beaker first!!!!</a:t>
                      </a:r>
                      <a:endParaRPr lang="en-US" sz="2800" dirty="0" smtClean="0"/>
                    </a:p>
                  </a:txBody>
                  <a:tcPr>
                    <a:lnL w="57150" cap="flat" cmpd="sng" algn="ctr">
                      <a:solidFill>
                        <a:schemeClr val="tx1"/>
                      </a:solidFill>
                      <a:prstDash val="solid"/>
                      <a:round/>
                      <a:headEnd type="none" w="med" len="med"/>
                      <a:tailEnd type="none" w="med" len="med"/>
                    </a:lnL>
                    <a:lnB w="57150" cap="flat" cmpd="sng" algn="ctr">
                      <a:solidFill>
                        <a:schemeClr val="tx1"/>
                      </a:solidFill>
                      <a:prstDash val="solid"/>
                      <a:round/>
                      <a:headEnd type="none" w="med" len="med"/>
                      <a:tailEnd type="none" w="med" len="med"/>
                    </a:lnB>
                  </a:tcPr>
                </a:tc>
                <a:tc>
                  <a:txBody>
                    <a:bodyPr/>
                    <a:lstStyle/>
                    <a:p>
                      <a:pPr marL="0" indent="0">
                        <a:buNone/>
                      </a:pPr>
                      <a:r>
                        <a:rPr lang="en-US" sz="2800" b="1" u="sng" dirty="0" smtClean="0">
                          <a:solidFill>
                            <a:srgbClr val="CC00FF"/>
                          </a:solidFill>
                        </a:rPr>
                        <a:t>Reaction #6</a:t>
                      </a:r>
                    </a:p>
                    <a:p>
                      <a:pPr marL="0" indent="0">
                        <a:buNone/>
                      </a:pPr>
                      <a:r>
                        <a:rPr lang="en-US" sz="2800" i="1" dirty="0" smtClean="0"/>
                        <a:t>Please</a:t>
                      </a:r>
                      <a:r>
                        <a:rPr lang="en-US" sz="2800" i="0" baseline="0" dirty="0" smtClean="0"/>
                        <a:t> do not break all the sticks…I need them for all class periods! </a:t>
                      </a:r>
                      <a:r>
                        <a:rPr lang="en-US" sz="2800" i="0" baseline="0" dirty="0" smtClean="0">
                          <a:sym typeface="Wingdings" panose="05000000000000000000" pitchFamily="2" charset="2"/>
                        </a:rPr>
                        <a:t></a:t>
                      </a:r>
                      <a:endParaRPr lang="en-US" sz="2800" dirty="0" smtClean="0"/>
                    </a:p>
                    <a:p>
                      <a:pPr marL="0" indent="0">
                        <a:buNone/>
                      </a:pPr>
                      <a:endParaRPr lang="en-US" sz="2800" dirty="0" smtClean="0"/>
                    </a:p>
                  </a:txBody>
                  <a:tcPr>
                    <a:lnR w="57150" cap="flat" cmpd="sng" algn="ctr">
                      <a:solidFill>
                        <a:schemeClr val="tx1"/>
                      </a:solidFill>
                      <a:prstDash val="solid"/>
                      <a:round/>
                      <a:headEnd type="none" w="med" len="med"/>
                      <a:tailEnd type="none" w="med" len="med"/>
                    </a:lnR>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1465262"/>
                  </a:ext>
                </a:extLst>
              </a:tr>
            </a:tbl>
          </a:graphicData>
        </a:graphic>
      </p:graphicFrame>
      <p:sp>
        <p:nvSpPr>
          <p:cNvPr id="5" name="TextBox 4"/>
          <p:cNvSpPr txBox="1"/>
          <p:nvPr/>
        </p:nvSpPr>
        <p:spPr>
          <a:xfrm>
            <a:off x="8297839" y="1177118"/>
            <a:ext cx="3725839" cy="1569660"/>
          </a:xfrm>
          <a:prstGeom prst="rect">
            <a:avLst/>
          </a:prstGeom>
          <a:noFill/>
        </p:spPr>
        <p:txBody>
          <a:bodyPr wrap="square" rtlCol="0">
            <a:spAutoFit/>
          </a:bodyPr>
          <a:lstStyle/>
          <a:p>
            <a:r>
              <a:rPr lang="en-US" sz="3200" b="1" dirty="0" smtClean="0"/>
              <a:t>Follow all clean up instructions!!! </a:t>
            </a:r>
            <a:br>
              <a:rPr lang="en-US" sz="3200" b="1" dirty="0" smtClean="0"/>
            </a:br>
            <a:r>
              <a:rPr lang="en-US" sz="3200" b="1" dirty="0" smtClean="0"/>
              <a:t>VERY IMPORTANT!!!</a:t>
            </a:r>
            <a:endParaRPr lang="en-US" sz="3200" b="1" dirty="0"/>
          </a:p>
        </p:txBody>
      </p:sp>
    </p:spTree>
    <p:extLst>
      <p:ext uri="{BB962C8B-B14F-4D97-AF65-F5344CB8AC3E}">
        <p14:creationId xmlns:p14="http://schemas.microsoft.com/office/powerpoint/2010/main" val="2698967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Density of Pennies</a:t>
            </a:r>
            <a:br>
              <a:rPr lang="en-US" sz="11500" b="1" dirty="0" smtClean="0"/>
            </a:br>
            <a:r>
              <a:rPr lang="en-US" sz="11500" b="1" dirty="0" smtClean="0"/>
              <a:t>Unit 0 - Foundations</a:t>
            </a:r>
            <a:endParaRPr lang="en-US" sz="11500" b="1" dirty="0"/>
          </a:p>
        </p:txBody>
      </p:sp>
    </p:spTree>
    <p:extLst>
      <p:ext uri="{BB962C8B-B14F-4D97-AF65-F5344CB8AC3E}">
        <p14:creationId xmlns:p14="http://schemas.microsoft.com/office/powerpoint/2010/main" val="2225795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Density of Pennies Activity</a:t>
            </a:r>
            <a:endParaRPr lang="en-US" sz="4800" b="1" u="sng" dirty="0">
              <a:latin typeface="+mn-lt"/>
            </a:endParaRPr>
          </a:p>
        </p:txBody>
      </p:sp>
      <p:sp>
        <p:nvSpPr>
          <p:cNvPr id="3" name="Content Placeholder 2"/>
          <p:cNvSpPr>
            <a:spLocks noGrp="1"/>
          </p:cNvSpPr>
          <p:nvPr>
            <p:ph idx="1"/>
          </p:nvPr>
        </p:nvSpPr>
        <p:spPr>
          <a:xfrm>
            <a:off x="281353" y="941743"/>
            <a:ext cx="6063177" cy="4644377"/>
          </a:xfrm>
        </p:spPr>
        <p:txBody>
          <a:bodyPr>
            <a:normAutofit/>
          </a:bodyPr>
          <a:lstStyle/>
          <a:p>
            <a:r>
              <a:rPr lang="en-US" dirty="0" smtClean="0"/>
              <a:t>Digital Scale</a:t>
            </a:r>
          </a:p>
          <a:p>
            <a:r>
              <a:rPr lang="en-US" dirty="0" smtClean="0"/>
              <a:t>10 pre-1982 pennies</a:t>
            </a:r>
          </a:p>
          <a:p>
            <a:r>
              <a:rPr lang="en-US" dirty="0" smtClean="0"/>
              <a:t>10 post-1982 pennies</a:t>
            </a:r>
          </a:p>
          <a:p>
            <a:r>
              <a:rPr lang="en-US" dirty="0" smtClean="0"/>
              <a:t>Graduated cylinder – large</a:t>
            </a:r>
          </a:p>
          <a:p>
            <a:r>
              <a:rPr lang="en-US" dirty="0" smtClean="0"/>
              <a:t>Water squirt bottles</a:t>
            </a:r>
          </a:p>
          <a:p>
            <a:r>
              <a:rPr lang="en-US" dirty="0" smtClean="0"/>
              <a:t>Paper towels</a:t>
            </a:r>
          </a:p>
        </p:txBody>
      </p:sp>
      <p:sp>
        <p:nvSpPr>
          <p:cNvPr id="4" name="32-Point Star 3"/>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MAKE SURE I HAVE ENOUGH PENNIES</a:t>
            </a:r>
            <a:endParaRPr lang="en-US" b="1" dirty="0">
              <a:solidFill>
                <a:schemeClr val="tx1"/>
              </a:solidFill>
            </a:endParaRPr>
          </a:p>
        </p:txBody>
      </p:sp>
    </p:spTree>
    <p:extLst>
      <p:ext uri="{BB962C8B-B14F-4D97-AF65-F5344CB8AC3E}">
        <p14:creationId xmlns:p14="http://schemas.microsoft.com/office/powerpoint/2010/main" val="931933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14322</TotalTime>
  <Words>2099</Words>
  <Application>Microsoft Office PowerPoint</Application>
  <PresentationFormat>Widescreen</PresentationFormat>
  <Paragraphs>637</Paragraphs>
  <Slides>57</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57</vt:i4>
      </vt:variant>
    </vt:vector>
  </HeadingPairs>
  <TitlesOfParts>
    <vt:vector size="68" baseType="lpstr">
      <vt:lpstr>Arial</vt:lpstr>
      <vt:lpstr>Arial Black</vt:lpstr>
      <vt:lpstr>Calibri</vt:lpstr>
      <vt:lpstr>Calibri Light</vt:lpstr>
      <vt:lpstr>Symbol</vt:lpstr>
      <vt:lpstr>Times New Roman</vt:lpstr>
      <vt:lpstr>Wingdings</vt:lpstr>
      <vt:lpstr>Office Theme</vt:lpstr>
      <vt:lpstr>1_Office Theme</vt:lpstr>
      <vt:lpstr>2_Office Theme</vt:lpstr>
      <vt:lpstr>3_Office Theme</vt:lpstr>
      <vt:lpstr>Things for Lab Set Ups</vt:lpstr>
      <vt:lpstr>Marshmallow Modeling  Unit 0 - Foundations</vt:lpstr>
      <vt:lpstr>Marshmallow Modeling </vt:lpstr>
      <vt:lpstr>How to set up your notebook page 15</vt:lpstr>
      <vt:lpstr>Signs of a Rxn Lab Unit 0 - Foundations</vt:lpstr>
      <vt:lpstr>Signs of a Rxn Lab</vt:lpstr>
      <vt:lpstr>Signs of a Rxn Conservation of Matter Lab </vt:lpstr>
      <vt:lpstr>Density of Pennies Unit 0 - Foundations</vt:lpstr>
      <vt:lpstr>Density of Pennies Activity</vt:lpstr>
      <vt:lpstr>PowerPoint Presentation</vt:lpstr>
      <vt:lpstr>Graphing Spaghetti  Unit 0 - Foundations</vt:lpstr>
      <vt:lpstr>Graphing Spaghetti </vt:lpstr>
      <vt:lpstr>Molar Measurement Activity  Unit 0 - Foundations</vt:lpstr>
      <vt:lpstr>Molar Measurement Activity</vt:lpstr>
      <vt:lpstr>PowerPoint Presentation</vt:lpstr>
      <vt:lpstr>How many particles of chalk? Unit 0 - Foundations</vt:lpstr>
      <vt:lpstr>How many particles of chalk? Activity</vt:lpstr>
      <vt:lpstr>PowerPoint Presentation</vt:lpstr>
      <vt:lpstr>Measurement Activity  Unit 0 - Foundations</vt:lpstr>
      <vt:lpstr>Measurement Activity</vt:lpstr>
      <vt:lpstr>PowerPoint Presentation</vt:lpstr>
      <vt:lpstr>Flame Test Unit 1 – The Atom</vt:lpstr>
      <vt:lpstr>Flame Lab</vt:lpstr>
      <vt:lpstr>PowerPoint Presentation</vt:lpstr>
      <vt:lpstr>PowerPoint Presentation</vt:lpstr>
      <vt:lpstr>Periodic Trends Unit 4 – Periodic Table</vt:lpstr>
      <vt:lpstr>PowerPoint Presentation</vt:lpstr>
      <vt:lpstr>PowerPoint Presentation</vt:lpstr>
      <vt:lpstr>Conductivity Lab Unit 4 – Molecules and Compounds</vt:lpstr>
      <vt:lpstr>Conductivity Lab</vt:lpstr>
      <vt:lpstr>Properties of  IMFs Lab Unit 5 – IMFs</vt:lpstr>
      <vt:lpstr>IMF Lab</vt:lpstr>
      <vt:lpstr>Unit 6 – Reactions Signs of a Rxn and Conservation of Matter</vt:lpstr>
      <vt:lpstr>Signs of a Rxn Conservation of Matter Lab </vt:lpstr>
      <vt:lpstr>Unit 6 – Reactions Types of Reactions</vt:lpstr>
      <vt:lpstr>Types of Reactions Lab </vt:lpstr>
      <vt:lpstr>Signs of a Rxn Conservation of Matter Lab </vt:lpstr>
      <vt:lpstr>Unit 7 – Stoich Chewing Gum Lab</vt:lpstr>
      <vt:lpstr>Each Station Needs:</vt:lpstr>
      <vt:lpstr>Gum Lab</vt:lpstr>
      <vt:lpstr>Molar Conversion Lottery</vt:lpstr>
      <vt:lpstr>PowerPoint Presentation</vt:lpstr>
      <vt:lpstr>Stoichiometry Lab</vt:lpstr>
      <vt:lpstr>Jumpstart (not on jumpstart paper today)</vt:lpstr>
      <vt:lpstr>Stoichiometry Lab</vt:lpstr>
      <vt:lpstr>PowerPoint Presentation</vt:lpstr>
      <vt:lpstr>Calorimetry Lab</vt:lpstr>
      <vt:lpstr>Calorimetry Lab</vt:lpstr>
      <vt:lpstr>Jumpstart #5E</vt:lpstr>
      <vt:lpstr>PowerPoint Presentation</vt:lpstr>
      <vt:lpstr>PowerPoint Presentation</vt:lpstr>
      <vt:lpstr>Kinetics Lab Iodination of Acetone</vt:lpstr>
      <vt:lpstr>Kinetics Lab</vt:lpstr>
      <vt:lpstr>Jumpstart</vt:lpstr>
      <vt:lpstr>PowerPoint Presentation</vt:lpstr>
      <vt:lpstr>Rate Affecting Factors Lab</vt:lpstr>
      <vt:lpstr>Rate Affecting Factors</vt:lpstr>
    </vt:vector>
  </TitlesOfParts>
  <Company>DVHS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for Lab Set Ups</dc:title>
  <dc:creator>Farmer, Stephanie [DH]</dc:creator>
  <cp:lastModifiedBy>Farmer, Stephanie [DH]</cp:lastModifiedBy>
  <cp:revision>91</cp:revision>
  <cp:lastPrinted>2020-01-13T18:24:42Z</cp:lastPrinted>
  <dcterms:created xsi:type="dcterms:W3CDTF">2018-03-02T20:36:44Z</dcterms:created>
  <dcterms:modified xsi:type="dcterms:W3CDTF">2020-02-24T17:42:58Z</dcterms:modified>
</cp:coreProperties>
</file>