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sldIdLst>
    <p:sldId id="291" r:id="rId2"/>
    <p:sldId id="295" r:id="rId3"/>
    <p:sldId id="352" r:id="rId4"/>
    <p:sldId id="292" r:id="rId5"/>
    <p:sldId id="293" r:id="rId6"/>
    <p:sldId id="296" r:id="rId7"/>
    <p:sldId id="297" r:id="rId8"/>
    <p:sldId id="298" r:id="rId9"/>
    <p:sldId id="323" r:id="rId10"/>
    <p:sldId id="257" r:id="rId11"/>
    <p:sldId id="261" r:id="rId12"/>
    <p:sldId id="275" r:id="rId13"/>
    <p:sldId id="324" r:id="rId14"/>
    <p:sldId id="258" r:id="rId15"/>
    <p:sldId id="278" r:id="rId16"/>
    <p:sldId id="325" r:id="rId17"/>
    <p:sldId id="260" r:id="rId18"/>
    <p:sldId id="276" r:id="rId19"/>
    <p:sldId id="326" r:id="rId20"/>
    <p:sldId id="262" r:id="rId21"/>
    <p:sldId id="277" r:id="rId22"/>
    <p:sldId id="327" r:id="rId23"/>
    <p:sldId id="263" r:id="rId24"/>
    <p:sldId id="279" r:id="rId25"/>
    <p:sldId id="328" r:id="rId26"/>
    <p:sldId id="271" r:id="rId27"/>
    <p:sldId id="280" r:id="rId28"/>
    <p:sldId id="329" r:id="rId29"/>
    <p:sldId id="264" r:id="rId30"/>
    <p:sldId id="281" r:id="rId31"/>
    <p:sldId id="330" r:id="rId32"/>
    <p:sldId id="265" r:id="rId33"/>
    <p:sldId id="304" r:id="rId34"/>
    <p:sldId id="282" r:id="rId35"/>
    <p:sldId id="345" r:id="rId36"/>
    <p:sldId id="346" r:id="rId37"/>
    <p:sldId id="331" r:id="rId38"/>
    <p:sldId id="266" r:id="rId39"/>
    <p:sldId id="283" r:id="rId40"/>
    <p:sldId id="321" r:id="rId41"/>
    <p:sldId id="322" r:id="rId42"/>
    <p:sldId id="332" r:id="rId43"/>
    <p:sldId id="267" r:id="rId44"/>
    <p:sldId id="285" r:id="rId45"/>
    <p:sldId id="333" r:id="rId46"/>
    <p:sldId id="274" r:id="rId47"/>
    <p:sldId id="306" r:id="rId48"/>
    <p:sldId id="307" r:id="rId49"/>
    <p:sldId id="308" r:id="rId50"/>
    <p:sldId id="284" r:id="rId51"/>
    <p:sldId id="334" r:id="rId52"/>
    <p:sldId id="268" r:id="rId53"/>
    <p:sldId id="343" r:id="rId54"/>
    <p:sldId id="286" r:id="rId55"/>
    <p:sldId id="344" r:id="rId56"/>
    <p:sldId id="335" r:id="rId57"/>
    <p:sldId id="269" r:id="rId58"/>
    <p:sldId id="287" r:id="rId59"/>
    <p:sldId id="299" r:id="rId60"/>
    <p:sldId id="336" r:id="rId61"/>
    <p:sldId id="270" r:id="rId62"/>
    <p:sldId id="302" r:id="rId63"/>
    <p:sldId id="309" r:id="rId64"/>
    <p:sldId id="288" r:id="rId65"/>
    <p:sldId id="300" r:id="rId66"/>
    <p:sldId id="301" r:id="rId67"/>
    <p:sldId id="310" r:id="rId68"/>
    <p:sldId id="311" r:id="rId69"/>
    <p:sldId id="337" r:id="rId70"/>
    <p:sldId id="272" r:id="rId71"/>
    <p:sldId id="289" r:id="rId72"/>
    <p:sldId id="305" r:id="rId73"/>
    <p:sldId id="338" r:id="rId74"/>
    <p:sldId id="273" r:id="rId75"/>
    <p:sldId id="312" r:id="rId76"/>
    <p:sldId id="290" r:id="rId77"/>
    <p:sldId id="303" r:id="rId78"/>
    <p:sldId id="313" r:id="rId79"/>
    <p:sldId id="314" r:id="rId80"/>
    <p:sldId id="339" r:id="rId81"/>
    <p:sldId id="315" r:id="rId82"/>
    <p:sldId id="316" r:id="rId83"/>
    <p:sldId id="317" r:id="rId84"/>
    <p:sldId id="341" r:id="rId85"/>
    <p:sldId id="318" r:id="rId86"/>
    <p:sldId id="340" r:id="rId87"/>
    <p:sldId id="319" r:id="rId88"/>
    <p:sldId id="342" r:id="rId89"/>
    <p:sldId id="320" r:id="rId90"/>
    <p:sldId id="347" r:id="rId91"/>
    <p:sldId id="348" r:id="rId92"/>
    <p:sldId id="349" r:id="rId93"/>
    <p:sldId id="351" r:id="rId94"/>
    <p:sldId id="350"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BDD2"/>
    <a:srgbClr val="5E77B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558" autoAdjust="0"/>
    <p:restoredTop sz="94660"/>
  </p:normalViewPr>
  <p:slideViewPr>
    <p:cSldViewPr snapToGrid="0">
      <p:cViewPr varScale="1">
        <p:scale>
          <a:sx n="66" d="100"/>
          <a:sy n="66" d="100"/>
        </p:scale>
        <p:origin x="1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521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127598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421927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21300-718B-4D4D-B6C4-1DD407C198CD}"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166121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821300-718B-4D4D-B6C4-1DD407C198CD}" type="datetimeFigureOut">
              <a:rPr lang="en-US" smtClean="0"/>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49F2-3DC1-465B-987B-34FCD946AFE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16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21300-718B-4D4D-B6C4-1DD407C198CD}"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402376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21300-718B-4D4D-B6C4-1DD407C198CD}" type="datetimeFigureOut">
              <a:rPr lang="en-US" smtClean="0"/>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63509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21300-718B-4D4D-B6C4-1DD407C198CD}" type="datetimeFigureOut">
              <a:rPr lang="en-US" smtClean="0"/>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103732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821300-718B-4D4D-B6C4-1DD407C198CD}" type="datetimeFigureOut">
              <a:rPr lang="en-US" smtClean="0"/>
              <a:t>3/22/2024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296562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6821300-718B-4D4D-B6C4-1DD407C198CD}" type="datetimeFigureOut">
              <a:rPr lang="en-US" smtClean="0"/>
              <a:t>3/22/2024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8249F2-3DC1-465B-987B-34FCD946AFED}" type="slidenum">
              <a:rPr lang="en-US" smtClean="0"/>
              <a:t>‹#›</a:t>
            </a:fld>
            <a:endParaRPr lang="en-US"/>
          </a:p>
        </p:txBody>
      </p:sp>
    </p:spTree>
    <p:extLst>
      <p:ext uri="{BB962C8B-B14F-4D97-AF65-F5344CB8AC3E}">
        <p14:creationId xmlns:p14="http://schemas.microsoft.com/office/powerpoint/2010/main" val="362291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821300-718B-4D4D-B6C4-1DD407C198CD}" type="datetimeFigureOut">
              <a:rPr lang="en-US" smtClean="0"/>
              <a:t>3/22/2024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249F2-3DC1-465B-987B-34FCD946AFED}" type="slidenum">
              <a:rPr lang="en-US" smtClean="0"/>
              <a:t>‹#›</a:t>
            </a:fld>
            <a:endParaRPr lang="en-US"/>
          </a:p>
        </p:txBody>
      </p:sp>
    </p:spTree>
    <p:extLst>
      <p:ext uri="{BB962C8B-B14F-4D97-AF65-F5344CB8AC3E}">
        <p14:creationId xmlns:p14="http://schemas.microsoft.com/office/powerpoint/2010/main" val="125474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6821300-718B-4D4D-B6C4-1DD407C198CD}" type="datetimeFigureOut">
              <a:rPr lang="en-US" smtClean="0"/>
              <a:t>3/22/2024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8249F2-3DC1-465B-987B-34FCD946AFE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03874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eUIcebi1GVc" TargetMode="External"/><Relationship Id="rId4" Type="http://schemas.openxmlformats.org/officeDocument/2006/relationships/hyperlink" Target="https://youtu.be/eUIcebi1GV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eUIcebi1GVc" TargetMode="External"/><Relationship Id="rId2" Type="http://schemas.openxmlformats.org/officeDocument/2006/relationships/slideLayout" Target="../slideLayouts/slideLayout7.xml"/><Relationship Id="rId1" Type="http://schemas.openxmlformats.org/officeDocument/2006/relationships/video" Target="https://www.youtube.com/embed/eUIcebi1GVc?start=188"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1vXGrTDN8sc" TargetMode="External"/><Relationship Id="rId2" Type="http://schemas.openxmlformats.org/officeDocument/2006/relationships/slideLayout" Target="../slideLayouts/slideLayout7.xml"/><Relationship Id="rId1" Type="http://schemas.openxmlformats.org/officeDocument/2006/relationships/video" Target="https://www.youtube.com/embed/1vXGrTDN8sc?start=188"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7.xml"/><Relationship Id="rId18" Type="http://schemas.openxmlformats.org/officeDocument/2006/relationships/slide" Target="slide60.xml"/><Relationship Id="rId3" Type="http://schemas.openxmlformats.org/officeDocument/2006/relationships/slide" Target="slide9.xml"/><Relationship Id="rId21" Type="http://schemas.openxmlformats.org/officeDocument/2006/relationships/slide" Target="slide80.xml"/><Relationship Id="rId7" Type="http://schemas.openxmlformats.org/officeDocument/2006/relationships/slide" Target="slide19.xml"/><Relationship Id="rId12" Type="http://schemas.openxmlformats.org/officeDocument/2006/relationships/slide" Target="slide31.xml"/><Relationship Id="rId17" Type="http://schemas.openxmlformats.org/officeDocument/2006/relationships/slide" Target="slide56.xml"/><Relationship Id="rId2" Type="http://schemas.openxmlformats.org/officeDocument/2006/relationships/slide" Target="slide3.xml"/><Relationship Id="rId16" Type="http://schemas.openxmlformats.org/officeDocument/2006/relationships/slide" Target="slide51.xml"/><Relationship Id="rId20" Type="http://schemas.openxmlformats.org/officeDocument/2006/relationships/slide" Target="slide73.xml"/><Relationship Id="rId1" Type="http://schemas.openxmlformats.org/officeDocument/2006/relationships/slideLayout" Target="../slideLayouts/slideLayout7.xml"/><Relationship Id="rId6" Type="http://schemas.openxmlformats.org/officeDocument/2006/relationships/slide" Target="slide16.xml"/><Relationship Id="rId11" Type="http://schemas.openxmlformats.org/officeDocument/2006/relationships/slide" Target="slide32.xml"/><Relationship Id="rId5" Type="http://schemas.openxmlformats.org/officeDocument/2006/relationships/slide" Target="slide13.xml"/><Relationship Id="rId15" Type="http://schemas.openxmlformats.org/officeDocument/2006/relationships/slide" Target="slide45.xml"/><Relationship Id="rId23" Type="http://schemas.openxmlformats.org/officeDocument/2006/relationships/slide" Target="slide90.xml"/><Relationship Id="rId10" Type="http://schemas.openxmlformats.org/officeDocument/2006/relationships/slide" Target="slide28.xml"/><Relationship Id="rId19" Type="http://schemas.openxmlformats.org/officeDocument/2006/relationships/slide" Target="slide69.xml"/><Relationship Id="rId4" Type="http://schemas.openxmlformats.org/officeDocument/2006/relationships/slide" Target="slide10.xml"/><Relationship Id="rId9" Type="http://schemas.openxmlformats.org/officeDocument/2006/relationships/slide" Target="slide25.xml"/><Relationship Id="rId14" Type="http://schemas.openxmlformats.org/officeDocument/2006/relationships/slide" Target="slide42.xml"/><Relationship Id="rId22" Type="http://schemas.openxmlformats.org/officeDocument/2006/relationships/slide" Target="slide8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1vXGrTDN8sc" TargetMode="External"/><Relationship Id="rId2" Type="http://schemas.openxmlformats.org/officeDocument/2006/relationships/slideLayout" Target="../slideLayouts/slideLayout7.xml"/><Relationship Id="rId1" Type="http://schemas.openxmlformats.org/officeDocument/2006/relationships/video" Target="https://www.youtube.com/embed/1vXGrTDN8sc?start=101"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N7ssCM3qM3U" TargetMode="External"/><Relationship Id="rId2" Type="http://schemas.openxmlformats.org/officeDocument/2006/relationships/slideLayout" Target="../slideLayouts/slideLayout7.xml"/><Relationship Id="rId1" Type="http://schemas.openxmlformats.org/officeDocument/2006/relationships/video" Target="https://www.youtube.com/embed/N7ssCM3qM3U"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1EXr_L7Ojqg" TargetMode="External"/><Relationship Id="rId2" Type="http://schemas.openxmlformats.org/officeDocument/2006/relationships/slideLayout" Target="../slideLayouts/slideLayout7.xml"/><Relationship Id="rId1" Type="http://schemas.openxmlformats.org/officeDocument/2006/relationships/video" Target="https://www.youtube.com/embed/1EXr_L7Ojqg?start=101"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1E4YmuSY4Ek" TargetMode="External"/><Relationship Id="rId2" Type="http://schemas.openxmlformats.org/officeDocument/2006/relationships/slideLayout" Target="../slideLayouts/slideLayout7.xml"/><Relationship Id="rId1" Type="http://schemas.openxmlformats.org/officeDocument/2006/relationships/video" Target="https://www.youtube.com/embed/1E4YmuSY4Ek" TargetMode="Externa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hyperlink" Target="https://youtu.be/_C4tjmekAs0" TargetMode="External"/><Relationship Id="rId2" Type="http://schemas.openxmlformats.org/officeDocument/2006/relationships/slideLayout" Target="../slideLayouts/slideLayout7.xml"/><Relationship Id="rId1" Type="http://schemas.openxmlformats.org/officeDocument/2006/relationships/video" Target="https://www.youtube.com/embed/_C4tjmekAs0" TargetMode="Externa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VQEeqLVpGo" TargetMode="External"/><Relationship Id="rId2" Type="http://schemas.openxmlformats.org/officeDocument/2006/relationships/slideLayout" Target="../slideLayouts/slideLayout7.xml"/><Relationship Id="rId1" Type="http://schemas.openxmlformats.org/officeDocument/2006/relationships/video" Target="https://www.youtube.com/embed/-VQEeqLVpGo"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hrvXuX0Ow3s" TargetMode="External"/><Relationship Id="rId2" Type="http://schemas.openxmlformats.org/officeDocument/2006/relationships/slideLayout" Target="../slideLayouts/slideLayout7.xml"/><Relationship Id="rId1" Type="http://schemas.openxmlformats.org/officeDocument/2006/relationships/video" Target="https://www.youtube.com/embed/hrvXuX0Ow3s" TargetMode="Externa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microsoft.com/office/2007/relationships/hdphoto" Target="../media/hdphoto1.wdp"/><Relationship Id="rId4" Type="http://schemas.openxmlformats.org/officeDocument/2006/relationships/image" Target="../media/image26.png"/><Relationship Id="rId9"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A2YyIo8vSCA" TargetMode="External"/><Relationship Id="rId2" Type="http://schemas.openxmlformats.org/officeDocument/2006/relationships/slideLayout" Target="../slideLayouts/slideLayout7.xml"/><Relationship Id="rId1" Type="http://schemas.openxmlformats.org/officeDocument/2006/relationships/video" Target="https://www.youtube.com/embed/A2YyIo8vSCA" TargetMode="Externa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A2YyIo8vSCA" TargetMode="External"/><Relationship Id="rId2" Type="http://schemas.openxmlformats.org/officeDocument/2006/relationships/slideLayout" Target="../slideLayouts/slideLayout7.xml"/><Relationship Id="rId1" Type="http://schemas.openxmlformats.org/officeDocument/2006/relationships/video" Target="https://www.youtube.com/embed/3DfKVr_IHyI" TargetMode="Externa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youtu.be/A2YyIo8vSCA" TargetMode="External"/><Relationship Id="rId2" Type="http://schemas.openxmlformats.org/officeDocument/2006/relationships/slideLayout" Target="../slideLayouts/slideLayout7.xml"/><Relationship Id="rId1" Type="http://schemas.openxmlformats.org/officeDocument/2006/relationships/video" Target="https://www.youtube.com/embed/Lr1nLTCqZvM" TargetMode="External"/><Relationship Id="rId5" Type="http://schemas.openxmlformats.org/officeDocument/2006/relationships/image" Target="../media/image10.png"/><Relationship Id="rId4" Type="http://schemas.openxmlformats.org/officeDocument/2006/relationships/hyperlink" Target="https://youtu.be/Lr1nLTCqZvM"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A2YyIo8vSCA" TargetMode="External"/><Relationship Id="rId2" Type="http://schemas.openxmlformats.org/officeDocument/2006/relationships/slideLayout" Target="../slideLayouts/slideLayout7.xml"/><Relationship Id="rId1" Type="http://schemas.openxmlformats.org/officeDocument/2006/relationships/video" Target="https://www.youtube.com/embed/qdmp4_Nwd-Q" TargetMode="External"/><Relationship Id="rId5" Type="http://schemas.openxmlformats.org/officeDocument/2006/relationships/image" Target="../media/image10.png"/><Relationship Id="rId4" Type="http://schemas.openxmlformats.org/officeDocument/2006/relationships/hyperlink" Target="https://youtu.be/qdmp4_Nwd-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youtu.be/A2YyIo8vSCA" TargetMode="External"/><Relationship Id="rId2" Type="http://schemas.openxmlformats.org/officeDocument/2006/relationships/slideLayout" Target="../slideLayouts/slideLayout7.xml"/><Relationship Id="rId1" Type="http://schemas.openxmlformats.org/officeDocument/2006/relationships/video" Target="https://www.youtube.com/embed/tIbD8MG1qMM" TargetMode="External"/><Relationship Id="rId5" Type="http://schemas.openxmlformats.org/officeDocument/2006/relationships/image" Target="../media/image10.png"/><Relationship Id="rId4" Type="http://schemas.openxmlformats.org/officeDocument/2006/relationships/hyperlink" Target="https://youtu.be/tIbD8MG1qMM"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youtu.be/A2YyIo8vSCA" TargetMode="External"/><Relationship Id="rId2" Type="http://schemas.openxmlformats.org/officeDocument/2006/relationships/slideLayout" Target="../slideLayouts/slideLayout7.xml"/><Relationship Id="rId1" Type="http://schemas.openxmlformats.org/officeDocument/2006/relationships/video" Target="https://www.youtube.com/embed/sFpFCPTDv2w" TargetMode="External"/><Relationship Id="rId5" Type="http://schemas.openxmlformats.org/officeDocument/2006/relationships/image" Target="../media/image10.png"/><Relationship Id="rId4" Type="http://schemas.openxmlformats.org/officeDocument/2006/relationships/hyperlink" Target="https://youtu.be/sFpFCPTDv2w"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youtu.be/A2YyIo8vSCA" TargetMode="External"/><Relationship Id="rId2" Type="http://schemas.openxmlformats.org/officeDocument/2006/relationships/slideLayout" Target="../slideLayouts/slideLayout7.xml"/><Relationship Id="rId1" Type="http://schemas.openxmlformats.org/officeDocument/2006/relationships/video" Target="https://www.youtube.com/embed/YqfvRBJ-iPg" TargetMode="External"/><Relationship Id="rId5" Type="http://schemas.openxmlformats.org/officeDocument/2006/relationships/image" Target="../media/image10.png"/><Relationship Id="rId4" Type="http://schemas.openxmlformats.org/officeDocument/2006/relationships/hyperlink" Target="https://youtu.be/YqfvRBJ-iPg"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youtu.be/kMeJj2YgwZw" TargetMode="External"/><Relationship Id="rId2" Type="http://schemas.openxmlformats.org/officeDocument/2006/relationships/slideLayout" Target="../slideLayouts/slideLayout7.xml"/><Relationship Id="rId1" Type="http://schemas.openxmlformats.org/officeDocument/2006/relationships/video" Target="https://www.youtube.com/embed/kMeJj2YgwZw" TargetMode="Externa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75.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microsoft.com/office/2007/relationships/hdphoto" Target="../media/hdphoto8.wdp"/><Relationship Id="rId4" Type="http://schemas.openxmlformats.org/officeDocument/2006/relationships/image" Target="../media/image42.png"/></Relationships>
</file>

<file path=ppt/slides/_rels/slide76.xml.rels><?xml version="1.0" encoding="UTF-8" standalone="yes"?>
<Relationships xmlns="http://schemas.openxmlformats.org/package/2006/relationships"><Relationship Id="rId3" Type="http://schemas.openxmlformats.org/officeDocument/2006/relationships/hyperlink" Target="https://youtu.be/dSEWkypbhLk" TargetMode="External"/><Relationship Id="rId2" Type="http://schemas.openxmlformats.org/officeDocument/2006/relationships/slideLayout" Target="../slideLayouts/slideLayout7.xml"/><Relationship Id="rId1" Type="http://schemas.openxmlformats.org/officeDocument/2006/relationships/video" Target="https://www.youtube.com/embed/-et7jDXOLB4" TargetMode="External"/><Relationship Id="rId5" Type="http://schemas.openxmlformats.org/officeDocument/2006/relationships/image" Target="../media/image10.png"/><Relationship Id="rId4" Type="http://schemas.openxmlformats.org/officeDocument/2006/relationships/hyperlink" Target="https://youtu.be/-et7jDXOLB4"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youtu.be/dSEWkypbhLk" TargetMode="External"/><Relationship Id="rId2" Type="http://schemas.openxmlformats.org/officeDocument/2006/relationships/slideLayout" Target="../slideLayouts/slideLayout7.xml"/><Relationship Id="rId1" Type="http://schemas.openxmlformats.org/officeDocument/2006/relationships/video" Target="https://www.youtube.com/embed/dSEWkypbhLk" TargetMode="External"/><Relationship Id="rId4" Type="http://schemas.openxmlformats.org/officeDocument/2006/relationships/image" Target="../media/image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eUIcebi1GVc" TargetMode="External"/><Relationship Id="rId4" Type="http://schemas.openxmlformats.org/officeDocument/2006/relationships/hyperlink" Target="https://youtu.be/eUIcebi1GVc"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eUIcebi1GVc" TargetMode="External"/><Relationship Id="rId4" Type="http://schemas.openxmlformats.org/officeDocument/2006/relationships/hyperlink" Target="https://youtu.be/eUIcebi1GVc"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https://www.youtube.com/embed/eUIcebi1GVc" TargetMode="External"/><Relationship Id="rId4" Type="http://schemas.openxmlformats.org/officeDocument/2006/relationships/hyperlink" Target="https://youtu.be/eUIcebi1GVc"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b="1" dirty="0"/>
              <a:t>Common Laboratory Techniques</a:t>
            </a:r>
          </a:p>
        </p:txBody>
      </p:sp>
      <p:sp>
        <p:nvSpPr>
          <p:cNvPr id="6" name="Text Placeholder 5"/>
          <p:cNvSpPr>
            <a:spLocks noGrp="1"/>
          </p:cNvSpPr>
          <p:nvPr>
            <p:ph type="body" sz="half" idx="2"/>
          </p:nvPr>
        </p:nvSpPr>
        <p:spPr/>
        <p:txBody>
          <a:bodyPr>
            <a:noAutofit/>
          </a:bodyPr>
          <a:lstStyle/>
          <a:p>
            <a:r>
              <a:rPr lang="en-US" sz="4000" dirty="0"/>
              <a:t>DVHS Chemistry – Mrs. Farmer </a:t>
            </a:r>
          </a:p>
        </p:txBody>
      </p:sp>
      <p:pic>
        <p:nvPicPr>
          <p:cNvPr id="11266" name="Picture 2" descr="Laboratory Flasks with Pipes Chemistry Lab by Sensvector | GraphicRiver"/>
          <p:cNvPicPr>
            <a:picLocks noChangeAspect="1" noChangeArrowheads="1"/>
          </p:cNvPicPr>
          <p:nvPr/>
        </p:nvPicPr>
        <p:blipFill rotWithShape="1">
          <a:blip r:embed="rId2">
            <a:extLst>
              <a:ext uri="{28A0092B-C50C-407E-A947-70E740481C1C}">
                <a14:useLocalDpi xmlns:a14="http://schemas.microsoft.com/office/drawing/2010/main" val="0"/>
              </a:ext>
            </a:extLst>
          </a:blip>
          <a:srcRect t="12144" b="7143"/>
          <a:stretch/>
        </p:blipFill>
        <p:spPr bwMode="auto">
          <a:xfrm>
            <a:off x="0" y="0"/>
            <a:ext cx="12192000" cy="492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7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56"/>
            <a:ext cx="10134600" cy="769441"/>
          </a:xfrm>
          <a:prstGeom prst="rect">
            <a:avLst/>
          </a:prstGeom>
          <a:noFill/>
        </p:spPr>
        <p:txBody>
          <a:bodyPr wrap="square" rtlCol="0">
            <a:spAutoFit/>
          </a:bodyPr>
          <a:lstStyle/>
          <a:p>
            <a:r>
              <a:rPr lang="en-US" sz="4400" b="1" u="sng" dirty="0"/>
              <a:t>Using a graduated cylinder</a:t>
            </a:r>
            <a:endParaRPr lang="en-US" sz="3200" b="1" u="sng" dirty="0"/>
          </a:p>
        </p:txBody>
      </p:sp>
      <p:pic>
        <p:nvPicPr>
          <p:cNvPr id="1026" name="Picture 2" descr="http://ritter.tea.state.tx.us/student.assessment/resources/online/2006/grade8/science/images/20graphica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070673"/>
            <a:ext cx="4016969" cy="51110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3886200" y="2691266"/>
            <a:ext cx="388620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52900" y="4246389"/>
            <a:ext cx="5981700" cy="1200329"/>
          </a:xfrm>
          <a:prstGeom prst="rect">
            <a:avLst/>
          </a:prstGeom>
          <a:noFill/>
        </p:spPr>
        <p:txBody>
          <a:bodyPr wrap="square" rtlCol="0">
            <a:spAutoFit/>
          </a:bodyPr>
          <a:lstStyle/>
          <a:p>
            <a:r>
              <a:rPr lang="en-US" sz="3600" b="1" dirty="0"/>
              <a:t>Read from EYE LEVEL and from BOTTOM of MENISCUS</a:t>
            </a:r>
          </a:p>
        </p:txBody>
      </p:sp>
      <p:pic>
        <p:nvPicPr>
          <p:cNvPr id="1027" name="Picture 3" descr="C:\Users\Stephanie\AppData\Local\Microsoft\Windows\Temporary Internet Files\Content.IE5\8MLQSZAL\MC9002812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5198" y="2183456"/>
            <a:ext cx="2560622" cy="135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30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656"/>
            <a:ext cx="10134600" cy="769441"/>
          </a:xfrm>
          <a:prstGeom prst="rect">
            <a:avLst/>
          </a:prstGeom>
          <a:noFill/>
        </p:spPr>
        <p:txBody>
          <a:bodyPr wrap="square" rtlCol="0">
            <a:spAutoFit/>
          </a:bodyPr>
          <a:lstStyle/>
          <a:p>
            <a:r>
              <a:rPr lang="en-US" sz="4400" b="1" u="sng" dirty="0"/>
              <a:t>Using a graduated cylinder</a:t>
            </a:r>
            <a:endParaRPr lang="en-US" sz="3200" b="1" u="sng" dirty="0"/>
          </a:p>
        </p:txBody>
      </p:sp>
      <p:pic>
        <p:nvPicPr>
          <p:cNvPr id="1026" name="Picture 2" descr="http://ritter.tea.state.tx.us/student.assessment/resources/online/2006/grade8/science/images/20graphica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070673"/>
            <a:ext cx="4016969" cy="51110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03009" y="4246389"/>
            <a:ext cx="8420669" cy="1754326"/>
          </a:xfrm>
          <a:prstGeom prst="rect">
            <a:avLst/>
          </a:prstGeom>
          <a:noFill/>
        </p:spPr>
        <p:txBody>
          <a:bodyPr wrap="square" rtlCol="0">
            <a:spAutoFit/>
          </a:bodyPr>
          <a:lstStyle/>
          <a:p>
            <a:r>
              <a:rPr lang="en-US" sz="3600" b="1" dirty="0"/>
              <a:t>Always report one more digit than what you see on the cylinder markings – that last digit is your estimated, uncertain digit. </a:t>
            </a:r>
          </a:p>
        </p:txBody>
      </p:sp>
      <p:sp>
        <p:nvSpPr>
          <p:cNvPr id="9" name="TextBox 8"/>
          <p:cNvSpPr txBox="1"/>
          <p:nvPr/>
        </p:nvSpPr>
        <p:spPr>
          <a:xfrm>
            <a:off x="6277970" y="631999"/>
            <a:ext cx="5898108" cy="2862322"/>
          </a:xfrm>
          <a:prstGeom prst="rect">
            <a:avLst/>
          </a:prstGeom>
          <a:noFill/>
        </p:spPr>
        <p:txBody>
          <a:bodyPr wrap="square" rtlCol="0">
            <a:spAutoFit/>
          </a:bodyPr>
          <a:lstStyle/>
          <a:p>
            <a:r>
              <a:rPr lang="en-US" sz="3600" b="1" dirty="0"/>
              <a:t>This would be: </a:t>
            </a:r>
            <a:r>
              <a:rPr lang="en-US" sz="3600" b="1" dirty="0">
                <a:solidFill>
                  <a:srgbClr val="0070C0"/>
                </a:solidFill>
              </a:rPr>
              <a:t>42.9 mL</a:t>
            </a:r>
          </a:p>
          <a:p>
            <a:r>
              <a:rPr lang="en-US" sz="3600" b="1" dirty="0"/>
              <a:t>It is somewhere between 42 and 43, my best guess is that it is 42.9 which means the 9 is my uncertain digit. </a:t>
            </a:r>
          </a:p>
        </p:txBody>
      </p:sp>
    </p:spTree>
    <p:extLst>
      <p:ext uri="{BB962C8B-B14F-4D97-AF65-F5344CB8AC3E}">
        <p14:creationId xmlns:p14="http://schemas.microsoft.com/office/powerpoint/2010/main" val="21406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UIcebi1GVc"/>
          <p:cNvPicPr>
            <a:picLocks noRot="1" noChangeAspect="1"/>
          </p:cNvPicPr>
          <p:nvPr>
            <a:videoFile r:link="rId1"/>
          </p:nvPr>
        </p:nvPicPr>
        <p:blipFill>
          <a:blip r:embed="rId3"/>
          <a:stretch>
            <a:fillRect/>
          </a:stretch>
        </p:blipFill>
        <p:spPr>
          <a:xfrm>
            <a:off x="188912" y="914400"/>
            <a:ext cx="9271001" cy="5214938"/>
          </a:xfrm>
          <a:prstGeom prst="rect">
            <a:avLst/>
          </a:prstGeom>
        </p:spPr>
      </p:pic>
      <p:sp>
        <p:nvSpPr>
          <p:cNvPr id="4" name="TextBox 3"/>
          <p:cNvSpPr txBox="1"/>
          <p:nvPr/>
        </p:nvSpPr>
        <p:spPr>
          <a:xfrm>
            <a:off x="0" y="-59656"/>
            <a:ext cx="10134600" cy="769441"/>
          </a:xfrm>
          <a:prstGeom prst="rect">
            <a:avLst/>
          </a:prstGeom>
          <a:noFill/>
        </p:spPr>
        <p:txBody>
          <a:bodyPr wrap="square" rtlCol="0">
            <a:spAutoFit/>
          </a:bodyPr>
          <a:lstStyle/>
          <a:p>
            <a:r>
              <a:rPr lang="en-US" sz="4400" b="1" u="sng" dirty="0"/>
              <a:t>Using a graduated cylinder</a:t>
            </a:r>
            <a:endParaRPr lang="en-US" sz="3200" b="1" u="sng" dirty="0"/>
          </a:p>
        </p:txBody>
      </p:sp>
      <p:sp>
        <p:nvSpPr>
          <p:cNvPr id="5" name="Rectangle 4"/>
          <p:cNvSpPr/>
          <p:nvPr/>
        </p:nvSpPr>
        <p:spPr>
          <a:xfrm>
            <a:off x="9872221" y="914400"/>
            <a:ext cx="2043554" cy="1384995"/>
          </a:xfrm>
          <a:prstGeom prst="rect">
            <a:avLst/>
          </a:prstGeom>
        </p:spPr>
        <p:txBody>
          <a:bodyPr wrap="square">
            <a:spAutoFit/>
          </a:bodyPr>
          <a:lstStyle/>
          <a:p>
            <a:r>
              <a:rPr lang="en-US" sz="2800" b="1" dirty="0">
                <a:hlinkClick r:id="rId4"/>
              </a:rPr>
              <a:t>https://youtu.be/eUIcebi1GVc</a:t>
            </a:r>
            <a:endParaRPr lang="en-US" sz="2800" b="1" dirty="0"/>
          </a:p>
        </p:txBody>
      </p:sp>
    </p:spTree>
    <p:extLst>
      <p:ext uri="{BB962C8B-B14F-4D97-AF65-F5344CB8AC3E}">
        <p14:creationId xmlns:p14="http://schemas.microsoft.com/office/powerpoint/2010/main" val="419347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fontScale="92500"/>
          </a:bodyPr>
          <a:lstStyle/>
          <a:p>
            <a:r>
              <a:rPr lang="en-US" sz="8000" b="1" dirty="0"/>
              <a:t>VOLUME OF AN IRREGULAR OBJECT VIA WATER DISPLACEMENT</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745944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8"/>
            <a:ext cx="9371013" cy="1292225"/>
          </a:xfrm>
        </p:spPr>
        <p:txBody>
          <a:bodyPr>
            <a:normAutofit/>
          </a:bodyPr>
          <a:lstStyle/>
          <a:p>
            <a:r>
              <a:rPr lang="en-US" sz="4400" b="1" u="sng" dirty="0">
                <a:latin typeface="+mn-lt"/>
              </a:rPr>
              <a:t>Volume of an irregular object</a:t>
            </a:r>
            <a:br>
              <a:rPr lang="en-US" sz="4400" b="1" u="sng" dirty="0">
                <a:latin typeface="+mn-lt"/>
              </a:rPr>
            </a:br>
            <a:r>
              <a:rPr lang="en-US" sz="4400" dirty="0">
                <a:latin typeface="+mn-lt"/>
              </a:rPr>
              <a:t>Measure volume by </a:t>
            </a:r>
            <a:r>
              <a:rPr lang="en-US" sz="4400" b="1" u="sng" dirty="0">
                <a:latin typeface="+mn-lt"/>
              </a:rPr>
              <a:t>water displacement</a:t>
            </a:r>
          </a:p>
        </p:txBody>
      </p:sp>
      <p:sp>
        <p:nvSpPr>
          <p:cNvPr id="3" name="Content Placeholder 2"/>
          <p:cNvSpPr>
            <a:spLocks noGrp="1"/>
          </p:cNvSpPr>
          <p:nvPr>
            <p:ph idx="4294967295"/>
          </p:nvPr>
        </p:nvSpPr>
        <p:spPr>
          <a:xfrm>
            <a:off x="3146425" y="1458913"/>
            <a:ext cx="9045575" cy="4340225"/>
          </a:xfrm>
        </p:spPr>
        <p:txBody>
          <a:bodyPr/>
          <a:lstStyle/>
          <a:p>
            <a:pPr marL="0" indent="0">
              <a:buNone/>
            </a:pPr>
            <a:endParaRPr lang="en-US" b="1" i="1" u="sng" dirty="0"/>
          </a:p>
          <a:p>
            <a:pPr marL="0" indent="0">
              <a:buNone/>
            </a:pPr>
            <a:endParaRPr lang="en-US" dirty="0"/>
          </a:p>
        </p:txBody>
      </p:sp>
      <p:sp>
        <p:nvSpPr>
          <p:cNvPr id="4" name="Can 3"/>
          <p:cNvSpPr/>
          <p:nvPr/>
        </p:nvSpPr>
        <p:spPr>
          <a:xfrm>
            <a:off x="2133600" y="2305042"/>
            <a:ext cx="2667000" cy="33528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2133600" y="4681098"/>
            <a:ext cx="2667000" cy="976745"/>
          </a:xfrm>
          <a:prstGeom prst="ca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7239000" y="2228842"/>
            <a:ext cx="2667000" cy="33528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a:off x="7239000" y="3067042"/>
            <a:ext cx="2667000" cy="2667000"/>
          </a:xfrm>
          <a:prstGeom prst="can">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93168" y="1599431"/>
            <a:ext cx="1639888" cy="707886"/>
          </a:xfrm>
          <a:prstGeom prst="rect">
            <a:avLst/>
          </a:prstGeom>
          <a:noFill/>
        </p:spPr>
        <p:txBody>
          <a:bodyPr wrap="square" rtlCol="0">
            <a:spAutoFit/>
          </a:bodyPr>
          <a:lstStyle/>
          <a:p>
            <a:r>
              <a:rPr lang="en-US" sz="4000" b="1" dirty="0">
                <a:solidFill>
                  <a:srgbClr val="FF0000"/>
                </a:solidFill>
              </a:rPr>
              <a:t>10 mL</a:t>
            </a:r>
            <a:endParaRPr lang="en-US" b="1" dirty="0">
              <a:solidFill>
                <a:srgbClr val="FF0000"/>
              </a:solidFill>
            </a:endParaRPr>
          </a:p>
        </p:txBody>
      </p:sp>
      <p:sp>
        <p:nvSpPr>
          <p:cNvPr id="10" name="TextBox 9"/>
          <p:cNvSpPr txBox="1"/>
          <p:nvPr/>
        </p:nvSpPr>
        <p:spPr>
          <a:xfrm>
            <a:off x="7707469" y="1564507"/>
            <a:ext cx="1797139" cy="707886"/>
          </a:xfrm>
          <a:prstGeom prst="rect">
            <a:avLst/>
          </a:prstGeom>
          <a:noFill/>
        </p:spPr>
        <p:txBody>
          <a:bodyPr wrap="square" rtlCol="0">
            <a:spAutoFit/>
          </a:bodyPr>
          <a:lstStyle/>
          <a:p>
            <a:r>
              <a:rPr lang="en-US" sz="4000" b="1" dirty="0">
                <a:solidFill>
                  <a:srgbClr val="FF0000"/>
                </a:solidFill>
              </a:rPr>
              <a:t>30 mL</a:t>
            </a:r>
            <a:endParaRPr lang="en-US" b="1" dirty="0">
              <a:solidFill>
                <a:srgbClr val="FF0000"/>
              </a:solidFill>
            </a:endParaRPr>
          </a:p>
        </p:txBody>
      </p:sp>
      <p:sp>
        <p:nvSpPr>
          <p:cNvPr id="11" name="TextBox 10"/>
          <p:cNvSpPr txBox="1"/>
          <p:nvPr/>
        </p:nvSpPr>
        <p:spPr>
          <a:xfrm>
            <a:off x="5019003" y="2228842"/>
            <a:ext cx="1965101" cy="2800767"/>
          </a:xfrm>
          <a:prstGeom prst="rect">
            <a:avLst/>
          </a:prstGeom>
          <a:noFill/>
        </p:spPr>
        <p:txBody>
          <a:bodyPr wrap="square" rtlCol="0">
            <a:spAutoFit/>
          </a:bodyPr>
          <a:lstStyle/>
          <a:p>
            <a:r>
              <a:rPr lang="en-US" sz="4000" b="1" dirty="0">
                <a:solidFill>
                  <a:srgbClr val="FF0000"/>
                </a:solidFill>
              </a:rPr>
              <a:t>  30 mL</a:t>
            </a:r>
          </a:p>
          <a:p>
            <a:pPr algn="ctr"/>
            <a:r>
              <a:rPr lang="en-US" sz="4000" b="1" u="sng" dirty="0">
                <a:solidFill>
                  <a:srgbClr val="FF0000"/>
                </a:solidFill>
              </a:rPr>
              <a:t>- 10 mL</a:t>
            </a:r>
            <a:br>
              <a:rPr lang="en-US" sz="4000" b="1" u="sng" dirty="0">
                <a:solidFill>
                  <a:srgbClr val="FF0000"/>
                </a:solidFill>
              </a:rPr>
            </a:br>
            <a:r>
              <a:rPr lang="en-US" sz="4000" b="1" dirty="0">
                <a:solidFill>
                  <a:srgbClr val="FF0000"/>
                </a:solidFill>
              </a:rPr>
              <a:t> 20 mL</a:t>
            </a:r>
            <a:br>
              <a:rPr lang="en-US" sz="4000" b="1" dirty="0">
                <a:solidFill>
                  <a:srgbClr val="FF0000"/>
                </a:solidFill>
              </a:rPr>
            </a:br>
            <a:r>
              <a:rPr lang="en-US" sz="2800" b="1" i="1" dirty="0">
                <a:solidFill>
                  <a:schemeClr val="tx1">
                    <a:lumMod val="95000"/>
                    <a:lumOff val="5000"/>
                  </a:schemeClr>
                </a:solidFill>
              </a:rPr>
              <a:t>= object volume!</a:t>
            </a:r>
            <a:endParaRPr lang="en-US" sz="1200" b="1" i="1" u="sng" dirty="0">
              <a:solidFill>
                <a:schemeClr val="tx1">
                  <a:lumMod val="95000"/>
                  <a:lumOff val="5000"/>
                </a:schemeClr>
              </a:solidFill>
            </a:endParaRPr>
          </a:p>
        </p:txBody>
      </p:sp>
      <p:sp>
        <p:nvSpPr>
          <p:cNvPr id="13" name="Freeform 12"/>
          <p:cNvSpPr/>
          <p:nvPr/>
        </p:nvSpPr>
        <p:spPr>
          <a:xfrm>
            <a:off x="7675808" y="3970710"/>
            <a:ext cx="1828800" cy="1094704"/>
          </a:xfrm>
          <a:custGeom>
            <a:avLst/>
            <a:gdLst>
              <a:gd name="connsiteX0" fmla="*/ 0 w 1828800"/>
              <a:gd name="connsiteY0" fmla="*/ 77273 h 1094704"/>
              <a:gd name="connsiteX1" fmla="*/ 51516 w 1828800"/>
              <a:gd name="connsiteY1" fmla="*/ 721217 h 1094704"/>
              <a:gd name="connsiteX2" fmla="*/ 515155 w 1828800"/>
              <a:gd name="connsiteY2" fmla="*/ 695459 h 1094704"/>
              <a:gd name="connsiteX3" fmla="*/ 953037 w 1828800"/>
              <a:gd name="connsiteY3" fmla="*/ 1094704 h 1094704"/>
              <a:gd name="connsiteX4" fmla="*/ 1828800 w 1828800"/>
              <a:gd name="connsiteY4" fmla="*/ 1081825 h 1094704"/>
              <a:gd name="connsiteX5" fmla="*/ 1803043 w 1828800"/>
              <a:gd name="connsiteY5" fmla="*/ 605307 h 1094704"/>
              <a:gd name="connsiteX6" fmla="*/ 1519707 w 1828800"/>
              <a:gd name="connsiteY6" fmla="*/ 515155 h 1094704"/>
              <a:gd name="connsiteX7" fmla="*/ 1275009 w 1828800"/>
              <a:gd name="connsiteY7" fmla="*/ 115909 h 1094704"/>
              <a:gd name="connsiteX8" fmla="*/ 888643 w 1828800"/>
              <a:gd name="connsiteY8" fmla="*/ 154546 h 1094704"/>
              <a:gd name="connsiteX9" fmla="*/ 592429 w 1828800"/>
              <a:gd name="connsiteY9" fmla="*/ 0 h 1094704"/>
              <a:gd name="connsiteX10" fmla="*/ 0 w 1828800"/>
              <a:gd name="connsiteY10" fmla="*/ 77273 h 109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094704">
                <a:moveTo>
                  <a:pt x="0" y="77273"/>
                </a:moveTo>
                <a:lnTo>
                  <a:pt x="51516" y="721217"/>
                </a:lnTo>
                <a:lnTo>
                  <a:pt x="515155" y="695459"/>
                </a:lnTo>
                <a:lnTo>
                  <a:pt x="953037" y="1094704"/>
                </a:lnTo>
                <a:lnTo>
                  <a:pt x="1828800" y="1081825"/>
                </a:lnTo>
                <a:lnTo>
                  <a:pt x="1803043" y="605307"/>
                </a:lnTo>
                <a:lnTo>
                  <a:pt x="1519707" y="515155"/>
                </a:lnTo>
                <a:lnTo>
                  <a:pt x="1275009" y="115909"/>
                </a:lnTo>
                <a:lnTo>
                  <a:pt x="888643" y="154546"/>
                </a:lnTo>
                <a:lnTo>
                  <a:pt x="592429" y="0"/>
                </a:lnTo>
                <a:lnTo>
                  <a:pt x="0" y="77273"/>
                </a:lnTo>
                <a:close/>
              </a:path>
            </a:pathLst>
          </a:cu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39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4288"/>
            <a:ext cx="9371012" cy="129222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b="1" u="sng">
                <a:latin typeface="+mn-lt"/>
              </a:rPr>
              <a:t>Volume of an irregular object</a:t>
            </a:r>
            <a:br>
              <a:rPr lang="en-US" sz="4400" b="1" u="sng">
                <a:latin typeface="+mn-lt"/>
              </a:rPr>
            </a:br>
            <a:r>
              <a:rPr lang="en-US" sz="4400">
                <a:latin typeface="+mn-lt"/>
              </a:rPr>
              <a:t>Measure volume by </a:t>
            </a:r>
            <a:r>
              <a:rPr lang="en-US" sz="4400" b="1" u="sng">
                <a:latin typeface="+mn-lt"/>
              </a:rPr>
              <a:t>water displacement</a:t>
            </a:r>
            <a:endParaRPr lang="en-US" sz="4400" b="1" u="sng" dirty="0">
              <a:latin typeface="+mn-lt"/>
            </a:endParaRPr>
          </a:p>
        </p:txBody>
      </p:sp>
      <p:sp>
        <p:nvSpPr>
          <p:cNvPr id="4" name="Rectangle 3"/>
          <p:cNvSpPr/>
          <p:nvPr/>
        </p:nvSpPr>
        <p:spPr>
          <a:xfrm>
            <a:off x="9872221" y="914400"/>
            <a:ext cx="2043554" cy="2062103"/>
          </a:xfrm>
          <a:prstGeom prst="rect">
            <a:avLst/>
          </a:prstGeom>
        </p:spPr>
        <p:txBody>
          <a:bodyPr wrap="square">
            <a:spAutoFit/>
          </a:bodyPr>
          <a:lstStyle/>
          <a:p>
            <a:r>
              <a:rPr lang="en-US" sz="2800" b="1" dirty="0">
                <a:hlinkClick r:id="rId3"/>
              </a:rPr>
              <a:t>https://youtu.be/eUIcebi1GVc</a:t>
            </a:r>
            <a:endParaRPr lang="en-US" sz="2800" b="1" dirty="0"/>
          </a:p>
          <a:p>
            <a:endParaRPr lang="en-US" sz="2800" b="1" dirty="0"/>
          </a:p>
          <a:p>
            <a:r>
              <a:rPr lang="en-US" sz="1600" b="1" dirty="0"/>
              <a:t>(start at minute 3:09)</a:t>
            </a:r>
          </a:p>
        </p:txBody>
      </p:sp>
      <p:pic>
        <p:nvPicPr>
          <p:cNvPr id="5" name="eUIcebi1GVc"/>
          <p:cNvPicPr>
            <a:picLocks noRot="1" noChangeAspect="1"/>
          </p:cNvPicPr>
          <p:nvPr>
            <a:videoFile r:link="rId1"/>
          </p:nvPr>
        </p:nvPicPr>
        <p:blipFill>
          <a:blip r:embed="rId4"/>
          <a:stretch>
            <a:fillRect/>
          </a:stretch>
        </p:blipFill>
        <p:spPr>
          <a:xfrm>
            <a:off x="266700" y="1485900"/>
            <a:ext cx="8229600" cy="4629150"/>
          </a:xfrm>
          <a:prstGeom prst="rect">
            <a:avLst/>
          </a:prstGeom>
        </p:spPr>
      </p:pic>
    </p:spTree>
    <p:extLst>
      <p:ext uri="{BB962C8B-B14F-4D97-AF65-F5344CB8AC3E}">
        <p14:creationId xmlns:p14="http://schemas.microsoft.com/office/powerpoint/2010/main" val="343369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USING A DIGITAL SCALE</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21310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5333665" cy="769441"/>
          </a:xfrm>
          <a:prstGeom prst="rect">
            <a:avLst/>
          </a:prstGeom>
          <a:noFill/>
        </p:spPr>
        <p:txBody>
          <a:bodyPr wrap="square" rtlCol="0">
            <a:spAutoFit/>
          </a:bodyPr>
          <a:lstStyle/>
          <a:p>
            <a:r>
              <a:rPr lang="en-US" sz="4400" b="1" u="sng" dirty="0">
                <a:solidFill>
                  <a:prstClr val="black"/>
                </a:solidFill>
              </a:rPr>
              <a:t>Using a digital scale</a:t>
            </a:r>
            <a:endParaRPr lang="en-US" sz="3200" b="1" u="sng" dirty="0">
              <a:solidFill>
                <a:prstClr val="black"/>
              </a:solidFill>
            </a:endParaRPr>
          </a:p>
        </p:txBody>
      </p:sp>
      <p:sp>
        <p:nvSpPr>
          <p:cNvPr id="7" name="TextBox 6"/>
          <p:cNvSpPr txBox="1"/>
          <p:nvPr/>
        </p:nvSpPr>
        <p:spPr>
          <a:xfrm>
            <a:off x="182719" y="806964"/>
            <a:ext cx="7446806" cy="4401205"/>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Make sure to hit the TARE button on the scale! Sometimes it is called the ZERO button</a:t>
            </a:r>
          </a:p>
          <a:p>
            <a:endParaRPr lang="en-US" sz="2800" b="1" dirty="0">
              <a:solidFill>
                <a:prstClr val="black"/>
              </a:solidFill>
            </a:endParaRPr>
          </a:p>
          <a:p>
            <a:pPr marL="571500" indent="-571500">
              <a:buFont typeface="Arial" panose="020B0604020202020204" pitchFamily="34" charset="0"/>
              <a:buChar char="•"/>
            </a:pPr>
            <a:r>
              <a:rPr lang="en-US" sz="2800" b="1" dirty="0">
                <a:solidFill>
                  <a:prstClr val="black"/>
                </a:solidFill>
              </a:rPr>
              <a:t>NEVER weigh chemicals directly on the plate. Make sure to use some container or piece of weigh paper.</a:t>
            </a:r>
          </a:p>
          <a:p>
            <a:pPr marL="571500" indent="-571500">
              <a:buFont typeface="Arial" panose="020B0604020202020204" pitchFamily="34" charset="0"/>
              <a:buChar char="•"/>
            </a:pPr>
            <a:endParaRPr lang="en-US" sz="2800" b="1" dirty="0">
              <a:solidFill>
                <a:prstClr val="black"/>
              </a:solidFill>
            </a:endParaRPr>
          </a:p>
          <a:p>
            <a:pPr marL="571500" indent="-571500">
              <a:buFont typeface="Arial" panose="020B0604020202020204" pitchFamily="34" charset="0"/>
              <a:buChar char="•"/>
            </a:pPr>
            <a:r>
              <a:rPr lang="en-US" sz="2800" b="1" dirty="0">
                <a:solidFill>
                  <a:prstClr val="black"/>
                </a:solidFill>
              </a:rPr>
              <a:t>Added too much of the chemical to the scale? </a:t>
            </a:r>
            <a:r>
              <a:rPr lang="en-US" sz="2800" b="1" dirty="0">
                <a:solidFill>
                  <a:srgbClr val="0070C0"/>
                </a:solidFill>
              </a:rPr>
              <a:t>DO NOT PUT BACK IN THE JAR!!! NO CONTAMINATION!</a:t>
            </a:r>
          </a:p>
        </p:txBody>
      </p:sp>
      <p:pic>
        <p:nvPicPr>
          <p:cNvPr id="2" name="Picture 2" descr="http://t0.gstatic.com/images?q=tbn:ANd9GcTnJ7mQGHk_Nzqh8DnOQnZO8Zc1f6kcwZGaK3KND8xbnw30hdoF:dl.clackamas.edu/ch104/lesson1images/mvc-021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604" y="595440"/>
            <a:ext cx="3507939" cy="2627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0.gstatic.com/images?q=tbn:ANd9GcQexTATKpefyB_PVOFc9wS8bh5lOBLIFtyTpDxSyOaMNR8bt1afDg:www.dartmouth.edu/~chemlab/techniques/graphics/top_balance/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461" y="3557676"/>
            <a:ext cx="3537082" cy="2885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6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5333665" cy="769441"/>
          </a:xfrm>
          <a:prstGeom prst="rect">
            <a:avLst/>
          </a:prstGeom>
          <a:noFill/>
        </p:spPr>
        <p:txBody>
          <a:bodyPr wrap="square" rtlCol="0">
            <a:spAutoFit/>
          </a:bodyPr>
          <a:lstStyle/>
          <a:p>
            <a:r>
              <a:rPr lang="en-US" sz="4400" b="1" u="sng" dirty="0">
                <a:solidFill>
                  <a:prstClr val="black"/>
                </a:solidFill>
              </a:rPr>
              <a:t>Using a digital scale</a:t>
            </a:r>
            <a:endParaRPr lang="en-US" sz="3200" b="1" u="sng" dirty="0">
              <a:solidFill>
                <a:prstClr val="black"/>
              </a:solidFill>
            </a:endParaRPr>
          </a:p>
        </p:txBody>
      </p:sp>
      <p:sp>
        <p:nvSpPr>
          <p:cNvPr id="4" name="Rectangle 3"/>
          <p:cNvSpPr/>
          <p:nvPr/>
        </p:nvSpPr>
        <p:spPr>
          <a:xfrm>
            <a:off x="9872221" y="914400"/>
            <a:ext cx="2043554" cy="2062103"/>
          </a:xfrm>
          <a:prstGeom prst="rect">
            <a:avLst/>
          </a:prstGeom>
        </p:spPr>
        <p:txBody>
          <a:bodyPr wrap="square">
            <a:spAutoFit/>
          </a:bodyPr>
          <a:lstStyle/>
          <a:p>
            <a:r>
              <a:rPr lang="en-US" sz="2800" b="1" dirty="0">
                <a:hlinkClick r:id="rId3"/>
              </a:rPr>
              <a:t>https://youtu.be/1vXGrTDN8sc</a:t>
            </a:r>
            <a:r>
              <a:rPr lang="en-US" sz="2800" b="1" dirty="0"/>
              <a:t> </a:t>
            </a:r>
          </a:p>
          <a:p>
            <a:endParaRPr lang="en-US" sz="2800" b="1" dirty="0"/>
          </a:p>
          <a:p>
            <a:endParaRPr lang="en-US" sz="1600" b="1" dirty="0"/>
          </a:p>
        </p:txBody>
      </p:sp>
      <p:pic>
        <p:nvPicPr>
          <p:cNvPr id="5" name="1vXGrTDN8sc"/>
          <p:cNvPicPr>
            <a:picLocks noRot="1" noChangeAspect="1"/>
          </p:cNvPicPr>
          <p:nvPr>
            <a:videoFile r:link="rId1"/>
          </p:nvPr>
        </p:nvPicPr>
        <p:blipFill>
          <a:blip r:embed="rId4"/>
          <a:stretch>
            <a:fillRect/>
          </a:stretch>
        </p:blipFill>
        <p:spPr>
          <a:xfrm>
            <a:off x="240154" y="914400"/>
            <a:ext cx="9303435" cy="5233182"/>
          </a:xfrm>
          <a:prstGeom prst="rect">
            <a:avLst/>
          </a:prstGeom>
        </p:spPr>
      </p:pic>
    </p:spTree>
    <p:extLst>
      <p:ext uri="{BB962C8B-B14F-4D97-AF65-F5344CB8AC3E}">
        <p14:creationId xmlns:p14="http://schemas.microsoft.com/office/powerpoint/2010/main" val="281582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WEIGHING BY DIFFERENCE</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6439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9656"/>
            <a:ext cx="10134600" cy="769441"/>
          </a:xfrm>
          <a:prstGeom prst="rect">
            <a:avLst/>
          </a:prstGeom>
          <a:noFill/>
        </p:spPr>
        <p:txBody>
          <a:bodyPr wrap="square" rtlCol="0">
            <a:spAutoFit/>
          </a:bodyPr>
          <a:lstStyle/>
          <a:p>
            <a:r>
              <a:rPr lang="en-US" sz="4400" b="1" u="sng" dirty="0"/>
              <a:t>Table of Contents</a:t>
            </a:r>
            <a:endParaRPr lang="en-US" sz="3200" b="1" u="sng" dirty="0"/>
          </a:p>
        </p:txBody>
      </p:sp>
      <p:sp>
        <p:nvSpPr>
          <p:cNvPr id="6" name="Rectangle 5"/>
          <p:cNvSpPr/>
          <p:nvPr/>
        </p:nvSpPr>
        <p:spPr>
          <a:xfrm>
            <a:off x="2074" y="646163"/>
            <a:ext cx="6858000" cy="5852160"/>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800" dirty="0">
                <a:hlinkClick r:id="rId2" action="ppaction://hlinksldjump"/>
              </a:rPr>
              <a:t>Common Lab Equipment</a:t>
            </a:r>
            <a:br>
              <a:rPr lang="en-US" sz="2800" dirty="0">
                <a:hlinkClick r:id="rId2" action="ppaction://hlinksldjump"/>
              </a:rPr>
            </a:br>
            <a:endParaRPr lang="en-US" sz="1050" dirty="0"/>
          </a:p>
          <a:p>
            <a:pPr marL="342900" indent="-342900">
              <a:buFont typeface="Arial" panose="020B0604020202020204" pitchFamily="34" charset="0"/>
              <a:buChar char="•"/>
            </a:pPr>
            <a:r>
              <a:rPr lang="en-US" sz="2800" dirty="0">
                <a:hlinkClick r:id="rId3" action="ppaction://hlinksldjump"/>
              </a:rPr>
              <a:t>Using a Graduated Cylinder</a:t>
            </a:r>
            <a:br>
              <a:rPr lang="en-US" sz="2800" dirty="0">
                <a:hlinkClick r:id="rId4" action="ppaction://hlinksldjump"/>
              </a:rPr>
            </a:br>
            <a:endParaRPr lang="en-US" sz="1050" dirty="0"/>
          </a:p>
          <a:p>
            <a:pPr marL="342900" indent="-342900">
              <a:buFont typeface="Arial" panose="020B0604020202020204" pitchFamily="34" charset="0"/>
              <a:buChar char="•"/>
            </a:pPr>
            <a:r>
              <a:rPr lang="en-US" sz="2800" dirty="0">
                <a:hlinkClick r:id="rId5" action="ppaction://hlinksldjump"/>
              </a:rPr>
              <a:t>Volume of an Irregular Object </a:t>
            </a:r>
            <a:br>
              <a:rPr lang="en-US" sz="2800" dirty="0">
                <a:hlinkClick r:id="rId5" action="ppaction://hlinksldjump"/>
              </a:rPr>
            </a:br>
            <a:r>
              <a:rPr lang="en-US" sz="2800" dirty="0">
                <a:hlinkClick r:id="rId5" action="ppaction://hlinksldjump"/>
              </a:rPr>
              <a:t>via Water Displacement</a:t>
            </a:r>
            <a:br>
              <a:rPr lang="en-US" sz="2800" dirty="0"/>
            </a:br>
            <a:endParaRPr lang="en-US" sz="1050" dirty="0"/>
          </a:p>
          <a:p>
            <a:pPr marL="342900" indent="-342900">
              <a:buFont typeface="Arial" panose="020B0604020202020204" pitchFamily="34" charset="0"/>
              <a:buChar char="•"/>
            </a:pPr>
            <a:r>
              <a:rPr lang="en-US" sz="2800" dirty="0">
                <a:hlinkClick r:id="rId6" action="ppaction://hlinksldjump"/>
              </a:rPr>
              <a:t>Using a digital scale</a:t>
            </a:r>
            <a:br>
              <a:rPr lang="en-US" sz="2800" dirty="0"/>
            </a:br>
            <a:endParaRPr lang="en-US" sz="1050" dirty="0"/>
          </a:p>
          <a:p>
            <a:pPr marL="342900" indent="-342900">
              <a:buFont typeface="Arial" panose="020B0604020202020204" pitchFamily="34" charset="0"/>
              <a:buChar char="•"/>
            </a:pPr>
            <a:r>
              <a:rPr lang="en-US" sz="2800" dirty="0">
                <a:hlinkClick r:id="rId7" action="ppaction://hlinksldjump"/>
              </a:rPr>
              <a:t>Weighing by difference</a:t>
            </a:r>
            <a:br>
              <a:rPr lang="en-US" sz="2800" dirty="0"/>
            </a:br>
            <a:endParaRPr lang="en-US" sz="1050" dirty="0"/>
          </a:p>
          <a:p>
            <a:pPr marL="342900" indent="-342900">
              <a:buFont typeface="Arial" panose="020B0604020202020204" pitchFamily="34" charset="0"/>
              <a:buChar char="•"/>
            </a:pPr>
            <a:r>
              <a:rPr lang="en-US" sz="2800" dirty="0">
                <a:hlinkClick r:id="rId8" action="ppaction://hlinksldjump"/>
              </a:rPr>
              <a:t>Lighting a Bunsen burner</a:t>
            </a:r>
            <a:br>
              <a:rPr lang="en-US" sz="2800" dirty="0"/>
            </a:br>
            <a:endParaRPr lang="en-US" sz="1050" dirty="0"/>
          </a:p>
          <a:p>
            <a:pPr marL="342900" indent="-342900">
              <a:buFont typeface="Arial" panose="020B0604020202020204" pitchFamily="34" charset="0"/>
              <a:buChar char="•"/>
            </a:pPr>
            <a:r>
              <a:rPr lang="en-US" sz="2800" dirty="0">
                <a:hlinkClick r:id="rId9" action="ppaction://hlinksldjump"/>
              </a:rPr>
              <a:t>Flame tests</a:t>
            </a:r>
            <a:br>
              <a:rPr lang="en-US" sz="2800" dirty="0"/>
            </a:br>
            <a:endParaRPr lang="en-US" sz="1050" dirty="0"/>
          </a:p>
          <a:p>
            <a:pPr marL="342900" indent="-342900">
              <a:buFont typeface="Arial" panose="020B0604020202020204" pitchFamily="34" charset="0"/>
              <a:buChar char="•"/>
            </a:pPr>
            <a:r>
              <a:rPr lang="en-US" sz="2800" dirty="0">
                <a:hlinkClick r:id="rId10" action="ppaction://hlinksldjump"/>
              </a:rPr>
              <a:t>Vacuum filtration</a:t>
            </a:r>
            <a:endParaRPr lang="en-US" sz="2800" dirty="0"/>
          </a:p>
          <a:p>
            <a:pPr marL="342900" indent="-342900">
              <a:buFont typeface="Arial" panose="020B0604020202020204" pitchFamily="34" charset="0"/>
              <a:buChar char="•"/>
            </a:pPr>
            <a:endParaRPr lang="en-US" sz="1100" dirty="0">
              <a:hlinkClick r:id="rId11" action="ppaction://hlinksldjump"/>
            </a:endParaRPr>
          </a:p>
          <a:p>
            <a:pPr marL="342900" indent="-342900">
              <a:buFont typeface="Arial" panose="020B0604020202020204" pitchFamily="34" charset="0"/>
              <a:buChar char="•"/>
            </a:pPr>
            <a:r>
              <a:rPr lang="en-US" sz="2800" dirty="0">
                <a:hlinkClick r:id="rId12" action="ppaction://hlinksldjump"/>
              </a:rPr>
              <a:t>Collecting gas over water</a:t>
            </a:r>
            <a:endParaRPr lang="en-US" sz="2800" dirty="0"/>
          </a:p>
        </p:txBody>
      </p:sp>
      <p:sp>
        <p:nvSpPr>
          <p:cNvPr id="7" name="Rectangle 6"/>
          <p:cNvSpPr/>
          <p:nvPr/>
        </p:nvSpPr>
        <p:spPr>
          <a:xfrm>
            <a:off x="6400800" y="14346"/>
            <a:ext cx="5791200" cy="6492240"/>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3000" dirty="0">
                <a:hlinkClick r:id="rId13" action="ppaction://hlinksldjump"/>
              </a:rPr>
              <a:t>Calorimetry</a:t>
            </a:r>
            <a:endParaRPr lang="en-US" sz="30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000" dirty="0">
                <a:hlinkClick r:id="rId14" action="ppaction://hlinksldjump"/>
              </a:rPr>
              <a:t>Using a volumetric flask</a:t>
            </a:r>
            <a:endParaRPr lang="en-US" sz="30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000" dirty="0">
                <a:hlinkClick r:id="rId15" action="ppaction://hlinksldjump"/>
              </a:rPr>
              <a:t>Making a solution</a:t>
            </a:r>
            <a:endParaRPr lang="en-US" sz="30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000" dirty="0">
                <a:hlinkClick r:id="rId16" action="ppaction://hlinksldjump"/>
              </a:rPr>
              <a:t>Performing a Serial Dilution</a:t>
            </a:r>
            <a:endParaRPr lang="en-US" sz="30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000" dirty="0">
                <a:hlinkClick r:id="rId17" action="ppaction://hlinksldjump"/>
              </a:rPr>
              <a:t>Setting up and Reading a Burette </a:t>
            </a:r>
            <a:endParaRPr lang="en-US" sz="30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000" dirty="0">
                <a:hlinkClick r:id="rId18" action="ppaction://hlinksldjump"/>
              </a:rPr>
              <a:t>Performing a titration</a:t>
            </a:r>
            <a:endParaRPr lang="en-US" sz="30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000" dirty="0">
                <a:hlinkClick r:id="rId19" action="ppaction://hlinksldjump"/>
              </a:rPr>
              <a:t>Gravimetric Analysis</a:t>
            </a:r>
            <a:endParaRPr lang="en-US" sz="30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000" dirty="0">
                <a:hlinkClick r:id="rId20" action="ppaction://hlinksldjump"/>
              </a:rPr>
              <a:t>UV-VIS Spectroscopy</a:t>
            </a:r>
            <a:endParaRPr lang="en-US" sz="3000" dirty="0"/>
          </a:p>
          <a:p>
            <a:endParaRPr lang="en-US" sz="800" dirty="0"/>
          </a:p>
          <a:p>
            <a:pPr marL="285750" indent="-285750">
              <a:buFont typeface="Arial" panose="020B0604020202020204" pitchFamily="34" charset="0"/>
              <a:buChar char="•"/>
            </a:pPr>
            <a:r>
              <a:rPr lang="en-US" sz="3000" dirty="0">
                <a:hlinkClick r:id="rId21" action="ppaction://hlinksldjump"/>
              </a:rPr>
              <a:t>Chromatography</a:t>
            </a:r>
            <a:endParaRPr lang="en-US" sz="30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000" dirty="0">
                <a:hlinkClick r:id="rId22" action="ppaction://hlinksldjump"/>
              </a:rPr>
              <a:t>Fractional distillation </a:t>
            </a:r>
            <a:endParaRPr lang="en-US" sz="3000" dirty="0"/>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3000" dirty="0">
                <a:hlinkClick r:id="rId23" action="ppaction://hlinksldjump"/>
              </a:rPr>
              <a:t>% Comp/Formula of a Hydrate</a:t>
            </a:r>
            <a:endParaRPr lang="en-US" sz="3000" dirty="0"/>
          </a:p>
        </p:txBody>
      </p:sp>
    </p:spTree>
    <p:extLst>
      <p:ext uri="{BB962C8B-B14F-4D97-AF65-F5344CB8AC3E}">
        <p14:creationId xmlns:p14="http://schemas.microsoft.com/office/powerpoint/2010/main" val="1928235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Weighing by difference</a:t>
            </a:r>
            <a:endParaRPr lang="en-US" sz="3200" b="1" u="sng" dirty="0">
              <a:solidFill>
                <a:prstClr val="black"/>
              </a:solidFill>
            </a:endParaRPr>
          </a:p>
        </p:txBody>
      </p:sp>
      <p:sp>
        <p:nvSpPr>
          <p:cNvPr id="7" name="TextBox 6"/>
          <p:cNvSpPr txBox="1"/>
          <p:nvPr/>
        </p:nvSpPr>
        <p:spPr>
          <a:xfrm>
            <a:off x="182719" y="806964"/>
            <a:ext cx="7446806" cy="4832092"/>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This time do NOT hit Tare on the scale. </a:t>
            </a:r>
          </a:p>
          <a:p>
            <a:endParaRPr lang="en-US" sz="2800" b="1" dirty="0">
              <a:solidFill>
                <a:prstClr val="black"/>
              </a:solidFill>
            </a:endParaRPr>
          </a:p>
          <a:p>
            <a:pPr marL="571500" indent="-571500">
              <a:buFont typeface="Arial" panose="020B0604020202020204" pitchFamily="34" charset="0"/>
              <a:buChar char="•"/>
            </a:pPr>
            <a:r>
              <a:rPr lang="en-US" sz="2800" b="1" dirty="0">
                <a:solidFill>
                  <a:prstClr val="black"/>
                </a:solidFill>
              </a:rPr>
              <a:t>This time weigh the object/container </a:t>
            </a:r>
            <a:br>
              <a:rPr lang="en-US" sz="2800" b="1" dirty="0">
                <a:solidFill>
                  <a:prstClr val="black"/>
                </a:solidFill>
              </a:rPr>
            </a:br>
            <a:r>
              <a:rPr lang="en-US" sz="2800" b="1" dirty="0">
                <a:solidFill>
                  <a:prstClr val="black"/>
                </a:solidFill>
              </a:rPr>
              <a:t>BEFORE you do something (like add or remove chemicals)</a:t>
            </a:r>
          </a:p>
          <a:p>
            <a:pPr marL="571500" indent="-571500">
              <a:buFont typeface="Arial" panose="020B0604020202020204" pitchFamily="34" charset="0"/>
              <a:buChar char="•"/>
            </a:pPr>
            <a:endParaRPr lang="en-US" sz="2800" b="1" dirty="0">
              <a:solidFill>
                <a:prstClr val="black"/>
              </a:solidFill>
            </a:endParaRPr>
          </a:p>
          <a:p>
            <a:pPr marL="571500" indent="-571500">
              <a:buFont typeface="Arial" panose="020B0604020202020204" pitchFamily="34" charset="0"/>
              <a:buChar char="•"/>
            </a:pPr>
            <a:r>
              <a:rPr lang="en-US" sz="2800" b="1" dirty="0">
                <a:solidFill>
                  <a:prstClr val="black"/>
                </a:solidFill>
              </a:rPr>
              <a:t>Then weight the object/container AFTER you do something.</a:t>
            </a:r>
          </a:p>
          <a:p>
            <a:endParaRPr lang="en-US" sz="2800" b="1" dirty="0">
              <a:solidFill>
                <a:prstClr val="black"/>
              </a:solidFill>
            </a:endParaRPr>
          </a:p>
          <a:p>
            <a:pPr marL="571500" indent="-571500">
              <a:buFont typeface="Arial" panose="020B0604020202020204" pitchFamily="34" charset="0"/>
              <a:buChar char="•"/>
            </a:pPr>
            <a:r>
              <a:rPr lang="en-US" sz="2800" b="1" dirty="0">
                <a:solidFill>
                  <a:prstClr val="black"/>
                </a:solidFill>
              </a:rPr>
              <a:t>Subtract the two numbers to find how much you added or removed. </a:t>
            </a:r>
            <a:endParaRPr lang="en-US" sz="2800" b="1" dirty="0">
              <a:solidFill>
                <a:srgbClr val="0070C0"/>
              </a:solidFill>
            </a:endParaRPr>
          </a:p>
        </p:txBody>
      </p:sp>
      <p:pic>
        <p:nvPicPr>
          <p:cNvPr id="2" name="Picture 2" descr="http://t0.gstatic.com/images?q=tbn:ANd9GcTnJ7mQGHk_Nzqh8DnOQnZO8Zc1f6kcwZGaK3KND8xbnw30hdoF:dl.clackamas.edu/ch104/lesson1images/mvc-021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285" y="595440"/>
            <a:ext cx="3507939" cy="2627570"/>
          </a:xfrm>
          <a:prstGeom prst="rect">
            <a:avLst/>
          </a:prstGeom>
          <a:noFill/>
          <a:extLst>
            <a:ext uri="{909E8E84-426E-40DD-AFC4-6F175D3DCCD1}">
              <a14:hiddenFill xmlns:a14="http://schemas.microsoft.com/office/drawing/2010/main">
                <a:solidFill>
                  <a:srgbClr val="FFFFFF"/>
                </a:solidFill>
              </a14:hiddenFill>
            </a:ext>
          </a:extLst>
        </p:spPr>
      </p:pic>
      <p:sp>
        <p:nvSpPr>
          <p:cNvPr id="3" name="&quot;No&quot; Symbol 2"/>
          <p:cNvSpPr/>
          <p:nvPr/>
        </p:nvSpPr>
        <p:spPr>
          <a:xfrm>
            <a:off x="7429494" y="200025"/>
            <a:ext cx="4548187" cy="3686175"/>
          </a:xfrm>
          <a:prstGeom prst="noSmoking">
            <a:avLst>
              <a:gd name="adj" fmla="val 7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199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Weighing by difference</a:t>
            </a:r>
            <a:endParaRPr lang="en-US" sz="3200" b="1" u="sng" dirty="0">
              <a:solidFill>
                <a:prstClr val="black"/>
              </a:solidFill>
            </a:endParaRPr>
          </a:p>
        </p:txBody>
      </p:sp>
      <p:sp>
        <p:nvSpPr>
          <p:cNvPr id="4" name="Rectangle 3"/>
          <p:cNvSpPr/>
          <p:nvPr/>
        </p:nvSpPr>
        <p:spPr>
          <a:xfrm>
            <a:off x="9872221" y="914400"/>
            <a:ext cx="2043554" cy="2062103"/>
          </a:xfrm>
          <a:prstGeom prst="rect">
            <a:avLst/>
          </a:prstGeom>
        </p:spPr>
        <p:txBody>
          <a:bodyPr wrap="square">
            <a:spAutoFit/>
          </a:bodyPr>
          <a:lstStyle/>
          <a:p>
            <a:r>
              <a:rPr lang="en-US" sz="2800" b="1" dirty="0">
                <a:hlinkClick r:id="rId3"/>
              </a:rPr>
              <a:t>https://youtu.be/1vXGrTDN8sc</a:t>
            </a:r>
            <a:r>
              <a:rPr lang="en-US" sz="2800" b="1" dirty="0"/>
              <a:t> </a:t>
            </a:r>
          </a:p>
          <a:p>
            <a:endParaRPr lang="en-US" sz="2800" b="1" dirty="0"/>
          </a:p>
          <a:p>
            <a:endParaRPr lang="en-US" sz="1600" b="1" dirty="0"/>
          </a:p>
        </p:txBody>
      </p:sp>
      <p:pic>
        <p:nvPicPr>
          <p:cNvPr id="5" name="1vXGrTDN8sc"/>
          <p:cNvPicPr>
            <a:picLocks noRot="1" noChangeAspect="1"/>
          </p:cNvPicPr>
          <p:nvPr>
            <a:videoFile r:link="rId1"/>
          </p:nvPr>
        </p:nvPicPr>
        <p:blipFill>
          <a:blip r:embed="rId4"/>
          <a:stretch>
            <a:fillRect/>
          </a:stretch>
        </p:blipFill>
        <p:spPr>
          <a:xfrm>
            <a:off x="264942" y="914400"/>
            <a:ext cx="9128370" cy="5134708"/>
          </a:xfrm>
          <a:prstGeom prst="rect">
            <a:avLst/>
          </a:prstGeom>
        </p:spPr>
      </p:pic>
    </p:spTree>
    <p:extLst>
      <p:ext uri="{BB962C8B-B14F-4D97-AF65-F5344CB8AC3E}">
        <p14:creationId xmlns:p14="http://schemas.microsoft.com/office/powerpoint/2010/main" val="254870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LIGHTING A BUNSEN BURNER</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23198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Lighting a Bunsen Burner</a:t>
            </a:r>
            <a:endParaRPr lang="en-US" sz="3200" b="1" u="sng" dirty="0">
              <a:solidFill>
                <a:prstClr val="black"/>
              </a:solidFill>
            </a:endParaRPr>
          </a:p>
        </p:txBody>
      </p:sp>
      <p:sp>
        <p:nvSpPr>
          <p:cNvPr id="7" name="TextBox 6"/>
          <p:cNvSpPr txBox="1"/>
          <p:nvPr/>
        </p:nvSpPr>
        <p:spPr>
          <a:xfrm>
            <a:off x="182719" y="652219"/>
            <a:ext cx="11676346" cy="5693866"/>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Connect the gas hose to the valve on the lab station.</a:t>
            </a:r>
          </a:p>
          <a:p>
            <a:pPr marL="571500" indent="-571500">
              <a:buFont typeface="Arial" panose="020B0604020202020204" pitchFamily="34" charset="0"/>
              <a:buChar char="•"/>
            </a:pPr>
            <a:r>
              <a:rPr lang="en-US" sz="2800" b="1" dirty="0">
                <a:solidFill>
                  <a:prstClr val="black"/>
                </a:solidFill>
              </a:rPr>
              <a:t>Make sure the air regulator on the bottom of the Bunsen burner is open a little bit but not all the way. </a:t>
            </a:r>
          </a:p>
          <a:p>
            <a:pPr marL="571500" indent="-571500">
              <a:buFont typeface="Arial" panose="020B0604020202020204" pitchFamily="34" charset="0"/>
              <a:buChar char="•"/>
            </a:pPr>
            <a:r>
              <a:rPr lang="en-US" sz="2800" b="1" dirty="0">
                <a:solidFill>
                  <a:prstClr val="black"/>
                </a:solidFill>
              </a:rPr>
              <a:t>Get your match or striker ready</a:t>
            </a:r>
          </a:p>
          <a:p>
            <a:pPr marL="571500" indent="-571500">
              <a:buFont typeface="Arial" panose="020B0604020202020204" pitchFamily="34" charset="0"/>
              <a:buChar char="•"/>
            </a:pPr>
            <a:r>
              <a:rPr lang="en-US" sz="2800" b="1" dirty="0">
                <a:solidFill>
                  <a:prstClr val="black"/>
                </a:solidFill>
              </a:rPr>
              <a:t>Turn on the gas</a:t>
            </a:r>
          </a:p>
          <a:p>
            <a:pPr marL="571500" indent="-571500">
              <a:buFont typeface="Arial" panose="020B0604020202020204" pitchFamily="34" charset="0"/>
              <a:buChar char="•"/>
            </a:pPr>
            <a:r>
              <a:rPr lang="en-US" sz="2800" b="1" dirty="0">
                <a:solidFill>
                  <a:prstClr val="black"/>
                </a:solidFill>
              </a:rPr>
              <a:t>Bring the match or striker close to the </a:t>
            </a:r>
            <a:br>
              <a:rPr lang="en-US" sz="2800" b="1" dirty="0">
                <a:solidFill>
                  <a:prstClr val="black"/>
                </a:solidFill>
              </a:rPr>
            </a:br>
            <a:r>
              <a:rPr lang="en-US" sz="2800" b="1" dirty="0">
                <a:solidFill>
                  <a:prstClr val="black"/>
                </a:solidFill>
              </a:rPr>
              <a:t>Bunsen burner</a:t>
            </a:r>
          </a:p>
          <a:p>
            <a:pPr marL="1028700" lvl="1" indent="-571500">
              <a:buFont typeface="Courier New" panose="02070309020205020404" pitchFamily="49" charset="0"/>
              <a:buChar char="o"/>
            </a:pPr>
            <a:r>
              <a:rPr lang="en-US" sz="2800" b="1" dirty="0">
                <a:solidFill>
                  <a:prstClr val="black"/>
                </a:solidFill>
              </a:rPr>
              <a:t>Do </a:t>
            </a:r>
            <a:r>
              <a:rPr lang="en-US" sz="2800" b="1" u="sng" dirty="0">
                <a:solidFill>
                  <a:schemeClr val="accent1"/>
                </a:solidFill>
              </a:rPr>
              <a:t>NOT</a:t>
            </a:r>
            <a:r>
              <a:rPr lang="en-US" sz="2800" b="1" dirty="0">
                <a:solidFill>
                  <a:prstClr val="black"/>
                </a:solidFill>
              </a:rPr>
              <a:t> have your hand up above the </a:t>
            </a:r>
            <a:br>
              <a:rPr lang="en-US" sz="2800" b="1" dirty="0">
                <a:solidFill>
                  <a:prstClr val="black"/>
                </a:solidFill>
              </a:rPr>
            </a:br>
            <a:r>
              <a:rPr lang="en-US" sz="2800" b="1" dirty="0">
                <a:solidFill>
                  <a:prstClr val="black"/>
                </a:solidFill>
              </a:rPr>
              <a:t>Bunsen burner…the flame goes up! </a:t>
            </a:r>
            <a:br>
              <a:rPr lang="en-US" sz="2800" b="1" dirty="0">
                <a:solidFill>
                  <a:prstClr val="black"/>
                </a:solidFill>
              </a:rPr>
            </a:br>
            <a:r>
              <a:rPr lang="en-US" sz="2800" b="1" dirty="0">
                <a:solidFill>
                  <a:prstClr val="black"/>
                </a:solidFill>
              </a:rPr>
              <a:t>Have your hand approaching from down below. </a:t>
            </a:r>
          </a:p>
          <a:p>
            <a:pPr marL="571500" indent="-571500">
              <a:buFont typeface="Arial" panose="020B0604020202020204" pitchFamily="34" charset="0"/>
              <a:buChar char="•"/>
            </a:pPr>
            <a:r>
              <a:rPr lang="en-US" sz="2800" b="1" dirty="0">
                <a:solidFill>
                  <a:prstClr val="black"/>
                </a:solidFill>
              </a:rPr>
              <a:t>Gradually open the air regulator so that the flame </a:t>
            </a:r>
            <a:br>
              <a:rPr lang="en-US" sz="2800" b="1" dirty="0">
                <a:solidFill>
                  <a:prstClr val="black"/>
                </a:solidFill>
              </a:rPr>
            </a:br>
            <a:r>
              <a:rPr lang="en-US" sz="2800" b="1" dirty="0">
                <a:solidFill>
                  <a:prstClr val="black"/>
                </a:solidFill>
              </a:rPr>
              <a:t>will turn from a yellow to more blue. </a:t>
            </a:r>
          </a:p>
          <a:p>
            <a:pPr marL="1028700" lvl="1" indent="-571500">
              <a:buFont typeface="Courier New" panose="02070309020205020404" pitchFamily="49" charset="0"/>
              <a:buChar char="o"/>
            </a:pPr>
            <a:r>
              <a:rPr lang="en-US" sz="2800" b="1" dirty="0">
                <a:solidFill>
                  <a:prstClr val="black"/>
                </a:solidFill>
              </a:rPr>
              <a:t>A blue flame is hotter.  </a:t>
            </a:r>
            <a:endParaRPr lang="en-US" sz="2800" b="1" dirty="0">
              <a:solidFill>
                <a:srgbClr val="0070C0"/>
              </a:solidFill>
            </a:endParaRPr>
          </a:p>
        </p:txBody>
      </p:sp>
      <p:pic>
        <p:nvPicPr>
          <p:cNvPr id="2050" name="Picture 2" descr="Melanie Petridis | ShowMe"/>
          <p:cNvPicPr>
            <a:picLocks noChangeAspect="1" noChangeArrowheads="1"/>
          </p:cNvPicPr>
          <p:nvPr/>
        </p:nvPicPr>
        <p:blipFill rotWithShape="1">
          <a:blip r:embed="rId2">
            <a:extLst>
              <a:ext uri="{28A0092B-C50C-407E-A947-70E740481C1C}">
                <a14:useLocalDpi xmlns:a14="http://schemas.microsoft.com/office/drawing/2010/main" val="0"/>
              </a:ext>
            </a:extLst>
          </a:blip>
          <a:srcRect l="7842" t="4176"/>
          <a:stretch/>
        </p:blipFill>
        <p:spPr bwMode="auto">
          <a:xfrm>
            <a:off x="8117058" y="1519310"/>
            <a:ext cx="3924727" cy="306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439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Lighting a Bunsen Burner</a:t>
            </a:r>
            <a:endParaRPr lang="en-US" sz="3200" b="1" u="sng" dirty="0">
              <a:solidFill>
                <a:prstClr val="black"/>
              </a:solidFill>
            </a:endParaRPr>
          </a:p>
        </p:txBody>
      </p:sp>
      <p:sp>
        <p:nvSpPr>
          <p:cNvPr id="4" name="Rectangle 3"/>
          <p:cNvSpPr/>
          <p:nvPr/>
        </p:nvSpPr>
        <p:spPr>
          <a:xfrm>
            <a:off x="9872221" y="914400"/>
            <a:ext cx="2043554" cy="1631216"/>
          </a:xfrm>
          <a:prstGeom prst="rect">
            <a:avLst/>
          </a:prstGeom>
        </p:spPr>
        <p:txBody>
          <a:bodyPr wrap="square">
            <a:spAutoFit/>
          </a:bodyPr>
          <a:lstStyle/>
          <a:p>
            <a:r>
              <a:rPr lang="en-US" sz="2800" b="1" dirty="0">
                <a:hlinkClick r:id="rId3"/>
              </a:rPr>
              <a:t>https://youtu.be/N7ssCM3qM3U</a:t>
            </a:r>
            <a:r>
              <a:rPr lang="en-US" sz="2800" b="1" dirty="0"/>
              <a:t> </a:t>
            </a:r>
          </a:p>
          <a:p>
            <a:endParaRPr lang="en-US" sz="1600" b="1" dirty="0"/>
          </a:p>
        </p:txBody>
      </p:sp>
      <p:pic>
        <p:nvPicPr>
          <p:cNvPr id="7" name="N7ssCM3qM3U"/>
          <p:cNvPicPr>
            <a:picLocks noRot="1" noChangeAspect="1"/>
          </p:cNvPicPr>
          <p:nvPr>
            <a:videoFile r:link="rId1"/>
          </p:nvPr>
        </p:nvPicPr>
        <p:blipFill>
          <a:blip r:embed="rId4"/>
          <a:stretch>
            <a:fillRect/>
          </a:stretch>
        </p:blipFill>
        <p:spPr>
          <a:xfrm>
            <a:off x="283028" y="914400"/>
            <a:ext cx="9056914" cy="5094514"/>
          </a:xfrm>
          <a:prstGeom prst="rect">
            <a:avLst/>
          </a:prstGeom>
        </p:spPr>
      </p:pic>
    </p:spTree>
    <p:extLst>
      <p:ext uri="{BB962C8B-B14F-4D97-AF65-F5344CB8AC3E}">
        <p14:creationId xmlns:p14="http://schemas.microsoft.com/office/powerpoint/2010/main" val="690867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FLAME TESTS</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584297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Flame Tests</a:t>
            </a:r>
            <a:endParaRPr lang="en-US" sz="3200" b="1" u="sng" dirty="0">
              <a:solidFill>
                <a:prstClr val="black"/>
              </a:solidFill>
            </a:endParaRPr>
          </a:p>
        </p:txBody>
      </p:sp>
      <p:sp>
        <p:nvSpPr>
          <p:cNvPr id="7" name="TextBox 6"/>
          <p:cNvSpPr txBox="1"/>
          <p:nvPr/>
        </p:nvSpPr>
        <p:spPr>
          <a:xfrm>
            <a:off x="182719" y="806964"/>
            <a:ext cx="7446806" cy="523220"/>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 </a:t>
            </a:r>
            <a:endParaRPr lang="en-US" sz="2800" b="1" dirty="0">
              <a:solidFill>
                <a:srgbClr val="0070C0"/>
              </a:solidFill>
            </a:endParaRPr>
          </a:p>
        </p:txBody>
      </p:sp>
      <p:pic>
        <p:nvPicPr>
          <p:cNvPr id="1026" name="Picture 2" descr="Flame tests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9091"/>
          <a:stretch/>
        </p:blipFill>
        <p:spPr bwMode="auto">
          <a:xfrm>
            <a:off x="182719" y="1300163"/>
            <a:ext cx="9645651" cy="4932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28370" y="2643188"/>
            <a:ext cx="2033587" cy="2031325"/>
          </a:xfrm>
          <a:prstGeom prst="rect">
            <a:avLst/>
          </a:prstGeom>
          <a:noFill/>
        </p:spPr>
        <p:txBody>
          <a:bodyPr wrap="square" rtlCol="0">
            <a:spAutoFit/>
          </a:bodyPr>
          <a:lstStyle/>
          <a:p>
            <a:r>
              <a:rPr lang="en-US" b="1" dirty="0">
                <a:solidFill>
                  <a:srgbClr val="0070C0"/>
                </a:solidFill>
              </a:rPr>
              <a:t>*Important to use a blue flame on the Bunsen burner because it is hotter than an orange/yellow flame!</a:t>
            </a:r>
          </a:p>
        </p:txBody>
      </p:sp>
    </p:spTree>
    <p:extLst>
      <p:ext uri="{BB962C8B-B14F-4D97-AF65-F5344CB8AC3E}">
        <p14:creationId xmlns:p14="http://schemas.microsoft.com/office/powerpoint/2010/main" val="369015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72221" y="914400"/>
            <a:ext cx="2043554" cy="1384995"/>
          </a:xfrm>
          <a:prstGeom prst="rect">
            <a:avLst/>
          </a:prstGeom>
        </p:spPr>
        <p:txBody>
          <a:bodyPr wrap="square">
            <a:spAutoFit/>
          </a:bodyPr>
          <a:lstStyle/>
          <a:p>
            <a:r>
              <a:rPr lang="en-US" sz="2800" b="1" dirty="0">
                <a:hlinkClick r:id="rId3"/>
              </a:rPr>
              <a:t>https://youtu.be/1EXr_L7Ojqg</a:t>
            </a:r>
            <a:r>
              <a:rPr lang="en-US" sz="2800" b="1" dirty="0"/>
              <a:t> </a:t>
            </a:r>
            <a:endParaRPr lang="en-US" sz="1600" b="1" dirty="0"/>
          </a:p>
        </p:txBody>
      </p:sp>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Flame Tests</a:t>
            </a:r>
            <a:endParaRPr lang="en-US" sz="3200" b="1" u="sng" dirty="0">
              <a:solidFill>
                <a:prstClr val="black"/>
              </a:solidFill>
            </a:endParaRPr>
          </a:p>
        </p:txBody>
      </p:sp>
      <p:pic>
        <p:nvPicPr>
          <p:cNvPr id="5" name="1EXr_L7Ojqg"/>
          <p:cNvPicPr>
            <a:picLocks noRot="1" noChangeAspect="1"/>
          </p:cNvPicPr>
          <p:nvPr>
            <a:videoFile r:link="rId1"/>
          </p:nvPr>
        </p:nvPicPr>
        <p:blipFill>
          <a:blip r:embed="rId4"/>
          <a:stretch>
            <a:fillRect/>
          </a:stretch>
        </p:blipFill>
        <p:spPr>
          <a:xfrm>
            <a:off x="279009" y="914400"/>
            <a:ext cx="9178388" cy="5162843"/>
          </a:xfrm>
          <a:prstGeom prst="rect">
            <a:avLst/>
          </a:prstGeom>
        </p:spPr>
      </p:pic>
    </p:spTree>
    <p:extLst>
      <p:ext uri="{BB962C8B-B14F-4D97-AF65-F5344CB8AC3E}">
        <p14:creationId xmlns:p14="http://schemas.microsoft.com/office/powerpoint/2010/main" val="1627929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VACUUM FILTRATION</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7946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Vacuum Filtration </a:t>
            </a:r>
            <a:endParaRPr lang="en-US" sz="3200" b="1" u="sng" dirty="0">
              <a:solidFill>
                <a:prstClr val="black"/>
              </a:solidFill>
            </a:endParaRPr>
          </a:p>
        </p:txBody>
      </p:sp>
      <p:sp>
        <p:nvSpPr>
          <p:cNvPr id="7" name="TextBox 6"/>
          <p:cNvSpPr txBox="1"/>
          <p:nvPr/>
        </p:nvSpPr>
        <p:spPr>
          <a:xfrm>
            <a:off x="154584" y="737024"/>
            <a:ext cx="6568573" cy="5262979"/>
          </a:xfrm>
          <a:prstGeom prst="rect">
            <a:avLst/>
          </a:prstGeom>
          <a:noFill/>
        </p:spPr>
        <p:txBody>
          <a:bodyPr wrap="square" rtlCol="0">
            <a:spAutoFit/>
          </a:bodyPr>
          <a:lstStyle/>
          <a:p>
            <a:pPr marL="571500" indent="-571500">
              <a:buFont typeface="Arial" panose="020B0604020202020204" pitchFamily="34" charset="0"/>
              <a:buChar char="•"/>
            </a:pPr>
            <a:r>
              <a:rPr lang="en-US" sz="2400" b="1" dirty="0">
                <a:solidFill>
                  <a:prstClr val="black"/>
                </a:solidFill>
              </a:rPr>
              <a:t>Vacuum filtration helps us filter a solid out from a liquid a lot faster than using just a  normal funnel.</a:t>
            </a:r>
          </a:p>
          <a:p>
            <a:pPr marL="571500" indent="-571500">
              <a:buFont typeface="Arial" panose="020B0604020202020204" pitchFamily="34" charset="0"/>
              <a:buChar char="•"/>
            </a:pPr>
            <a:r>
              <a:rPr lang="en-US" sz="2400" b="1" dirty="0">
                <a:solidFill>
                  <a:prstClr val="black"/>
                </a:solidFill>
              </a:rPr>
              <a:t>We attach the funnel to a Buchner flask which attaches to a hose, and the hose is attached to an aspirator on the sink faucet. </a:t>
            </a:r>
          </a:p>
          <a:p>
            <a:pPr marL="571500" indent="-571500">
              <a:buFont typeface="Arial" panose="020B0604020202020204" pitchFamily="34" charset="0"/>
              <a:buChar char="•"/>
            </a:pPr>
            <a:r>
              <a:rPr lang="en-US" sz="2400" b="1" dirty="0">
                <a:solidFill>
                  <a:prstClr val="black"/>
                </a:solidFill>
              </a:rPr>
              <a:t>When you turn the water to the sink on, the water flows through the aspirator into the sink. This causes suction and a partial vacuum inside the flask. </a:t>
            </a:r>
          </a:p>
          <a:p>
            <a:pPr marL="571500" indent="-571500">
              <a:buFont typeface="Arial" panose="020B0604020202020204" pitchFamily="34" charset="0"/>
              <a:buChar char="•"/>
            </a:pPr>
            <a:r>
              <a:rPr lang="en-US" sz="2400" b="1" dirty="0">
                <a:solidFill>
                  <a:prstClr val="black"/>
                </a:solidFill>
              </a:rPr>
              <a:t>The pressure in the flask ends up lower than in the room and so the higher air pressure helps push the liquid down through the filter paper into the flask. </a:t>
            </a:r>
            <a:endParaRPr lang="en-US" sz="2400" b="1" dirty="0">
              <a:solidFill>
                <a:srgbClr val="0070C0"/>
              </a:solidFill>
            </a:endParaRPr>
          </a:p>
        </p:txBody>
      </p:sp>
      <p:pic>
        <p:nvPicPr>
          <p:cNvPr id="9218" name="Picture 2" descr="Vacuum Filtration - Chemistry LibreTexts"/>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6723157" y="985839"/>
            <a:ext cx="5468843" cy="52719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015164" y="3228975"/>
            <a:ext cx="1185862" cy="471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Rubber stopper</a:t>
            </a:r>
          </a:p>
        </p:txBody>
      </p:sp>
    </p:spTree>
    <p:extLst>
      <p:ext uri="{BB962C8B-B14F-4D97-AF65-F5344CB8AC3E}">
        <p14:creationId xmlns:p14="http://schemas.microsoft.com/office/powerpoint/2010/main" val="105832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COMMON LAB EQUIPMENT</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68532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Vacuum Filtration </a:t>
            </a:r>
            <a:endParaRPr lang="en-US" sz="3200" b="1" u="sng" dirty="0">
              <a:solidFill>
                <a:prstClr val="black"/>
              </a:solidFill>
            </a:endParaRPr>
          </a:p>
        </p:txBody>
      </p:sp>
      <p:sp>
        <p:nvSpPr>
          <p:cNvPr id="4" name="Rectangle 3"/>
          <p:cNvSpPr/>
          <p:nvPr/>
        </p:nvSpPr>
        <p:spPr>
          <a:xfrm>
            <a:off x="9872221" y="914400"/>
            <a:ext cx="2043554" cy="1384995"/>
          </a:xfrm>
          <a:prstGeom prst="rect">
            <a:avLst/>
          </a:prstGeom>
        </p:spPr>
        <p:txBody>
          <a:bodyPr wrap="square">
            <a:spAutoFit/>
          </a:bodyPr>
          <a:lstStyle/>
          <a:p>
            <a:r>
              <a:rPr lang="en-US" sz="2800" b="1" u="sng" dirty="0">
                <a:hlinkClick r:id="rId3"/>
              </a:rPr>
              <a:t>https://youtu.be/1E4YmuSY4Ek</a:t>
            </a:r>
            <a:r>
              <a:rPr lang="en-US" sz="2800" b="1" u="sng" dirty="0"/>
              <a:t> </a:t>
            </a:r>
            <a:endParaRPr lang="en-US" sz="2400" b="1" dirty="0"/>
          </a:p>
        </p:txBody>
      </p:sp>
      <p:pic>
        <p:nvPicPr>
          <p:cNvPr id="5" name="1E4YmuSY4Ek"/>
          <p:cNvPicPr>
            <a:picLocks noRot="1" noChangeAspect="1"/>
          </p:cNvPicPr>
          <p:nvPr>
            <a:videoFile r:link="rId1"/>
          </p:nvPr>
        </p:nvPicPr>
        <p:blipFill>
          <a:blip r:embed="rId4"/>
          <a:stretch>
            <a:fillRect/>
          </a:stretch>
        </p:blipFill>
        <p:spPr>
          <a:xfrm>
            <a:off x="283028" y="914400"/>
            <a:ext cx="9134324" cy="5138057"/>
          </a:xfrm>
          <a:prstGeom prst="rect">
            <a:avLst/>
          </a:prstGeom>
        </p:spPr>
      </p:pic>
    </p:spTree>
    <p:extLst>
      <p:ext uri="{BB962C8B-B14F-4D97-AF65-F5344CB8AC3E}">
        <p14:creationId xmlns:p14="http://schemas.microsoft.com/office/powerpoint/2010/main" val="827667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COLLECTING GAS OVER WATER</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56281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Collecting Gas Over Water</a:t>
            </a:r>
            <a:endParaRPr lang="en-US" sz="3200" b="1" u="sng" dirty="0">
              <a:solidFill>
                <a:prstClr val="black"/>
              </a:solidFill>
            </a:endParaRPr>
          </a:p>
        </p:txBody>
      </p:sp>
      <p:sp>
        <p:nvSpPr>
          <p:cNvPr id="7" name="TextBox 6"/>
          <p:cNvSpPr txBox="1"/>
          <p:nvPr/>
        </p:nvSpPr>
        <p:spPr>
          <a:xfrm>
            <a:off x="182718" y="806964"/>
            <a:ext cx="11591939" cy="5447645"/>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When you collect gas over water there is water </a:t>
            </a:r>
            <a:br>
              <a:rPr lang="en-US" sz="2800" b="1" dirty="0">
                <a:solidFill>
                  <a:prstClr val="black"/>
                </a:solidFill>
              </a:rPr>
            </a:br>
            <a:r>
              <a:rPr lang="en-US" sz="2800" b="1" dirty="0">
                <a:solidFill>
                  <a:prstClr val="black"/>
                </a:solidFill>
              </a:rPr>
              <a:t>vapor mixed in with the gas you are trying to collect. </a:t>
            </a:r>
          </a:p>
          <a:p>
            <a:pPr marL="571500" indent="-571500">
              <a:buFont typeface="Arial" panose="020B0604020202020204" pitchFamily="34" charset="0"/>
              <a:buChar char="•"/>
            </a:pPr>
            <a:r>
              <a:rPr lang="en-US" sz="2800" b="1" dirty="0">
                <a:solidFill>
                  <a:prstClr val="black"/>
                </a:solidFill>
              </a:rPr>
              <a:t>You need to subtract out the pressure that is </a:t>
            </a:r>
            <a:br>
              <a:rPr lang="en-US" sz="2800" b="1" dirty="0">
                <a:solidFill>
                  <a:prstClr val="black"/>
                </a:solidFill>
              </a:rPr>
            </a:br>
            <a:r>
              <a:rPr lang="en-US" sz="2800" b="1" dirty="0">
                <a:solidFill>
                  <a:prstClr val="black"/>
                </a:solidFill>
              </a:rPr>
              <a:t>coming from the water vapor so you can find </a:t>
            </a:r>
            <a:br>
              <a:rPr lang="en-US" sz="2800" b="1" dirty="0">
                <a:solidFill>
                  <a:prstClr val="black"/>
                </a:solidFill>
              </a:rPr>
            </a:br>
            <a:r>
              <a:rPr lang="en-US" sz="2800" b="1" dirty="0">
                <a:solidFill>
                  <a:prstClr val="black"/>
                </a:solidFill>
              </a:rPr>
              <a:t>the pressure that is just from the gas you are interested in. </a:t>
            </a:r>
          </a:p>
          <a:p>
            <a:pPr marL="571500" indent="-571500">
              <a:buFont typeface="Arial" panose="020B0604020202020204" pitchFamily="34" charset="0"/>
              <a:buChar char="•"/>
            </a:pPr>
            <a:r>
              <a:rPr lang="en-US" sz="2800" b="1" dirty="0">
                <a:solidFill>
                  <a:prstClr val="black"/>
                </a:solidFill>
              </a:rPr>
              <a:t>You find the water vapor pressure from a chart. Take the temperature of the water and you find that row on the chart. </a:t>
            </a:r>
          </a:p>
          <a:p>
            <a:pPr marL="571500" indent="-571500">
              <a:buFont typeface="Arial" panose="020B0604020202020204" pitchFamily="34" charset="0"/>
              <a:buChar char="•"/>
            </a:pPr>
            <a:endParaRPr lang="en-US" sz="2800" b="1" dirty="0">
              <a:solidFill>
                <a:prstClr val="black"/>
              </a:solidFill>
            </a:endParaRPr>
          </a:p>
          <a:p>
            <a:pPr marL="571500" indent="-571500">
              <a:buFont typeface="Arial" panose="020B0604020202020204" pitchFamily="34" charset="0"/>
              <a:buChar char="•"/>
            </a:pPr>
            <a:r>
              <a:rPr lang="en-US" sz="2800" b="1" dirty="0">
                <a:solidFill>
                  <a:prstClr val="black"/>
                </a:solidFill>
              </a:rPr>
              <a:t>Gas + water vapor = “wet gas”</a:t>
            </a:r>
          </a:p>
          <a:p>
            <a:pPr marL="571500" indent="-571500">
              <a:buFont typeface="Arial" panose="020B0604020202020204" pitchFamily="34" charset="0"/>
              <a:buChar char="•"/>
            </a:pPr>
            <a:r>
              <a:rPr lang="en-US" sz="2800" b="1" dirty="0">
                <a:solidFill>
                  <a:prstClr val="black"/>
                </a:solidFill>
              </a:rPr>
              <a:t>Gas with no water vapor = “dry gas”</a:t>
            </a:r>
          </a:p>
          <a:p>
            <a:pPr marL="571500" indent="-571500">
              <a:buFont typeface="Arial" panose="020B0604020202020204" pitchFamily="34" charset="0"/>
              <a:buChar char="•"/>
            </a:pPr>
            <a:endParaRPr lang="en-US" sz="2800" b="1" dirty="0">
              <a:solidFill>
                <a:prstClr val="black"/>
              </a:solidFill>
            </a:endParaRPr>
          </a:p>
          <a:p>
            <a:pPr marL="571500" indent="-571500">
              <a:buFont typeface="Arial" panose="020B0604020202020204" pitchFamily="34" charset="0"/>
              <a:buChar char="•"/>
            </a:pPr>
            <a:r>
              <a:rPr lang="en-US" sz="4000" b="1" dirty="0" err="1">
                <a:solidFill>
                  <a:srgbClr val="0070C0"/>
                </a:solidFill>
              </a:rPr>
              <a:t>P</a:t>
            </a:r>
            <a:r>
              <a:rPr lang="en-US" sz="4000" b="1" i="1" baseline="-25000" dirty="0" err="1">
                <a:solidFill>
                  <a:srgbClr val="0070C0"/>
                </a:solidFill>
              </a:rPr>
              <a:t>dry</a:t>
            </a:r>
            <a:r>
              <a:rPr lang="en-US" sz="4000" b="1" i="1" baseline="-25000" dirty="0">
                <a:solidFill>
                  <a:srgbClr val="0070C0"/>
                </a:solidFill>
              </a:rPr>
              <a:t> gas</a:t>
            </a:r>
            <a:r>
              <a:rPr lang="en-US" sz="4000" b="1" dirty="0">
                <a:solidFill>
                  <a:srgbClr val="0070C0"/>
                </a:solidFill>
              </a:rPr>
              <a:t> = </a:t>
            </a:r>
            <a:r>
              <a:rPr lang="en-US" sz="4000" b="1" dirty="0" err="1">
                <a:solidFill>
                  <a:srgbClr val="0070C0"/>
                </a:solidFill>
              </a:rPr>
              <a:t>P</a:t>
            </a:r>
            <a:r>
              <a:rPr lang="en-US" sz="4000" b="1" i="1" baseline="-25000" dirty="0" err="1">
                <a:solidFill>
                  <a:srgbClr val="0070C0"/>
                </a:solidFill>
              </a:rPr>
              <a:t>wet</a:t>
            </a:r>
            <a:r>
              <a:rPr lang="en-US" sz="4000" b="1" i="1" baseline="-25000" dirty="0">
                <a:solidFill>
                  <a:srgbClr val="0070C0"/>
                </a:solidFill>
              </a:rPr>
              <a:t> gas</a:t>
            </a:r>
            <a:r>
              <a:rPr lang="en-US" sz="4000" b="1" dirty="0">
                <a:solidFill>
                  <a:srgbClr val="0070C0"/>
                </a:solidFill>
              </a:rPr>
              <a:t> – P</a:t>
            </a:r>
            <a:r>
              <a:rPr lang="en-US" sz="4000" b="1" i="1" baseline="-25000" dirty="0">
                <a:solidFill>
                  <a:srgbClr val="0070C0"/>
                </a:solidFill>
              </a:rPr>
              <a:t>H2O Vapor</a:t>
            </a:r>
          </a:p>
        </p:txBody>
      </p:sp>
      <p:pic>
        <p:nvPicPr>
          <p:cNvPr id="3074" name="Picture 2" descr="GCSE CHEMISTRY - How is a Gas Collected Over Water? - GCSE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9667" y="769441"/>
            <a:ext cx="3619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8962886" y="3441619"/>
            <a:ext cx="2023981" cy="2812990"/>
          </a:xfrm>
          <a:prstGeom prst="rect">
            <a:avLst/>
          </a:prstGeom>
          <a:ln>
            <a:solidFill>
              <a:schemeClr val="tx1"/>
            </a:solidFill>
          </a:ln>
        </p:spPr>
      </p:pic>
    </p:spTree>
    <p:extLst>
      <p:ext uri="{BB962C8B-B14F-4D97-AF65-F5344CB8AC3E}">
        <p14:creationId xmlns:p14="http://schemas.microsoft.com/office/powerpoint/2010/main" val="2066316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Collecting Gas Over Water</a:t>
            </a:r>
            <a:endParaRPr lang="en-US" sz="3200" b="1" u="sng" dirty="0">
              <a:solidFill>
                <a:prstClr val="black"/>
              </a:solidFill>
            </a:endParaRPr>
          </a:p>
        </p:txBody>
      </p:sp>
      <p:sp>
        <p:nvSpPr>
          <p:cNvPr id="7" name="TextBox 6"/>
          <p:cNvSpPr txBox="1"/>
          <p:nvPr/>
        </p:nvSpPr>
        <p:spPr>
          <a:xfrm>
            <a:off x="182718" y="806964"/>
            <a:ext cx="11591939" cy="1384995"/>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If you line up the water level line of the collection container, with the water level line of the water bath, then the pressure inside the collection </a:t>
            </a:r>
            <a:br>
              <a:rPr lang="en-US" sz="2800" b="1" dirty="0">
                <a:solidFill>
                  <a:prstClr val="black"/>
                </a:solidFill>
              </a:rPr>
            </a:br>
            <a:r>
              <a:rPr lang="en-US" sz="2800" b="1" dirty="0">
                <a:solidFill>
                  <a:prstClr val="black"/>
                </a:solidFill>
              </a:rPr>
              <a:t>container will be the SAME as the pressure in the room! </a:t>
            </a:r>
          </a:p>
        </p:txBody>
      </p:sp>
      <p:pic>
        <p:nvPicPr>
          <p:cNvPr id="3" name="Picture 2"/>
          <p:cNvPicPr>
            <a:picLocks noChangeAspect="1"/>
          </p:cNvPicPr>
          <p:nvPr/>
        </p:nvPicPr>
        <p:blipFill rotWithShape="1">
          <a:blip r:embed="rId2"/>
          <a:srcRect t="4719" b="2100"/>
          <a:stretch/>
        </p:blipFill>
        <p:spPr>
          <a:xfrm>
            <a:off x="8095007" y="2975427"/>
            <a:ext cx="4042602" cy="3323772"/>
          </a:xfrm>
          <a:prstGeom prst="rect">
            <a:avLst/>
          </a:prstGeom>
        </p:spPr>
      </p:pic>
      <p:pic>
        <p:nvPicPr>
          <p:cNvPr id="5" name="Picture 4"/>
          <p:cNvPicPr>
            <a:picLocks noChangeAspect="1"/>
          </p:cNvPicPr>
          <p:nvPr/>
        </p:nvPicPr>
        <p:blipFill rotWithShape="1">
          <a:blip r:embed="rId3"/>
          <a:srcRect t="2885" b="4290"/>
          <a:stretch/>
        </p:blipFill>
        <p:spPr>
          <a:xfrm>
            <a:off x="381950" y="3004455"/>
            <a:ext cx="2886075" cy="3280229"/>
          </a:xfrm>
          <a:prstGeom prst="rect">
            <a:avLst/>
          </a:prstGeom>
        </p:spPr>
      </p:pic>
      <p:pic>
        <p:nvPicPr>
          <p:cNvPr id="6" name="Picture 5"/>
          <p:cNvPicPr>
            <a:picLocks noChangeAspect="1"/>
          </p:cNvPicPr>
          <p:nvPr/>
        </p:nvPicPr>
        <p:blipFill rotWithShape="1">
          <a:blip r:embed="rId4"/>
          <a:srcRect t="2431" b="1147"/>
          <a:stretch/>
        </p:blipFill>
        <p:spPr>
          <a:xfrm>
            <a:off x="3551170" y="3047999"/>
            <a:ext cx="2809875" cy="3251200"/>
          </a:xfrm>
          <a:prstGeom prst="rect">
            <a:avLst/>
          </a:prstGeom>
        </p:spPr>
      </p:pic>
      <p:sp>
        <p:nvSpPr>
          <p:cNvPr id="10" name="TextBox 9"/>
          <p:cNvSpPr txBox="1"/>
          <p:nvPr/>
        </p:nvSpPr>
        <p:spPr>
          <a:xfrm>
            <a:off x="457537" y="2214968"/>
            <a:ext cx="5943263" cy="830997"/>
          </a:xfrm>
          <a:prstGeom prst="rect">
            <a:avLst/>
          </a:prstGeom>
          <a:noFill/>
        </p:spPr>
        <p:txBody>
          <a:bodyPr wrap="square" rtlCol="0">
            <a:spAutoFit/>
          </a:bodyPr>
          <a:lstStyle/>
          <a:p>
            <a:pPr algn="ctr"/>
            <a:r>
              <a:rPr lang="en-US" sz="2400" b="1" dirty="0">
                <a:solidFill>
                  <a:srgbClr val="FF0000"/>
                </a:solidFill>
              </a:rPr>
              <a:t>Water lines don’t match, pressure inside not the same as pressure outside!</a:t>
            </a:r>
          </a:p>
        </p:txBody>
      </p:sp>
      <p:sp>
        <p:nvSpPr>
          <p:cNvPr id="13" name="TextBox 12"/>
          <p:cNvSpPr txBox="1"/>
          <p:nvPr/>
        </p:nvSpPr>
        <p:spPr>
          <a:xfrm>
            <a:off x="7291614" y="2185639"/>
            <a:ext cx="4900386" cy="830997"/>
          </a:xfrm>
          <a:prstGeom prst="rect">
            <a:avLst/>
          </a:prstGeom>
          <a:noFill/>
        </p:spPr>
        <p:txBody>
          <a:bodyPr wrap="square" rtlCol="0">
            <a:spAutoFit/>
          </a:bodyPr>
          <a:lstStyle/>
          <a:p>
            <a:pPr algn="ctr"/>
            <a:r>
              <a:rPr lang="en-US" sz="2400" b="1" dirty="0">
                <a:solidFill>
                  <a:srgbClr val="00B050"/>
                </a:solidFill>
              </a:rPr>
              <a:t>Water lines match, pressure inside is the same as pressure outside!</a:t>
            </a:r>
          </a:p>
        </p:txBody>
      </p:sp>
    </p:spTree>
    <p:extLst>
      <p:ext uri="{BB962C8B-B14F-4D97-AF65-F5344CB8AC3E}">
        <p14:creationId xmlns:p14="http://schemas.microsoft.com/office/powerpoint/2010/main" val="901537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Collecting Gas Over Water</a:t>
            </a:r>
            <a:endParaRPr lang="en-US" sz="3200" b="1" u="sng" dirty="0">
              <a:solidFill>
                <a:prstClr val="black"/>
              </a:solidFill>
            </a:endParaRPr>
          </a:p>
        </p:txBody>
      </p:sp>
      <p:sp>
        <p:nvSpPr>
          <p:cNvPr id="4" name="Rectangle 3"/>
          <p:cNvSpPr/>
          <p:nvPr/>
        </p:nvSpPr>
        <p:spPr>
          <a:xfrm>
            <a:off x="9405257" y="914400"/>
            <a:ext cx="2510518" cy="5078313"/>
          </a:xfrm>
          <a:prstGeom prst="rect">
            <a:avLst/>
          </a:prstGeom>
        </p:spPr>
        <p:txBody>
          <a:bodyPr wrap="square">
            <a:spAutoFit/>
          </a:bodyPr>
          <a:lstStyle/>
          <a:p>
            <a:r>
              <a:rPr lang="en-US" sz="2800" b="1" u="sng" dirty="0">
                <a:hlinkClick r:id="rId3"/>
              </a:rPr>
              <a:t>https://youtu.be/_C4tjmekAs0</a:t>
            </a:r>
            <a:r>
              <a:rPr lang="en-US" sz="2800" b="1" u="sng" dirty="0"/>
              <a:t> </a:t>
            </a:r>
          </a:p>
          <a:p>
            <a:endParaRPr lang="en-US" sz="2800" b="1" u="sng" dirty="0"/>
          </a:p>
          <a:p>
            <a:r>
              <a:rPr lang="en-US" sz="2000" b="1" dirty="0"/>
              <a:t>*you should use a deep enough water basin so you can make the water line in the cylinder line up with the water in the basin – this makes the pressure inside and outside the cylinder equal. Important if you are doing calculations!</a:t>
            </a:r>
            <a:endParaRPr lang="en-US" b="1" dirty="0"/>
          </a:p>
        </p:txBody>
      </p:sp>
      <p:pic>
        <p:nvPicPr>
          <p:cNvPr id="5" name="_C4tjmekAs0"/>
          <p:cNvPicPr>
            <a:picLocks noRot="1" noChangeAspect="1"/>
          </p:cNvPicPr>
          <p:nvPr>
            <a:videoFile r:link="rId1"/>
          </p:nvPr>
        </p:nvPicPr>
        <p:blipFill>
          <a:blip r:embed="rId4"/>
          <a:stretch>
            <a:fillRect/>
          </a:stretch>
        </p:blipFill>
        <p:spPr>
          <a:xfrm>
            <a:off x="312057" y="1013520"/>
            <a:ext cx="8906505" cy="5009909"/>
          </a:xfrm>
          <a:prstGeom prst="rect">
            <a:avLst/>
          </a:prstGeom>
        </p:spPr>
      </p:pic>
    </p:spTree>
    <p:extLst>
      <p:ext uri="{BB962C8B-B14F-4D97-AF65-F5344CB8AC3E}">
        <p14:creationId xmlns:p14="http://schemas.microsoft.com/office/powerpoint/2010/main" val="2874298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Collecting Gas Over</a:t>
            </a:r>
            <a:r>
              <a:rPr kumimoji="0" lang="en-US" sz="4400" b="1" i="0" u="sng" strike="noStrike" kern="1200" cap="none" spc="0" normalizeH="0" noProof="0" dirty="0">
                <a:ln>
                  <a:noFill/>
                </a:ln>
                <a:solidFill>
                  <a:prstClr val="black"/>
                </a:solidFill>
                <a:effectLst/>
                <a:uLnTx/>
                <a:uFillTx/>
                <a:latin typeface="Calibri" panose="020F0502020204030204"/>
                <a:ea typeface="+mn-ea"/>
                <a:cs typeface="+mn-cs"/>
              </a:rPr>
              <a:t> Water</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619864"/>
            <a:ext cx="12023570"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Mistakes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Not lining</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up water lines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Pressure inside tube</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will not match the atmospheric pressure in the room</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Using a soluble gas</a:t>
            </a: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Results in less</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gas being collected since some will be dissolved in the water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Forgetting to take the temperature of the water bath</a:t>
            </a: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Won’t have the temperature to plug into</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calculations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Not subtracting</a:t>
            </a:r>
            <a:r>
              <a:rPr kumimoji="0" lang="en-US" sz="2800" b="1" i="0" u="none" strike="noStrike" kern="1200" cap="none" spc="0" normalizeH="0" noProof="0" dirty="0">
                <a:ln>
                  <a:noFill/>
                </a:ln>
                <a:solidFill>
                  <a:prstClr val="black"/>
                </a:solidFill>
                <a:effectLst/>
                <a:uLnTx/>
                <a:uFillTx/>
                <a:latin typeface="Calibri" panose="020F0502020204030204"/>
                <a:ea typeface="+mn-ea"/>
                <a:cs typeface="+mn-cs"/>
              </a:rPr>
              <a:t> the pressure of the water vapor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Results in pressure of</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desired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gass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*appearing*</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too high</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573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Collecting Gas Over</a:t>
            </a:r>
            <a:r>
              <a:rPr kumimoji="0" lang="en-US" sz="4400" b="1" i="0" u="sng" strike="noStrike" kern="1200" cap="none" spc="0" normalizeH="0" noProof="0" dirty="0">
                <a:ln>
                  <a:noFill/>
                </a:ln>
                <a:solidFill>
                  <a:prstClr val="black"/>
                </a:solidFill>
                <a:effectLst/>
                <a:uLnTx/>
                <a:uFillTx/>
                <a:latin typeface="Calibri" panose="020F0502020204030204"/>
                <a:ea typeface="+mn-ea"/>
                <a:cs typeface="+mn-cs"/>
              </a:rPr>
              <a:t> Water</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619864"/>
            <a:ext cx="12023570" cy="58169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Applications</a:t>
            </a:r>
          </a:p>
          <a:p>
            <a:pPr marL="457200" lvl="0" indent="-457200">
              <a:buFont typeface="Arial" panose="020B0604020202020204" pitchFamily="34" charset="0"/>
              <a:buChar char="•"/>
            </a:pPr>
            <a:r>
              <a:rPr lang="en-US" sz="2800" b="1" dirty="0">
                <a:solidFill>
                  <a:prstClr val="black"/>
                </a:solidFill>
              </a:rPr>
              <a:t>Collecting gases that form in reactions like</a:t>
            </a:r>
          </a:p>
          <a:p>
            <a:pPr lvl="0"/>
            <a:r>
              <a:rPr lang="en-US" sz="2800" b="1" dirty="0">
                <a:solidFill>
                  <a:prstClr val="black"/>
                </a:solidFill>
              </a:rPr>
              <a:t>	Mg + 2HCl </a:t>
            </a:r>
            <a:r>
              <a:rPr lang="en-US" sz="2800" b="1" dirty="0">
                <a:solidFill>
                  <a:prstClr val="black"/>
                </a:solidFill>
                <a:sym typeface="Wingdings" panose="05000000000000000000" pitchFamily="2" charset="2"/>
              </a:rPr>
              <a:t></a:t>
            </a:r>
            <a:r>
              <a:rPr lang="en-US" sz="2800" b="1" dirty="0">
                <a:solidFill>
                  <a:prstClr val="black"/>
                </a:solidFill>
              </a:rPr>
              <a:t> MgCl</a:t>
            </a:r>
            <a:r>
              <a:rPr lang="en-US" sz="2800" b="1" baseline="-25000" dirty="0">
                <a:solidFill>
                  <a:prstClr val="black"/>
                </a:solidFill>
              </a:rPr>
              <a:t>2</a:t>
            </a:r>
            <a:r>
              <a:rPr lang="en-US" sz="2800" b="1" dirty="0">
                <a:solidFill>
                  <a:prstClr val="black"/>
                </a:solidFill>
              </a:rPr>
              <a:t> + H</a:t>
            </a:r>
            <a:r>
              <a:rPr lang="en-US" sz="2800" b="1" baseline="-25000" dirty="0">
                <a:solidFill>
                  <a:prstClr val="black"/>
                </a:solidFill>
              </a:rPr>
              <a:t>2</a:t>
            </a:r>
            <a:r>
              <a:rPr lang="en-US" sz="2800" b="1" dirty="0">
                <a:solidFill>
                  <a:prstClr val="black"/>
                </a:solidFill>
              </a:rPr>
              <a:t> (g)</a:t>
            </a:r>
          </a:p>
          <a:p>
            <a:pPr lvl="0"/>
            <a:r>
              <a:rPr lang="en-US" sz="2800" b="1" dirty="0">
                <a:solidFill>
                  <a:prstClr val="black"/>
                </a:solidFill>
              </a:rPr>
              <a:t>	2KClO</a:t>
            </a:r>
            <a:r>
              <a:rPr lang="en-US" sz="2800" b="1" baseline="-25000" dirty="0">
                <a:solidFill>
                  <a:prstClr val="black"/>
                </a:solidFill>
              </a:rPr>
              <a:t>3</a:t>
            </a:r>
            <a:r>
              <a:rPr lang="en-US" sz="2800" b="1" dirty="0">
                <a:solidFill>
                  <a:prstClr val="black"/>
                </a:solidFill>
              </a:rPr>
              <a:t> </a:t>
            </a:r>
            <a:r>
              <a:rPr lang="en-US" sz="2800" b="1" dirty="0">
                <a:solidFill>
                  <a:prstClr val="black"/>
                </a:solidFill>
                <a:sym typeface="Wingdings" panose="05000000000000000000" pitchFamily="2" charset="2"/>
              </a:rPr>
              <a:t></a:t>
            </a:r>
            <a:r>
              <a:rPr lang="en-US" sz="2800" b="1" dirty="0">
                <a:solidFill>
                  <a:prstClr val="black"/>
                </a:solidFill>
              </a:rPr>
              <a:t> 2KCl + 3O</a:t>
            </a:r>
            <a:r>
              <a:rPr lang="en-US" sz="2800" b="1" baseline="-25000" dirty="0">
                <a:solidFill>
                  <a:prstClr val="black"/>
                </a:solidFill>
              </a:rPr>
              <a:t>2</a:t>
            </a:r>
            <a:r>
              <a:rPr lang="en-US" sz="2800" b="1" dirty="0">
                <a:solidFill>
                  <a:prstClr val="black"/>
                </a:solidFill>
              </a:rPr>
              <a:t> (g)</a:t>
            </a:r>
          </a:p>
          <a:p>
            <a:pPr lvl="0"/>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Important to Remember</a:t>
            </a:r>
          </a:p>
          <a:p>
            <a:pPr marL="457200" lvl="0" indent="-457200">
              <a:buFont typeface="Arial" panose="020B0604020202020204" pitchFamily="34" charset="0"/>
              <a:buChar char="•"/>
            </a:pPr>
            <a:r>
              <a:rPr lang="en-US" sz="2800" b="1" dirty="0">
                <a:solidFill>
                  <a:prstClr val="black"/>
                </a:solidFill>
              </a:rPr>
              <a:t>Take the temperature of the bath to get the temperature of the gas.</a:t>
            </a:r>
          </a:p>
          <a:p>
            <a:pPr marL="457200" lvl="0" indent="-457200">
              <a:buFont typeface="Arial" panose="020B0604020202020204" pitchFamily="34" charset="0"/>
              <a:buChar char="•"/>
            </a:pPr>
            <a:r>
              <a:rPr lang="en-US" sz="2800" b="1" dirty="0">
                <a:solidFill>
                  <a:prstClr val="black"/>
                </a:solidFill>
              </a:rPr>
              <a:t>Use room temperature water for the bath.</a:t>
            </a:r>
          </a:p>
          <a:p>
            <a:pPr marL="914400" lvl="1" indent="-457200">
              <a:buFont typeface="Courier New" panose="02070309020205020404" pitchFamily="49" charset="0"/>
              <a:buChar char="o"/>
            </a:pPr>
            <a:r>
              <a:rPr lang="en-US" sz="2800" dirty="0">
                <a:solidFill>
                  <a:prstClr val="black"/>
                </a:solidFill>
              </a:rPr>
              <a:t>Gas solubility is minimized if you do not use cold water.</a:t>
            </a:r>
          </a:p>
          <a:p>
            <a:pPr marL="457200" lvl="0" indent="-457200">
              <a:buFont typeface="Arial" panose="020B0604020202020204" pitchFamily="34" charset="0"/>
              <a:buChar char="•"/>
            </a:pPr>
            <a:r>
              <a:rPr lang="en-US" sz="2800" b="1" dirty="0">
                <a:solidFill>
                  <a:prstClr val="black"/>
                </a:solidFill>
              </a:rPr>
              <a:t>The volume of the gas must be read where the volume inside the eudiometer is at the same level as the water outside the bath.</a:t>
            </a:r>
          </a:p>
          <a:p>
            <a:pPr marL="914400" lvl="1" indent="-457200">
              <a:buFont typeface="Courier New" panose="02070309020205020404" pitchFamily="49" charset="0"/>
              <a:buChar char="o"/>
            </a:pPr>
            <a:r>
              <a:rPr lang="en-US" sz="2800" dirty="0">
                <a:solidFill>
                  <a:prstClr val="black"/>
                </a:solidFill>
              </a:rPr>
              <a:t>Allows the pressure inside to be equal to the atmospheric pressure</a:t>
            </a:r>
          </a:p>
          <a:p>
            <a:pPr marL="457200" lvl="0" indent="-457200">
              <a:buFont typeface="Arial" panose="020B0604020202020204" pitchFamily="34" charset="0"/>
              <a:buChar char="•"/>
            </a:pPr>
            <a:r>
              <a:rPr lang="en-US" sz="2800" b="1" dirty="0">
                <a:solidFill>
                  <a:prstClr val="black"/>
                </a:solidFill>
              </a:rPr>
              <a:t>Pressure of atmosphere = Pressure of gas + Pressure of water vapor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219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CALORIMETRY</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9419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29600" y="769441"/>
            <a:ext cx="3857625" cy="4968838"/>
          </a:xfrm>
          <a:prstGeom prst="rect">
            <a:avLst/>
          </a:prstGeom>
        </p:spPr>
      </p:pic>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Calorimetry</a:t>
            </a:r>
            <a:endParaRPr lang="en-US" sz="3200" b="1" u="sng" dirty="0">
              <a:solidFill>
                <a:prstClr val="black"/>
              </a:solidFill>
            </a:endParaRPr>
          </a:p>
        </p:txBody>
      </p:sp>
      <p:sp>
        <p:nvSpPr>
          <p:cNvPr id="7" name="TextBox 6"/>
          <p:cNvSpPr txBox="1"/>
          <p:nvPr/>
        </p:nvSpPr>
        <p:spPr>
          <a:xfrm>
            <a:off x="182719" y="806964"/>
            <a:ext cx="8304056" cy="5632311"/>
          </a:xfrm>
          <a:prstGeom prst="rect">
            <a:avLst/>
          </a:prstGeom>
          <a:noFill/>
        </p:spPr>
        <p:txBody>
          <a:bodyPr wrap="square" rtlCol="0">
            <a:spAutoFit/>
          </a:bodyPr>
          <a:lstStyle/>
          <a:p>
            <a:pPr marL="571500" indent="-571500">
              <a:buFont typeface="Arial" panose="020B0604020202020204" pitchFamily="34" charset="0"/>
              <a:buChar char="•"/>
            </a:pPr>
            <a:r>
              <a:rPr lang="en-US" sz="2400" b="1" dirty="0">
                <a:solidFill>
                  <a:prstClr val="black"/>
                </a:solidFill>
              </a:rPr>
              <a:t>Calorimetry exploits the fact that energy cannot be created or destroyed, it is only transferred. So if one object cools down, something else must have absorbed that energy. </a:t>
            </a:r>
          </a:p>
          <a:p>
            <a:pPr marL="571500" indent="-571500">
              <a:buFont typeface="Arial" panose="020B0604020202020204" pitchFamily="34" charset="0"/>
              <a:buChar char="•"/>
            </a:pPr>
            <a:r>
              <a:rPr lang="en-US" sz="2400" b="1" dirty="0">
                <a:solidFill>
                  <a:prstClr val="black"/>
                </a:solidFill>
              </a:rPr>
              <a:t>We say </a:t>
            </a:r>
            <a:r>
              <a:rPr lang="en-US" sz="2400" b="1" dirty="0" err="1">
                <a:solidFill>
                  <a:prstClr val="black"/>
                </a:solidFill>
              </a:rPr>
              <a:t>Q</a:t>
            </a:r>
            <a:r>
              <a:rPr lang="en-US" sz="2400" b="1" baseline="-25000" dirty="0" err="1">
                <a:solidFill>
                  <a:prstClr val="black"/>
                </a:solidFill>
              </a:rPr>
              <a:t>absorbed</a:t>
            </a:r>
            <a:r>
              <a:rPr lang="en-US" sz="2400" b="1" dirty="0">
                <a:solidFill>
                  <a:prstClr val="black"/>
                </a:solidFill>
              </a:rPr>
              <a:t> = -</a:t>
            </a:r>
            <a:r>
              <a:rPr lang="en-US" sz="2400" b="1" dirty="0" err="1">
                <a:solidFill>
                  <a:prstClr val="black"/>
                </a:solidFill>
              </a:rPr>
              <a:t>Q</a:t>
            </a:r>
            <a:r>
              <a:rPr lang="en-US" sz="2400" b="1" baseline="-25000" dirty="0" err="1">
                <a:solidFill>
                  <a:prstClr val="black"/>
                </a:solidFill>
              </a:rPr>
              <a:t>released</a:t>
            </a:r>
            <a:br>
              <a:rPr lang="en-US" sz="2400" b="1" dirty="0">
                <a:solidFill>
                  <a:prstClr val="black"/>
                </a:solidFill>
              </a:rPr>
            </a:br>
            <a:r>
              <a:rPr lang="en-US" sz="2400" b="1" dirty="0">
                <a:solidFill>
                  <a:prstClr val="black"/>
                </a:solidFill>
              </a:rPr>
              <a:t>Same magnitude but opposite in sign because one is absorbing and one is releasing. </a:t>
            </a:r>
          </a:p>
          <a:p>
            <a:pPr marL="571500" indent="-571500">
              <a:buFont typeface="Arial" panose="020B0604020202020204" pitchFamily="34" charset="0"/>
              <a:buChar char="•"/>
            </a:pPr>
            <a:r>
              <a:rPr lang="en-US" sz="2400" b="1" dirty="0">
                <a:solidFill>
                  <a:prstClr val="black"/>
                </a:solidFill>
              </a:rPr>
              <a:t>If you put your object/substance in water, you can easily measure the change in temp of the water which allows you to calculate the energy the water absorbed or released. </a:t>
            </a:r>
          </a:p>
          <a:p>
            <a:pPr marL="571500" indent="-571500">
              <a:buFont typeface="Arial" panose="020B0604020202020204" pitchFamily="34" charset="0"/>
              <a:buChar char="•"/>
            </a:pPr>
            <a:r>
              <a:rPr lang="en-US" sz="2400" b="1" dirty="0">
                <a:solidFill>
                  <a:prstClr val="black"/>
                </a:solidFill>
              </a:rPr>
              <a:t>Once you know how much energy the water absorbed or released you now know how much the object/substance released to the water or absorbed from the water. </a:t>
            </a:r>
          </a:p>
          <a:p>
            <a:pPr marL="571500" indent="-571500">
              <a:buFont typeface="Arial" panose="020B0604020202020204" pitchFamily="34" charset="0"/>
              <a:buChar char="•"/>
            </a:pPr>
            <a:r>
              <a:rPr lang="en-US" sz="2400" b="1" dirty="0">
                <a:solidFill>
                  <a:prstClr val="black"/>
                </a:solidFill>
              </a:rPr>
              <a:t>We use insulated containers so the water traps as much of the energy as possible, we don’t want to lose energy to the surroundings!</a:t>
            </a:r>
            <a:endParaRPr lang="en-US" sz="2400" b="1" dirty="0">
              <a:solidFill>
                <a:srgbClr val="0070C0"/>
              </a:solidFill>
            </a:endParaRPr>
          </a:p>
        </p:txBody>
      </p:sp>
    </p:spTree>
    <p:extLst>
      <p:ext uri="{BB962C8B-B14F-4D97-AF65-F5344CB8AC3E}">
        <p14:creationId xmlns:p14="http://schemas.microsoft.com/office/powerpoint/2010/main" val="1318461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Calorimetry</a:t>
            </a:r>
            <a:endParaRPr lang="en-US" sz="3200" b="1" u="sng" dirty="0">
              <a:solidFill>
                <a:prstClr val="black"/>
              </a:solidFill>
            </a:endParaRPr>
          </a:p>
        </p:txBody>
      </p:sp>
      <p:sp>
        <p:nvSpPr>
          <p:cNvPr id="4" name="Rectangle 3"/>
          <p:cNvSpPr/>
          <p:nvPr/>
        </p:nvSpPr>
        <p:spPr>
          <a:xfrm>
            <a:off x="9872221" y="914400"/>
            <a:ext cx="2043554" cy="1815882"/>
          </a:xfrm>
          <a:prstGeom prst="rect">
            <a:avLst/>
          </a:prstGeom>
        </p:spPr>
        <p:txBody>
          <a:bodyPr wrap="square">
            <a:spAutoFit/>
          </a:bodyPr>
          <a:lstStyle/>
          <a:p>
            <a:r>
              <a:rPr lang="en-US" sz="2800" b="1" u="sng" dirty="0">
                <a:hlinkClick r:id="rId3"/>
              </a:rPr>
              <a:t>https://youtu.be/-VQEeqLVpGo</a:t>
            </a:r>
            <a:r>
              <a:rPr lang="en-US" sz="2800" b="1" u="sng" dirty="0"/>
              <a:t> </a:t>
            </a:r>
            <a:endParaRPr lang="en-US" sz="2400" b="1" dirty="0"/>
          </a:p>
        </p:txBody>
      </p:sp>
      <p:pic>
        <p:nvPicPr>
          <p:cNvPr id="5" name="-VQEeqLVpGo"/>
          <p:cNvPicPr>
            <a:picLocks noRot="1" noChangeAspect="1"/>
          </p:cNvPicPr>
          <p:nvPr>
            <a:videoFile r:link="rId1"/>
          </p:nvPr>
        </p:nvPicPr>
        <p:blipFill>
          <a:blip r:embed="rId4"/>
          <a:stretch>
            <a:fillRect/>
          </a:stretch>
        </p:blipFill>
        <p:spPr>
          <a:xfrm>
            <a:off x="297542" y="914400"/>
            <a:ext cx="9064172" cy="5098597"/>
          </a:xfrm>
          <a:prstGeom prst="rect">
            <a:avLst/>
          </a:prstGeom>
        </p:spPr>
      </p:pic>
    </p:spTree>
    <p:extLst>
      <p:ext uri="{BB962C8B-B14F-4D97-AF65-F5344CB8AC3E}">
        <p14:creationId xmlns:p14="http://schemas.microsoft.com/office/powerpoint/2010/main" val="91481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t>Common lab equipment</a:t>
            </a:r>
          </a:p>
        </p:txBody>
      </p:sp>
      <p:sp>
        <p:nvSpPr>
          <p:cNvPr id="10" name="Text Placeholder 9"/>
          <p:cNvSpPr>
            <a:spLocks noGrp="1"/>
          </p:cNvSpPr>
          <p:nvPr>
            <p:ph type="body" sz="half" idx="2"/>
          </p:nvPr>
        </p:nvSpPr>
        <p:spPr/>
        <p:txBody>
          <a:bodyPr>
            <a:noAutofit/>
          </a:bodyPr>
          <a:lstStyle/>
          <a:p>
            <a:r>
              <a:rPr lang="en-US" sz="4400" dirty="0"/>
              <a:t>Slide #1 of 5</a:t>
            </a:r>
          </a:p>
        </p:txBody>
      </p:sp>
      <p:pic>
        <p:nvPicPr>
          <p:cNvPr id="15" name="Picture 14"/>
          <p:cNvPicPr>
            <a:picLocks noChangeAspect="1"/>
          </p:cNvPicPr>
          <p:nvPr/>
        </p:nvPicPr>
        <p:blipFill>
          <a:blip r:embed="rId2"/>
          <a:stretch>
            <a:fillRect/>
          </a:stretch>
        </p:blipFill>
        <p:spPr>
          <a:xfrm>
            <a:off x="1281612" y="0"/>
            <a:ext cx="9628777" cy="4940212"/>
          </a:xfrm>
          <a:prstGeom prst="rect">
            <a:avLst/>
          </a:prstGeom>
        </p:spPr>
      </p:pic>
    </p:spTree>
    <p:extLst>
      <p:ext uri="{BB962C8B-B14F-4D97-AF65-F5344CB8AC3E}">
        <p14:creationId xmlns:p14="http://schemas.microsoft.com/office/powerpoint/2010/main" val="33278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Calorimetry </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706948"/>
            <a:ext cx="12023570" cy="809452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Mistakes</a:t>
            </a:r>
          </a:p>
          <a:p>
            <a:pPr marL="457200" lvl="0" indent="-457200">
              <a:buFont typeface="Arial" panose="020B0604020202020204" pitchFamily="34" charset="0"/>
              <a:buChar char="•"/>
            </a:pPr>
            <a:r>
              <a:rPr lang="en-US" sz="2800" b="1" dirty="0">
                <a:solidFill>
                  <a:prstClr val="black"/>
                </a:solidFill>
              </a:rPr>
              <a:t>Mixing up </a:t>
            </a:r>
            <a:r>
              <a:rPr lang="en-US" sz="2800" b="1" dirty="0" err="1">
                <a:solidFill>
                  <a:prstClr val="black"/>
                </a:solidFill>
              </a:rPr>
              <a:t>T</a:t>
            </a:r>
            <a:r>
              <a:rPr lang="en-US" sz="2800" b="1" baseline="-25000" dirty="0" err="1">
                <a:solidFill>
                  <a:prstClr val="black"/>
                </a:solidFill>
              </a:rPr>
              <a:t>final</a:t>
            </a:r>
            <a:r>
              <a:rPr lang="en-US" sz="2800" b="1" dirty="0">
                <a:solidFill>
                  <a:prstClr val="black"/>
                </a:solidFill>
              </a:rPr>
              <a:t> and </a:t>
            </a:r>
            <a:r>
              <a:rPr lang="en-US" sz="2800" b="1" dirty="0" err="1">
                <a:solidFill>
                  <a:prstClr val="black"/>
                </a:solidFill>
              </a:rPr>
              <a:t>T</a:t>
            </a:r>
            <a:r>
              <a:rPr lang="en-US" sz="2800" b="1" baseline="-25000" dirty="0" err="1">
                <a:solidFill>
                  <a:prstClr val="black"/>
                </a:solidFill>
              </a:rPr>
              <a:t>initial</a:t>
            </a:r>
            <a:r>
              <a:rPr lang="en-US" sz="2800" b="1" dirty="0">
                <a:solidFill>
                  <a:prstClr val="black"/>
                </a:solidFill>
              </a:rPr>
              <a:t> </a:t>
            </a:r>
          </a:p>
          <a:p>
            <a:pPr marL="914400" lvl="1" indent="-457200">
              <a:buFont typeface="Courier New" panose="02070309020205020404" pitchFamily="49" charset="0"/>
              <a:buChar char="o"/>
            </a:pPr>
            <a:r>
              <a:rPr lang="en-US" sz="2800" dirty="0">
                <a:solidFill>
                  <a:prstClr val="black"/>
                </a:solidFill>
              </a:rPr>
              <a:t>The final temperature is the highest (for exothermic) </a:t>
            </a:r>
            <a:br>
              <a:rPr lang="en-US" sz="2800" dirty="0">
                <a:solidFill>
                  <a:prstClr val="black"/>
                </a:solidFill>
              </a:rPr>
            </a:br>
            <a:r>
              <a:rPr lang="en-US" sz="2800" dirty="0">
                <a:solidFill>
                  <a:prstClr val="black"/>
                </a:solidFill>
              </a:rPr>
              <a:t>or lowest (for endothermic) temperature recorded during the </a:t>
            </a:r>
            <a:r>
              <a:rPr lang="en-US" sz="2800" dirty="0" err="1">
                <a:solidFill>
                  <a:prstClr val="black"/>
                </a:solidFill>
              </a:rPr>
              <a:t>rxn</a:t>
            </a:r>
            <a:r>
              <a:rPr lang="en-US" sz="2800" dirty="0">
                <a:solidFill>
                  <a:prstClr val="black"/>
                </a:solidFill>
              </a:rPr>
              <a:t>/process</a:t>
            </a:r>
          </a:p>
          <a:p>
            <a:pPr marL="457200" lvl="0" indent="-457200">
              <a:buFont typeface="Arial" panose="020B0604020202020204" pitchFamily="34" charset="0"/>
              <a:buChar char="•"/>
            </a:pPr>
            <a:r>
              <a:rPr lang="en-US" sz="2800" b="1" dirty="0">
                <a:solidFill>
                  <a:prstClr val="black"/>
                </a:solidFill>
              </a:rPr>
              <a:t>Not stirring enough </a:t>
            </a:r>
            <a:r>
              <a:rPr lang="en-US" sz="2800" dirty="0">
                <a:solidFill>
                  <a:prstClr val="black"/>
                </a:solidFill>
              </a:rPr>
              <a:t>- hotter/colder in some parts of solution</a:t>
            </a:r>
          </a:p>
          <a:p>
            <a:pPr marL="457200" lvl="0" indent="-457200">
              <a:buFont typeface="Arial" panose="020B0604020202020204" pitchFamily="34" charset="0"/>
              <a:buChar char="•"/>
            </a:pPr>
            <a:r>
              <a:rPr lang="en-US" sz="2800" b="1" dirty="0">
                <a:solidFill>
                  <a:prstClr val="black"/>
                </a:solidFill>
              </a:rPr>
              <a:t>Endothermic reaction: temperature doesn’t change enough</a:t>
            </a:r>
          </a:p>
          <a:p>
            <a:pPr marL="914400" lvl="1" indent="-457200">
              <a:buFont typeface="Courier New" panose="02070309020205020404" pitchFamily="49" charset="0"/>
              <a:buChar char="o"/>
            </a:pPr>
            <a:r>
              <a:rPr lang="en-US" sz="2800" dirty="0">
                <a:solidFill>
                  <a:prstClr val="black"/>
                </a:solidFill>
              </a:rPr>
              <a:t>Heat was absorbed by reaction from calorimeter/surroundings</a:t>
            </a:r>
          </a:p>
          <a:p>
            <a:pPr marL="914400" lvl="1" indent="-457200">
              <a:buFont typeface="Courier New" panose="02070309020205020404" pitchFamily="49" charset="0"/>
              <a:buChar char="o"/>
            </a:pPr>
            <a:r>
              <a:rPr lang="en-US" sz="2800" dirty="0">
                <a:solidFill>
                  <a:prstClr val="black"/>
                </a:solidFill>
              </a:rPr>
              <a:t>Lid not sealed tightly on calorimeter</a:t>
            </a:r>
          </a:p>
          <a:p>
            <a:pPr marL="457200" lvl="0" indent="-457200">
              <a:buFont typeface="Arial" panose="020B0604020202020204" pitchFamily="34" charset="0"/>
              <a:buChar char="•"/>
            </a:pPr>
            <a:r>
              <a:rPr lang="en-US" sz="2800" b="1" dirty="0">
                <a:solidFill>
                  <a:prstClr val="black"/>
                </a:solidFill>
              </a:rPr>
              <a:t>Exothermic reaction: temperature doesn’t change enough</a:t>
            </a:r>
          </a:p>
          <a:p>
            <a:pPr marL="914400" lvl="1" indent="-457200">
              <a:buFont typeface="Courier New" panose="02070309020205020404" pitchFamily="49" charset="0"/>
              <a:buChar char="o"/>
            </a:pPr>
            <a:r>
              <a:rPr lang="en-US" sz="2800" dirty="0">
                <a:solidFill>
                  <a:prstClr val="black"/>
                </a:solidFill>
              </a:rPr>
              <a:t>Heat absorbed by calorimeter or lost to surroundings</a:t>
            </a:r>
          </a:p>
          <a:p>
            <a:pPr marL="914400" lvl="1" indent="-457200">
              <a:buFont typeface="Courier New" panose="02070309020205020404" pitchFamily="49" charset="0"/>
              <a:buChar char="o"/>
            </a:pPr>
            <a:r>
              <a:rPr lang="en-US" sz="2800" dirty="0">
                <a:solidFill>
                  <a:prstClr val="black"/>
                </a:solidFill>
              </a:rPr>
              <a:t>Lid not sealed tightly on calorimeter</a:t>
            </a:r>
            <a:endParaRPr kumimoji="0" lang="en-US" sz="320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Applications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Mixtures of solids – what % of the mixture/alloy is a specific substance</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Determining the amount of a particular ion in a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Important to Remember</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All sodium, nitrate, ammonia, potassium compounds are soluble – SNAP!</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Net ionic equations should not include these spectator ions!</a:t>
            </a:r>
          </a:p>
        </p:txBody>
      </p:sp>
    </p:spTree>
    <p:extLst>
      <p:ext uri="{BB962C8B-B14F-4D97-AF65-F5344CB8AC3E}">
        <p14:creationId xmlns:p14="http://schemas.microsoft.com/office/powerpoint/2010/main" val="612097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Calorimetry </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06032" y="692175"/>
            <a:ext cx="12023570" cy="60324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Applications</a:t>
            </a:r>
          </a:p>
          <a:p>
            <a:pPr marL="457200" lvl="0" indent="-457200">
              <a:buFont typeface="Arial" panose="020B0604020202020204" pitchFamily="34" charset="0"/>
              <a:buChar char="•"/>
            </a:pPr>
            <a:r>
              <a:rPr lang="en-US" sz="2800" b="1" dirty="0">
                <a:solidFill>
                  <a:prstClr val="black"/>
                </a:solidFill>
              </a:rPr>
              <a:t>Solving for the specific heat of a metal or the heat of reaction</a:t>
            </a:r>
          </a:p>
          <a:p>
            <a:pPr marL="457200" lvl="0" indent="-457200">
              <a:buFont typeface="Arial" panose="020B0604020202020204" pitchFamily="34" charset="0"/>
              <a:buChar char="•"/>
            </a:pPr>
            <a:endParaRPr kumimoji="0" lang="en-US" sz="14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Important to Remember</a:t>
            </a:r>
          </a:p>
          <a:p>
            <a:pPr marL="457200" lvl="0" indent="-457200">
              <a:buFont typeface="Arial" panose="020B0604020202020204" pitchFamily="34" charset="0"/>
              <a:buChar char="•"/>
            </a:pPr>
            <a:r>
              <a:rPr lang="en-US" sz="2800" b="1" dirty="0">
                <a:solidFill>
                  <a:prstClr val="black"/>
                </a:solidFill>
              </a:rPr>
              <a:t>Endothermic processes </a:t>
            </a:r>
            <a:r>
              <a:rPr lang="en-US" sz="2800" dirty="0">
                <a:solidFill>
                  <a:prstClr val="black"/>
                </a:solidFill>
              </a:rPr>
              <a:t>have a decrease in temperature.</a:t>
            </a:r>
          </a:p>
          <a:p>
            <a:pPr marL="457200" lvl="0" indent="-457200">
              <a:buFont typeface="Arial" panose="020B0604020202020204" pitchFamily="34" charset="0"/>
              <a:buChar char="•"/>
            </a:pPr>
            <a:r>
              <a:rPr lang="en-US" sz="2800" b="1" dirty="0">
                <a:solidFill>
                  <a:prstClr val="black"/>
                </a:solidFill>
              </a:rPr>
              <a:t>Exothermic processes </a:t>
            </a:r>
            <a:r>
              <a:rPr lang="en-US" sz="2800" dirty="0">
                <a:solidFill>
                  <a:prstClr val="black"/>
                </a:solidFill>
              </a:rPr>
              <a:t>have an increase in temperature.</a:t>
            </a:r>
          </a:p>
          <a:p>
            <a:pPr marL="457200" lvl="0" indent="-457200">
              <a:buFont typeface="Arial" panose="020B0604020202020204" pitchFamily="34" charset="0"/>
              <a:buChar char="•"/>
            </a:pPr>
            <a:r>
              <a:rPr lang="en-US" sz="2800" dirty="0">
                <a:solidFill>
                  <a:prstClr val="black"/>
                </a:solidFill>
              </a:rPr>
              <a:t>The water is not part of the system. It is part of the surroundings.</a:t>
            </a:r>
          </a:p>
          <a:p>
            <a:pPr marL="457200" lvl="0" indent="-457200">
              <a:buFont typeface="Arial" panose="020B0604020202020204" pitchFamily="34" charset="0"/>
              <a:buChar char="•"/>
            </a:pPr>
            <a:r>
              <a:rPr lang="en-US" sz="2800" b="1" dirty="0">
                <a:solidFill>
                  <a:prstClr val="black"/>
                </a:solidFill>
              </a:rPr>
              <a:t>q = </a:t>
            </a:r>
            <a:r>
              <a:rPr lang="en-US" sz="2800" b="1" dirty="0" err="1">
                <a:solidFill>
                  <a:prstClr val="black"/>
                </a:solidFill>
              </a:rPr>
              <a:t>mC∆T</a:t>
            </a:r>
            <a:endParaRPr lang="en-US" sz="2800" b="1" dirty="0">
              <a:solidFill>
                <a:prstClr val="black"/>
              </a:solidFill>
            </a:endParaRPr>
          </a:p>
          <a:p>
            <a:pPr marL="914400" lvl="1" indent="-457200">
              <a:buFont typeface="Courier New" panose="02070309020205020404" pitchFamily="49" charset="0"/>
              <a:buChar char="o"/>
            </a:pPr>
            <a:r>
              <a:rPr lang="en-US" sz="2800" dirty="0">
                <a:solidFill>
                  <a:prstClr val="black"/>
                </a:solidFill>
              </a:rPr>
              <a:t>q = heat in Joules or calories</a:t>
            </a:r>
          </a:p>
          <a:p>
            <a:pPr marL="914400" lvl="1" indent="-457200">
              <a:buFont typeface="Courier New" panose="02070309020205020404" pitchFamily="49" charset="0"/>
              <a:buChar char="o"/>
            </a:pPr>
            <a:r>
              <a:rPr lang="en-US" sz="2800" dirty="0">
                <a:solidFill>
                  <a:prstClr val="black"/>
                </a:solidFill>
              </a:rPr>
              <a:t>m = mass of entire solution (reactants + water) OR object, grams or kg</a:t>
            </a:r>
          </a:p>
          <a:p>
            <a:pPr marL="914400" lvl="1" indent="-457200">
              <a:buFont typeface="Courier New" panose="02070309020205020404" pitchFamily="49" charset="0"/>
              <a:buChar char="o"/>
            </a:pPr>
            <a:r>
              <a:rPr lang="en-US" sz="2800" dirty="0">
                <a:solidFill>
                  <a:prstClr val="black"/>
                </a:solidFill>
              </a:rPr>
              <a:t>C = specific heat capacity, J/</a:t>
            </a:r>
            <a:r>
              <a:rPr lang="en-US" sz="2800" dirty="0" err="1">
                <a:solidFill>
                  <a:prstClr val="black"/>
                </a:solidFill>
              </a:rPr>
              <a:t>goC</a:t>
            </a:r>
            <a:r>
              <a:rPr lang="en-US" sz="2800" dirty="0">
                <a:solidFill>
                  <a:prstClr val="black"/>
                </a:solidFill>
              </a:rPr>
              <a:t> (or a variation of the above)</a:t>
            </a:r>
          </a:p>
          <a:p>
            <a:pPr marL="914400" lvl="1" indent="-457200">
              <a:buFont typeface="Courier New" panose="02070309020205020404" pitchFamily="49" charset="0"/>
              <a:buChar char="o"/>
            </a:pPr>
            <a:r>
              <a:rPr lang="en-US" sz="2800" dirty="0">
                <a:solidFill>
                  <a:prstClr val="black"/>
                </a:solidFill>
              </a:rPr>
              <a:t>∆T = </a:t>
            </a:r>
            <a:r>
              <a:rPr lang="en-US" sz="2800" dirty="0" err="1">
                <a:solidFill>
                  <a:prstClr val="black"/>
                </a:solidFill>
              </a:rPr>
              <a:t>Tfinal</a:t>
            </a:r>
            <a:r>
              <a:rPr lang="en-US" sz="2800" dirty="0">
                <a:solidFill>
                  <a:prstClr val="black"/>
                </a:solidFill>
              </a:rPr>
              <a:t> – </a:t>
            </a:r>
            <a:r>
              <a:rPr lang="en-US" sz="2800" dirty="0" err="1">
                <a:solidFill>
                  <a:prstClr val="black"/>
                </a:solidFill>
              </a:rPr>
              <a:t>Tinitial</a:t>
            </a:r>
            <a:endParaRPr lang="en-US" sz="2800" dirty="0">
              <a:solidFill>
                <a:prstClr val="black"/>
              </a:solidFill>
            </a:endParaRPr>
          </a:p>
          <a:p>
            <a:pPr marL="457200" indent="-457200">
              <a:buFont typeface="Arial" panose="020B0604020202020204" pitchFamily="34" charset="0"/>
              <a:buChar char="•"/>
            </a:pPr>
            <a:r>
              <a:rPr lang="en-US" sz="2800" dirty="0">
                <a:solidFill>
                  <a:prstClr val="black"/>
                </a:solidFill>
              </a:rPr>
              <a:t>To calculate heat of solution: q/moles of salt</a:t>
            </a:r>
          </a:p>
          <a:p>
            <a:pPr marL="457200" indent="-457200">
              <a:buFont typeface="Arial" panose="020B0604020202020204" pitchFamily="34" charset="0"/>
              <a:buChar char="•"/>
            </a:pPr>
            <a:r>
              <a:rPr kumimoji="0" lang="en-US" sz="2800" i="0" u="none" strike="noStrike" kern="1200" cap="none" spc="0" normalizeH="0" baseline="0" noProof="0" dirty="0">
                <a:ln>
                  <a:noFill/>
                </a:ln>
                <a:solidFill>
                  <a:prstClr val="black"/>
                </a:solidFill>
                <a:effectLst/>
                <a:uLnTx/>
                <a:uFillTx/>
                <a:latin typeface="Calibri" panose="020F0502020204030204"/>
              </a:rPr>
              <a:t>To calculate heat of reaction:</a:t>
            </a:r>
            <a:r>
              <a:rPr kumimoji="0" lang="en-US" sz="2800" i="0" u="none" strike="noStrike" kern="1200" cap="none" spc="0" normalizeH="0" noProof="0" dirty="0">
                <a:ln>
                  <a:noFill/>
                </a:ln>
                <a:solidFill>
                  <a:prstClr val="black"/>
                </a:solidFill>
                <a:effectLst/>
                <a:uLnTx/>
                <a:uFillTx/>
                <a:latin typeface="Calibri" panose="020F0502020204030204"/>
              </a:rPr>
              <a:t> ------------&gt;</a:t>
            </a:r>
            <a:endParaRPr kumimoji="0" lang="en-US" sz="2800" i="0"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
          <p:cNvPicPr>
            <a:picLocks noChangeAspect="1"/>
          </p:cNvPicPr>
          <p:nvPr/>
        </p:nvPicPr>
        <p:blipFill>
          <a:blip r:embed="rId2"/>
          <a:stretch>
            <a:fillRect/>
          </a:stretch>
        </p:blipFill>
        <p:spPr>
          <a:xfrm>
            <a:off x="6570675" y="6096133"/>
            <a:ext cx="5621325" cy="643236"/>
          </a:xfrm>
          <a:prstGeom prst="rect">
            <a:avLst/>
          </a:prstGeom>
        </p:spPr>
      </p:pic>
    </p:spTree>
    <p:extLst>
      <p:ext uri="{BB962C8B-B14F-4D97-AF65-F5344CB8AC3E}">
        <p14:creationId xmlns:p14="http://schemas.microsoft.com/office/powerpoint/2010/main" val="3018080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USING A VOLUMETRIC FLASK</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06155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Using a Volumetric Flask</a:t>
            </a:r>
            <a:endParaRPr lang="en-US" sz="3200" b="1" u="sng" dirty="0">
              <a:solidFill>
                <a:prstClr val="black"/>
              </a:solidFill>
            </a:endParaRPr>
          </a:p>
        </p:txBody>
      </p:sp>
      <p:sp>
        <p:nvSpPr>
          <p:cNvPr id="7" name="TextBox 6"/>
          <p:cNvSpPr txBox="1"/>
          <p:nvPr/>
        </p:nvSpPr>
        <p:spPr>
          <a:xfrm>
            <a:off x="182719" y="1264172"/>
            <a:ext cx="7446806" cy="523220"/>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 </a:t>
            </a:r>
            <a:endParaRPr lang="en-US" sz="2800" b="1" dirty="0">
              <a:solidFill>
                <a:srgbClr val="0070C0"/>
              </a:solidFill>
            </a:endParaRPr>
          </a:p>
        </p:txBody>
      </p:sp>
      <p:pic>
        <p:nvPicPr>
          <p:cNvPr id="4098" name="Picture 2" descr="Chapter 12 Solutions 12.5 Molarity and Dilution. - ppt video online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2739" t="26243" r="3493" b="20014"/>
          <a:stretch/>
        </p:blipFill>
        <p:spPr bwMode="auto">
          <a:xfrm>
            <a:off x="182719" y="1264172"/>
            <a:ext cx="11650271" cy="50080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23513" y="3240463"/>
            <a:ext cx="1614488"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SOLVENT</a:t>
            </a:r>
            <a:endParaRPr lang="en-US" sz="2800" dirty="0"/>
          </a:p>
        </p:txBody>
      </p:sp>
      <p:sp>
        <p:nvSpPr>
          <p:cNvPr id="6" name="Rectangle 5"/>
          <p:cNvSpPr/>
          <p:nvPr/>
        </p:nvSpPr>
        <p:spPr>
          <a:xfrm>
            <a:off x="182719" y="3011863"/>
            <a:ext cx="2674781"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SOLUTE</a:t>
            </a:r>
          </a:p>
        </p:txBody>
      </p:sp>
      <p:sp>
        <p:nvSpPr>
          <p:cNvPr id="8" name="Rectangle 7"/>
          <p:cNvSpPr/>
          <p:nvPr/>
        </p:nvSpPr>
        <p:spPr>
          <a:xfrm>
            <a:off x="6007854" y="437305"/>
            <a:ext cx="610937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Don’t forget – you want the bottom of the meniscus to be at the line mark!</a:t>
            </a:r>
            <a:endParaRPr lang="en-US" sz="2800" dirty="0"/>
          </a:p>
        </p:txBody>
      </p:sp>
    </p:spTree>
    <p:extLst>
      <p:ext uri="{BB962C8B-B14F-4D97-AF65-F5344CB8AC3E}">
        <p14:creationId xmlns:p14="http://schemas.microsoft.com/office/powerpoint/2010/main" val="601264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72221" y="914400"/>
            <a:ext cx="2043554" cy="1384995"/>
          </a:xfrm>
          <a:prstGeom prst="rect">
            <a:avLst/>
          </a:prstGeom>
        </p:spPr>
        <p:txBody>
          <a:bodyPr wrap="square">
            <a:spAutoFit/>
          </a:bodyPr>
          <a:lstStyle/>
          <a:p>
            <a:r>
              <a:rPr lang="en-US" sz="2800" b="1" u="sng" dirty="0">
                <a:hlinkClick r:id="rId3"/>
              </a:rPr>
              <a:t>https://youtu.be/hrvXuX0Ow3s</a:t>
            </a:r>
            <a:r>
              <a:rPr lang="en-US" sz="2800" b="1" u="sng" dirty="0"/>
              <a:t> </a:t>
            </a:r>
            <a:endParaRPr lang="en-US" sz="2400" b="1" dirty="0"/>
          </a:p>
        </p:txBody>
      </p:sp>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Using a Volumetric Flask</a:t>
            </a:r>
            <a:endParaRPr lang="en-US" sz="3200" b="1" u="sng" dirty="0">
              <a:solidFill>
                <a:prstClr val="black"/>
              </a:solidFill>
            </a:endParaRPr>
          </a:p>
        </p:txBody>
      </p:sp>
      <p:pic>
        <p:nvPicPr>
          <p:cNvPr id="5" name="hrvXuX0Ow3s"/>
          <p:cNvPicPr>
            <a:picLocks noRot="1" noChangeAspect="1"/>
          </p:cNvPicPr>
          <p:nvPr>
            <a:videoFile r:link="rId1"/>
          </p:nvPr>
        </p:nvPicPr>
        <p:blipFill>
          <a:blip r:embed="rId4"/>
          <a:stretch>
            <a:fillRect/>
          </a:stretch>
        </p:blipFill>
        <p:spPr>
          <a:xfrm>
            <a:off x="297542" y="1013520"/>
            <a:ext cx="8933544" cy="5025119"/>
          </a:xfrm>
          <a:prstGeom prst="rect">
            <a:avLst/>
          </a:prstGeom>
        </p:spPr>
      </p:pic>
    </p:spTree>
    <p:extLst>
      <p:ext uri="{BB962C8B-B14F-4D97-AF65-F5344CB8AC3E}">
        <p14:creationId xmlns:p14="http://schemas.microsoft.com/office/powerpoint/2010/main" val="645916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MAKING A SOLUTION</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10467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Making a solution</a:t>
            </a:r>
            <a:endParaRPr lang="en-US" sz="3200" b="1" u="sng" dirty="0">
              <a:solidFill>
                <a:prstClr val="black"/>
              </a:solidFill>
            </a:endParaRPr>
          </a:p>
        </p:txBody>
      </p:sp>
      <p:sp>
        <p:nvSpPr>
          <p:cNvPr id="3" name="TextBox 2"/>
          <p:cNvSpPr txBox="1"/>
          <p:nvPr/>
        </p:nvSpPr>
        <p:spPr>
          <a:xfrm>
            <a:off x="182718" y="806964"/>
            <a:ext cx="11591939" cy="5262979"/>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We use molarity as our unit for concentration </a:t>
            </a:r>
          </a:p>
          <a:p>
            <a:pPr marL="571500" indent="-571500">
              <a:buFont typeface="Arial" panose="020B0604020202020204" pitchFamily="34" charset="0"/>
              <a:buChar char="•"/>
            </a:pPr>
            <a:r>
              <a:rPr lang="en-US" sz="2800" b="1" dirty="0"/>
              <a:t>Our scales do not measure in moles – we need to measure a certain # of grams on our scale and convert that to moles. </a:t>
            </a:r>
          </a:p>
          <a:p>
            <a:pPr marL="571500" indent="-571500">
              <a:buFont typeface="Arial" panose="020B0604020202020204" pitchFamily="34" charset="0"/>
              <a:buChar char="•"/>
            </a:pPr>
            <a:r>
              <a:rPr lang="en-US" sz="2800" b="1" dirty="0"/>
              <a:t>We need to make sure we are using the # of Liters  of SOLUTION not just the water we added – the solute takes up some space! </a:t>
            </a:r>
          </a:p>
          <a:p>
            <a:pPr marL="571500" indent="-5715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If you know the molarity you want and the volume you want:</a:t>
            </a:r>
          </a:p>
          <a:p>
            <a:pPr marL="914400" lvl="1" indent="-457200">
              <a:buFont typeface="Arial" panose="020B0604020202020204" pitchFamily="34" charset="0"/>
              <a:buChar char="•"/>
            </a:pPr>
            <a:r>
              <a:rPr lang="en-US" sz="2800" b="1" dirty="0"/>
              <a:t>Solve for moles solute needed. </a:t>
            </a:r>
          </a:p>
          <a:p>
            <a:pPr marL="914400" lvl="1" indent="-457200">
              <a:buFont typeface="Arial" panose="020B0604020202020204" pitchFamily="34" charset="0"/>
              <a:buChar char="•"/>
            </a:pPr>
            <a:r>
              <a:rPr lang="en-US" sz="2800" b="1" dirty="0"/>
              <a:t>Then convert moles to grams using molar mass. </a:t>
            </a:r>
          </a:p>
          <a:p>
            <a:pPr marL="914400" lvl="1" indent="-457200">
              <a:buFont typeface="Arial" panose="020B0604020202020204" pitchFamily="34" charset="0"/>
              <a:buChar char="•"/>
            </a:pPr>
            <a:r>
              <a:rPr lang="en-US" sz="2800" b="1" dirty="0"/>
              <a:t>Weigh that many grams out on your scale.</a:t>
            </a:r>
          </a:p>
          <a:p>
            <a:pPr marL="914400" lvl="1" indent="-457200">
              <a:buFont typeface="Arial" panose="020B0604020202020204" pitchFamily="34" charset="0"/>
              <a:buChar char="•"/>
            </a:pPr>
            <a:r>
              <a:rPr lang="en-US" sz="2800" b="1" dirty="0"/>
              <a:t>Add the solute to your container. </a:t>
            </a:r>
          </a:p>
          <a:p>
            <a:pPr marL="914400" lvl="1" indent="-457200">
              <a:buFont typeface="Arial" panose="020B0604020202020204" pitchFamily="34" charset="0"/>
              <a:buChar char="•"/>
            </a:pPr>
            <a:r>
              <a:rPr lang="en-US" sz="2800" b="1" dirty="0"/>
              <a:t>Fill with water until you reach the desired volume of solution </a:t>
            </a:r>
          </a:p>
        </p:txBody>
      </p:sp>
      <mc:AlternateContent xmlns:mc="http://schemas.openxmlformats.org/markup-compatibility/2006" xmlns:a14="http://schemas.microsoft.com/office/drawing/2010/main">
        <mc:Choice Requires="a14">
          <p:sp>
            <p:nvSpPr>
              <p:cNvPr id="4" name="Rectangle 3"/>
              <p:cNvSpPr/>
              <p:nvPr/>
            </p:nvSpPr>
            <p:spPr>
              <a:xfrm>
                <a:off x="7643814" y="384720"/>
                <a:ext cx="4548186" cy="874214"/>
              </a:xfrm>
              <a:prstGeom prst="rect">
                <a:avLst/>
              </a:prstGeom>
            </p:spPr>
            <p:txBody>
              <a:bodyPr wrap="square">
                <a:spAutoFit/>
              </a:bodyPr>
              <a:lstStyle/>
              <a:p>
                <a:r>
                  <a:rPr lang="en-US" sz="3200" b="1" dirty="0">
                    <a:solidFill>
                      <a:srgbClr val="0070C0"/>
                    </a:solidFill>
                  </a:rPr>
                  <a:t>Molarity = </a:t>
                </a:r>
                <a14:m>
                  <m:oMath xmlns:m="http://schemas.openxmlformats.org/officeDocument/2006/math">
                    <m:f>
                      <m:fPr>
                        <m:ctrlPr>
                          <a:rPr lang="en-US" sz="3200" b="1" i="1">
                            <a:solidFill>
                              <a:srgbClr val="0070C0"/>
                            </a:solidFill>
                            <a:latin typeface="Cambria Math" panose="02040503050406030204" pitchFamily="18" charset="0"/>
                          </a:rPr>
                        </m:ctrlPr>
                      </m:fPr>
                      <m:num>
                        <m:r>
                          <a:rPr lang="en-US" sz="3200" b="1" i="1">
                            <a:solidFill>
                              <a:srgbClr val="0070C0"/>
                            </a:solidFill>
                            <a:latin typeface="Cambria Math" panose="02040503050406030204" pitchFamily="18" charset="0"/>
                          </a:rPr>
                          <m:t>𝒎𝒐𝒍𝒆𝒔</m:t>
                        </m:r>
                        <m:r>
                          <a:rPr lang="en-US" sz="3200" b="1" i="1">
                            <a:solidFill>
                              <a:srgbClr val="0070C0"/>
                            </a:solidFill>
                            <a:latin typeface="Cambria Math" panose="02040503050406030204" pitchFamily="18" charset="0"/>
                          </a:rPr>
                          <m:t> </m:t>
                        </m:r>
                        <m:r>
                          <a:rPr lang="en-US" sz="3200" b="1" i="1">
                            <a:solidFill>
                              <a:srgbClr val="0070C0"/>
                            </a:solidFill>
                            <a:latin typeface="Cambria Math" panose="02040503050406030204" pitchFamily="18" charset="0"/>
                          </a:rPr>
                          <m:t>𝒔𝒐𝒍𝒖𝒕𝒆</m:t>
                        </m:r>
                      </m:num>
                      <m:den>
                        <m:r>
                          <a:rPr lang="en-US" sz="3200" b="1" i="1">
                            <a:solidFill>
                              <a:srgbClr val="0070C0"/>
                            </a:solidFill>
                            <a:latin typeface="Cambria Math" panose="02040503050406030204" pitchFamily="18" charset="0"/>
                          </a:rPr>
                          <m:t>𝒍𝒊𝒕𝒆𝒓𝒔</m:t>
                        </m:r>
                        <m:r>
                          <a:rPr lang="en-US" sz="3200" b="1" i="1">
                            <a:solidFill>
                              <a:srgbClr val="0070C0"/>
                            </a:solidFill>
                            <a:latin typeface="Cambria Math" panose="02040503050406030204" pitchFamily="18" charset="0"/>
                          </a:rPr>
                          <m:t> </m:t>
                        </m:r>
                        <m:r>
                          <a:rPr lang="en-US" sz="3200" b="1" i="1">
                            <a:solidFill>
                              <a:srgbClr val="0070C0"/>
                            </a:solidFill>
                            <a:latin typeface="Cambria Math" panose="02040503050406030204" pitchFamily="18" charset="0"/>
                          </a:rPr>
                          <m:t>𝒐𝒇</m:t>
                        </m:r>
                        <m:r>
                          <a:rPr lang="en-US" sz="3200" b="1" i="1">
                            <a:solidFill>
                              <a:srgbClr val="0070C0"/>
                            </a:solidFill>
                            <a:latin typeface="Cambria Math" panose="02040503050406030204" pitchFamily="18" charset="0"/>
                          </a:rPr>
                          <m:t> </m:t>
                        </m:r>
                        <m:r>
                          <a:rPr lang="en-US" sz="3200" b="1" i="1">
                            <a:solidFill>
                              <a:srgbClr val="0070C0"/>
                            </a:solidFill>
                            <a:latin typeface="Cambria Math" panose="02040503050406030204" pitchFamily="18" charset="0"/>
                          </a:rPr>
                          <m:t>𝒔𝒐𝒍𝒖𝒕𝒊𝒐𝒏</m:t>
                        </m:r>
                      </m:den>
                    </m:f>
                  </m:oMath>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7643814" y="384720"/>
                <a:ext cx="4548186" cy="874214"/>
              </a:xfrm>
              <a:prstGeom prst="rect">
                <a:avLst/>
              </a:prstGeom>
              <a:blipFill>
                <a:blip r:embed="rId2"/>
                <a:stretch>
                  <a:fillRect l="-3485" b="-3472"/>
                </a:stretch>
              </a:blipFill>
            </p:spPr>
            <p:txBody>
              <a:bodyPr/>
              <a:lstStyle/>
              <a:p>
                <a:r>
                  <a:rPr lang="en-US">
                    <a:noFill/>
                  </a:rPr>
                  <a:t> </a:t>
                </a:r>
              </a:p>
            </p:txBody>
          </p:sp>
        </mc:Fallback>
      </mc:AlternateContent>
    </p:spTree>
    <p:extLst>
      <p:ext uri="{BB962C8B-B14F-4D97-AF65-F5344CB8AC3E}">
        <p14:creationId xmlns:p14="http://schemas.microsoft.com/office/powerpoint/2010/main" val="2255339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Making a solution</a:t>
            </a:r>
            <a:endParaRPr lang="en-US" sz="3200" b="1" u="sng" dirty="0">
              <a:solidFill>
                <a:prstClr val="black"/>
              </a:solidFill>
            </a:endParaRPr>
          </a:p>
        </p:txBody>
      </p:sp>
      <p:sp>
        <p:nvSpPr>
          <p:cNvPr id="3" name="TextBox 2">
            <a:extLst>
              <a:ext uri="{FF2B5EF4-FFF2-40B4-BE49-F238E27FC236}">
                <a16:creationId xmlns:a16="http://schemas.microsoft.com/office/drawing/2014/main" id="{D797D556-162F-6B96-8DDB-EC4759CC3699}"/>
              </a:ext>
            </a:extLst>
          </p:cNvPr>
          <p:cNvSpPr txBox="1"/>
          <p:nvPr/>
        </p:nvSpPr>
        <p:spPr>
          <a:xfrm>
            <a:off x="67639" y="5044155"/>
            <a:ext cx="5595793" cy="1323439"/>
          </a:xfrm>
          <a:prstGeom prst="rect">
            <a:avLst/>
          </a:prstGeom>
          <a:noFill/>
        </p:spPr>
        <p:txBody>
          <a:bodyPr wrap="square" rtlCol="0">
            <a:spAutoFit/>
          </a:bodyPr>
          <a:lstStyle/>
          <a:p>
            <a:r>
              <a:rPr lang="en-US" sz="1600" b="1" dirty="0"/>
              <a:t>(b) The solid is added to a beaker along with a portion of the solvent. (If diluting an acid make sure to add the acid to the water and not the other way around! Also make sure you are cautious – if it is exothermic the container can get hot.  Make sure to swirl to ensure all the solid is dissolved. </a:t>
            </a:r>
          </a:p>
        </p:txBody>
      </p:sp>
      <p:pic>
        <p:nvPicPr>
          <p:cNvPr id="7" name="Picture 6">
            <a:extLst>
              <a:ext uri="{FF2B5EF4-FFF2-40B4-BE49-F238E27FC236}">
                <a16:creationId xmlns:a16="http://schemas.microsoft.com/office/drawing/2014/main" id="{FEA285EB-A09A-6694-3F54-4AAFA9F89570}"/>
              </a:ext>
            </a:extLst>
          </p:cNvPr>
          <p:cNvPicPr>
            <a:picLocks noChangeAspect="1"/>
          </p:cNvPicPr>
          <p:nvPr/>
        </p:nvPicPr>
        <p:blipFill rotWithShape="1">
          <a:blip r:embed="rId2"/>
          <a:srcRect t="5490" b="2742"/>
          <a:stretch/>
        </p:blipFill>
        <p:spPr>
          <a:xfrm>
            <a:off x="273127" y="741143"/>
            <a:ext cx="3197703" cy="3013427"/>
          </a:xfrm>
          <a:prstGeom prst="rect">
            <a:avLst/>
          </a:prstGeom>
        </p:spPr>
      </p:pic>
      <p:grpSp>
        <p:nvGrpSpPr>
          <p:cNvPr id="14" name="Group 13">
            <a:extLst>
              <a:ext uri="{FF2B5EF4-FFF2-40B4-BE49-F238E27FC236}">
                <a16:creationId xmlns:a16="http://schemas.microsoft.com/office/drawing/2014/main" id="{3399C2D9-2A3F-D1FA-E0E5-4EBA739B55B9}"/>
              </a:ext>
            </a:extLst>
          </p:cNvPr>
          <p:cNvGrpSpPr/>
          <p:nvPr/>
        </p:nvGrpSpPr>
        <p:grpSpPr>
          <a:xfrm>
            <a:off x="1013857" y="3822662"/>
            <a:ext cx="992567" cy="1323439"/>
            <a:chOff x="5207727" y="399536"/>
            <a:chExt cx="1335948" cy="1727205"/>
          </a:xfrm>
        </p:grpSpPr>
        <p:pic>
          <p:nvPicPr>
            <p:cNvPr id="1026" name="Picture 2">
              <a:extLst>
                <a:ext uri="{FF2B5EF4-FFF2-40B4-BE49-F238E27FC236}">
                  <a16:creationId xmlns:a16="http://schemas.microsoft.com/office/drawing/2014/main" id="{99AE0F98-147E-F4E9-A914-78C0311C56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78" t="58364" r="50000"/>
            <a:stretch/>
          </p:blipFill>
          <p:spPr bwMode="auto">
            <a:xfrm>
              <a:off x="5207727" y="399536"/>
              <a:ext cx="1335948" cy="1727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089E2A1-CDEB-E079-787F-82DE298AEE59}"/>
                </a:ext>
              </a:extLst>
            </p:cNvPr>
            <p:cNvPicPr>
              <a:picLocks noChangeAspect="1"/>
            </p:cNvPicPr>
            <p:nvPr/>
          </p:nvPicPr>
          <p:blipFill>
            <a:blip r:embed="rId4"/>
            <a:stretch>
              <a:fillRect/>
            </a:stretch>
          </p:blipFill>
          <p:spPr>
            <a:xfrm>
              <a:off x="5425441" y="1083074"/>
              <a:ext cx="943429" cy="775651"/>
            </a:xfrm>
            <a:prstGeom prst="rect">
              <a:avLst/>
            </a:prstGeom>
          </p:spPr>
        </p:pic>
      </p:grpSp>
      <p:pic>
        <p:nvPicPr>
          <p:cNvPr id="24" name="Picture 23">
            <a:extLst>
              <a:ext uri="{FF2B5EF4-FFF2-40B4-BE49-F238E27FC236}">
                <a16:creationId xmlns:a16="http://schemas.microsoft.com/office/drawing/2014/main" id="{D0D7BF70-78FF-7833-C61D-744312C9BBEC}"/>
              </a:ext>
            </a:extLst>
          </p:cNvPr>
          <p:cNvPicPr>
            <a:picLocks noChangeAspect="1"/>
          </p:cNvPicPr>
          <p:nvPr/>
        </p:nvPicPr>
        <p:blipFill rotWithShape="1">
          <a:blip r:embed="rId5"/>
          <a:srcRect b="843"/>
          <a:stretch/>
        </p:blipFill>
        <p:spPr>
          <a:xfrm>
            <a:off x="5727979" y="834933"/>
            <a:ext cx="4358061" cy="5418767"/>
          </a:xfrm>
          <a:prstGeom prst="rect">
            <a:avLst/>
          </a:prstGeom>
        </p:spPr>
      </p:pic>
      <p:pic>
        <p:nvPicPr>
          <p:cNvPr id="34" name="Picture 33">
            <a:extLst>
              <a:ext uri="{FF2B5EF4-FFF2-40B4-BE49-F238E27FC236}">
                <a16:creationId xmlns:a16="http://schemas.microsoft.com/office/drawing/2014/main" id="{625D7603-40E1-DFA6-CC77-CFAF1564BA3D}"/>
              </a:ext>
            </a:extLst>
          </p:cNvPr>
          <p:cNvPicPr>
            <a:picLocks noChangeAspect="1"/>
          </p:cNvPicPr>
          <p:nvPr/>
        </p:nvPicPr>
        <p:blipFill>
          <a:blip r:embed="rId6"/>
          <a:stretch>
            <a:fillRect/>
          </a:stretch>
        </p:blipFill>
        <p:spPr>
          <a:xfrm rot="8914747">
            <a:off x="9292500" y="2855928"/>
            <a:ext cx="2514600" cy="2724150"/>
          </a:xfrm>
          <a:prstGeom prst="rect">
            <a:avLst/>
          </a:prstGeom>
        </p:spPr>
      </p:pic>
      <p:grpSp>
        <p:nvGrpSpPr>
          <p:cNvPr id="29" name="Group 28">
            <a:extLst>
              <a:ext uri="{FF2B5EF4-FFF2-40B4-BE49-F238E27FC236}">
                <a16:creationId xmlns:a16="http://schemas.microsoft.com/office/drawing/2014/main" id="{EB432BDE-562C-596C-EA95-DAF60ABE445E}"/>
              </a:ext>
            </a:extLst>
          </p:cNvPr>
          <p:cNvGrpSpPr/>
          <p:nvPr/>
        </p:nvGrpSpPr>
        <p:grpSpPr>
          <a:xfrm>
            <a:off x="4043776" y="1146817"/>
            <a:ext cx="1578180" cy="3871897"/>
            <a:chOff x="8596628" y="288866"/>
            <a:chExt cx="1578180" cy="3871897"/>
          </a:xfrm>
        </p:grpSpPr>
        <p:grpSp>
          <p:nvGrpSpPr>
            <p:cNvPr id="17" name="Group 16">
              <a:extLst>
                <a:ext uri="{FF2B5EF4-FFF2-40B4-BE49-F238E27FC236}">
                  <a16:creationId xmlns:a16="http://schemas.microsoft.com/office/drawing/2014/main" id="{22A75427-5C52-1F48-2663-6BF51553E0E8}"/>
                </a:ext>
              </a:extLst>
            </p:cNvPr>
            <p:cNvGrpSpPr/>
            <p:nvPr/>
          </p:nvGrpSpPr>
          <p:grpSpPr>
            <a:xfrm>
              <a:off x="8596628" y="1298630"/>
              <a:ext cx="1264663" cy="2862133"/>
              <a:chOff x="8596628" y="369716"/>
              <a:chExt cx="1264663" cy="2862133"/>
            </a:xfrm>
          </p:grpSpPr>
          <p:pic>
            <p:nvPicPr>
              <p:cNvPr id="13" name="Picture 12">
                <a:extLst>
                  <a:ext uri="{FF2B5EF4-FFF2-40B4-BE49-F238E27FC236}">
                    <a16:creationId xmlns:a16="http://schemas.microsoft.com/office/drawing/2014/main" id="{BA626471-F690-1D09-70CF-4EC2A76B2E1C}"/>
                  </a:ext>
                </a:extLst>
              </p:cNvPr>
              <p:cNvPicPr>
                <a:picLocks noChangeAspect="1"/>
              </p:cNvPicPr>
              <p:nvPr/>
            </p:nvPicPr>
            <p:blipFill>
              <a:blip r:embed="rId7"/>
              <a:stretch>
                <a:fillRect/>
              </a:stretch>
            </p:blipFill>
            <p:spPr>
              <a:xfrm>
                <a:off x="8596628" y="369716"/>
                <a:ext cx="1264663" cy="2862133"/>
              </a:xfrm>
              <a:prstGeom prst="rect">
                <a:avLst/>
              </a:prstGeom>
            </p:spPr>
          </p:pic>
          <p:pic>
            <p:nvPicPr>
              <p:cNvPr id="16" name="Picture 15">
                <a:extLst>
                  <a:ext uri="{FF2B5EF4-FFF2-40B4-BE49-F238E27FC236}">
                    <a16:creationId xmlns:a16="http://schemas.microsoft.com/office/drawing/2014/main" id="{3D201EE4-CCD2-007A-AF42-13376DCFE3DF}"/>
                  </a:ext>
                </a:extLst>
              </p:cNvPr>
              <p:cNvPicPr>
                <a:picLocks noChangeAspect="1"/>
              </p:cNvPicPr>
              <p:nvPr/>
            </p:nvPicPr>
            <p:blipFill>
              <a:blip r:embed="rId8"/>
              <a:stretch>
                <a:fillRect/>
              </a:stretch>
            </p:blipFill>
            <p:spPr>
              <a:xfrm>
                <a:off x="8708571" y="2716319"/>
                <a:ext cx="829993" cy="426084"/>
              </a:xfrm>
              <a:prstGeom prst="rect">
                <a:avLst/>
              </a:prstGeom>
            </p:spPr>
          </p:pic>
        </p:grpSp>
        <p:pic>
          <p:nvPicPr>
            <p:cNvPr id="19" name="Picture 2">
              <a:extLst>
                <a:ext uri="{FF2B5EF4-FFF2-40B4-BE49-F238E27FC236}">
                  <a16:creationId xmlns:a16="http://schemas.microsoft.com/office/drawing/2014/main" id="{DF5D7243-BE8D-9AB1-0EE3-794CA2601D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l="25878" t="50000" r="50000"/>
            <a:stretch/>
          </p:blipFill>
          <p:spPr bwMode="auto">
            <a:xfrm rot="16626208">
              <a:off x="9228846" y="85054"/>
              <a:ext cx="742150" cy="1149774"/>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Shape 21">
              <a:extLst>
                <a:ext uri="{FF2B5EF4-FFF2-40B4-BE49-F238E27FC236}">
                  <a16:creationId xmlns:a16="http://schemas.microsoft.com/office/drawing/2014/main" id="{1B4F9776-FF46-C4E5-DD47-A11C34D8D9A4}"/>
                </a:ext>
              </a:extLst>
            </p:cNvPr>
            <p:cNvSpPr/>
            <p:nvPr/>
          </p:nvSpPr>
          <p:spPr>
            <a:xfrm>
              <a:off x="9042400" y="899886"/>
              <a:ext cx="245946" cy="957943"/>
            </a:xfrm>
            <a:custGeom>
              <a:avLst/>
              <a:gdLst>
                <a:gd name="connsiteX0" fmla="*/ 174171 w 174171"/>
                <a:gd name="connsiteY0" fmla="*/ 0 h 957943"/>
                <a:gd name="connsiteX1" fmla="*/ 101600 w 174171"/>
                <a:gd name="connsiteY1" fmla="*/ 14514 h 957943"/>
                <a:gd name="connsiteX2" fmla="*/ 87086 w 174171"/>
                <a:gd name="connsiteY2" fmla="*/ 58057 h 957943"/>
                <a:gd name="connsiteX3" fmla="*/ 72571 w 174171"/>
                <a:gd name="connsiteY3" fmla="*/ 116114 h 957943"/>
                <a:gd name="connsiteX4" fmla="*/ 43543 w 174171"/>
                <a:gd name="connsiteY4" fmla="*/ 232228 h 957943"/>
                <a:gd name="connsiteX5" fmla="*/ 14514 w 174171"/>
                <a:gd name="connsiteY5" fmla="*/ 493485 h 957943"/>
                <a:gd name="connsiteX6" fmla="*/ 0 w 174171"/>
                <a:gd name="connsiteY6" fmla="*/ 551543 h 957943"/>
                <a:gd name="connsiteX7" fmla="*/ 14514 w 174171"/>
                <a:gd name="connsiteY7" fmla="*/ 725714 h 957943"/>
                <a:gd name="connsiteX8" fmla="*/ 29029 w 174171"/>
                <a:gd name="connsiteY8" fmla="*/ 870857 h 957943"/>
                <a:gd name="connsiteX9" fmla="*/ 29029 w 174171"/>
                <a:gd name="connsiteY9" fmla="*/ 957943 h 95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71" h="957943">
                  <a:moveTo>
                    <a:pt x="174171" y="0"/>
                  </a:moveTo>
                  <a:cubicBezTo>
                    <a:pt x="149981" y="4838"/>
                    <a:pt x="122126" y="830"/>
                    <a:pt x="101600" y="14514"/>
                  </a:cubicBezTo>
                  <a:cubicBezTo>
                    <a:pt x="88870" y="23001"/>
                    <a:pt x="91289" y="43346"/>
                    <a:pt x="87086" y="58057"/>
                  </a:cubicBezTo>
                  <a:cubicBezTo>
                    <a:pt x="81606" y="77237"/>
                    <a:pt x="78051" y="96934"/>
                    <a:pt x="72571" y="116114"/>
                  </a:cubicBezTo>
                  <a:cubicBezTo>
                    <a:pt x="51969" y="188220"/>
                    <a:pt x="58295" y="136335"/>
                    <a:pt x="43543" y="232228"/>
                  </a:cubicBezTo>
                  <a:cubicBezTo>
                    <a:pt x="-3914" y="540706"/>
                    <a:pt x="66458" y="129886"/>
                    <a:pt x="14514" y="493485"/>
                  </a:cubicBezTo>
                  <a:cubicBezTo>
                    <a:pt x="11693" y="513233"/>
                    <a:pt x="4838" y="532190"/>
                    <a:pt x="0" y="551543"/>
                  </a:cubicBezTo>
                  <a:cubicBezTo>
                    <a:pt x="4838" y="609600"/>
                    <a:pt x="9239" y="667695"/>
                    <a:pt x="14514" y="725714"/>
                  </a:cubicBezTo>
                  <a:cubicBezTo>
                    <a:pt x="18916" y="774137"/>
                    <a:pt x="25996" y="822329"/>
                    <a:pt x="29029" y="870857"/>
                  </a:cubicBezTo>
                  <a:cubicBezTo>
                    <a:pt x="30840" y="899829"/>
                    <a:pt x="29029" y="928914"/>
                    <a:pt x="29029" y="957943"/>
                  </a:cubicBezTo>
                </a:path>
              </a:pathLst>
            </a:custGeom>
            <a:noFill/>
            <a:ln w="76200">
              <a:solidFill>
                <a:srgbClr val="BBB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7B61FDA6-D18E-D0BB-A00F-56F4423E4DEF}"/>
              </a:ext>
            </a:extLst>
          </p:cNvPr>
          <p:cNvSpPr txBox="1"/>
          <p:nvPr/>
        </p:nvSpPr>
        <p:spPr>
          <a:xfrm>
            <a:off x="9312276" y="5319538"/>
            <a:ext cx="2843660" cy="1077218"/>
          </a:xfrm>
          <a:prstGeom prst="rect">
            <a:avLst/>
          </a:prstGeom>
          <a:noFill/>
        </p:spPr>
        <p:txBody>
          <a:bodyPr wrap="square" rtlCol="0">
            <a:spAutoFit/>
          </a:bodyPr>
          <a:lstStyle/>
          <a:p>
            <a:r>
              <a:rPr lang="en-US" sz="1600" b="1" dirty="0"/>
              <a:t>(e) Put a stopper in the flask and invert several times to ensure it is well mixed. Pour into a proper storage bottle. </a:t>
            </a:r>
          </a:p>
        </p:txBody>
      </p:sp>
      <p:sp>
        <p:nvSpPr>
          <p:cNvPr id="21" name="TextBox 20">
            <a:extLst>
              <a:ext uri="{FF2B5EF4-FFF2-40B4-BE49-F238E27FC236}">
                <a16:creationId xmlns:a16="http://schemas.microsoft.com/office/drawing/2014/main" id="{C66D977A-7F59-09BB-461B-BE0F87D3D5E8}"/>
              </a:ext>
            </a:extLst>
          </p:cNvPr>
          <p:cNvSpPr txBox="1"/>
          <p:nvPr/>
        </p:nvSpPr>
        <p:spPr>
          <a:xfrm>
            <a:off x="4800982" y="2838963"/>
            <a:ext cx="1751535" cy="1323439"/>
          </a:xfrm>
          <a:prstGeom prst="rect">
            <a:avLst/>
          </a:prstGeom>
          <a:noFill/>
        </p:spPr>
        <p:txBody>
          <a:bodyPr wrap="square" rtlCol="0">
            <a:spAutoFit/>
          </a:bodyPr>
          <a:lstStyle/>
          <a:p>
            <a:r>
              <a:rPr lang="en-US" sz="1600" b="1" dirty="0"/>
              <a:t>(c) Carefully pour the dissolved mixture into a volumetric flask, using a funnel.</a:t>
            </a:r>
          </a:p>
        </p:txBody>
      </p:sp>
    </p:spTree>
    <p:extLst>
      <p:ext uri="{BB962C8B-B14F-4D97-AF65-F5344CB8AC3E}">
        <p14:creationId xmlns:p14="http://schemas.microsoft.com/office/powerpoint/2010/main" val="2245616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Making a solution</a:t>
            </a:r>
            <a:endParaRPr lang="en-US" sz="3200" b="1" u="sng" dirty="0">
              <a:solidFill>
                <a:prstClr val="black"/>
              </a:solidFill>
            </a:endParaRPr>
          </a:p>
        </p:txBody>
      </p:sp>
      <p:sp>
        <p:nvSpPr>
          <p:cNvPr id="3" name="TextBox 2"/>
          <p:cNvSpPr txBox="1"/>
          <p:nvPr/>
        </p:nvSpPr>
        <p:spPr>
          <a:xfrm>
            <a:off x="182718" y="806964"/>
            <a:ext cx="11591939" cy="4893647"/>
          </a:xfrm>
          <a:prstGeom prst="rect">
            <a:avLst/>
          </a:prstGeom>
          <a:noFill/>
        </p:spPr>
        <p:txBody>
          <a:bodyPr wrap="square" rtlCol="0">
            <a:spAutoFit/>
          </a:bodyPr>
          <a:lstStyle/>
          <a:p>
            <a:r>
              <a:rPr lang="en-US" sz="3200" b="1" dirty="0">
                <a:solidFill>
                  <a:srgbClr val="0070C0"/>
                </a:solidFill>
              </a:rPr>
              <a:t>Common Mistakes</a:t>
            </a:r>
          </a:p>
          <a:p>
            <a:pPr marL="457200" indent="-457200">
              <a:buFont typeface="Arial" panose="020B0604020202020204" pitchFamily="34" charset="0"/>
              <a:buChar char="•"/>
            </a:pPr>
            <a:r>
              <a:rPr lang="en-US" sz="2800" b="1" dirty="0"/>
              <a:t>Solid gets stuck in the neck of the flask</a:t>
            </a:r>
          </a:p>
          <a:p>
            <a:pPr marL="1371600" lvl="2" indent="-457200">
              <a:buFont typeface="Courier New" panose="02070309020205020404" pitchFamily="49" charset="0"/>
              <a:buChar char="o"/>
            </a:pPr>
            <a:r>
              <a:rPr lang="en-US" sz="2800" dirty="0"/>
              <a:t>Use a beaker to dissolve solute in some solvent, then transfer to volumetric flask</a:t>
            </a:r>
          </a:p>
          <a:p>
            <a:pPr marL="457200" indent="-457200">
              <a:buFont typeface="Arial" panose="020B0604020202020204" pitchFamily="34" charset="0"/>
              <a:buChar char="•"/>
            </a:pPr>
            <a:r>
              <a:rPr lang="en-US" sz="2800" b="1" dirty="0"/>
              <a:t>Overfilling the volumetric flask</a:t>
            </a:r>
          </a:p>
          <a:p>
            <a:pPr marL="914400" lvl="1" indent="-457200">
              <a:buFont typeface="Arial" panose="020B0604020202020204" pitchFamily="34" charset="0"/>
              <a:buChar char="•"/>
            </a:pPr>
            <a:r>
              <a:rPr lang="en-US" sz="2800" dirty="0"/>
              <a:t>Results in a dilute solution</a:t>
            </a:r>
          </a:p>
          <a:p>
            <a:pPr marL="457200" indent="-457200">
              <a:buFont typeface="Arial" panose="020B0604020202020204" pitchFamily="34" charset="0"/>
              <a:buChar char="•"/>
            </a:pPr>
            <a:r>
              <a:rPr lang="en-US" sz="2800" b="1" dirty="0"/>
              <a:t>Not using distilled water</a:t>
            </a:r>
          </a:p>
          <a:p>
            <a:pPr marL="914400" lvl="1" indent="-457200">
              <a:buFont typeface="Arial" panose="020B0604020202020204" pitchFamily="34" charset="0"/>
              <a:buChar char="•"/>
            </a:pPr>
            <a:r>
              <a:rPr lang="en-US" sz="2800" dirty="0"/>
              <a:t>Other ions present in the tap water could affect the experiment the solution is eventually used for. </a:t>
            </a:r>
          </a:p>
          <a:p>
            <a:pPr marL="457200" indent="-457200">
              <a:buFont typeface="Arial" panose="020B0604020202020204" pitchFamily="34" charset="0"/>
              <a:buChar char="•"/>
            </a:pPr>
            <a:r>
              <a:rPr lang="en-US" sz="2800" b="1" dirty="0"/>
              <a:t>Not using a volumetric flask (using a beaker or Erlenmeyer instead)</a:t>
            </a:r>
          </a:p>
          <a:p>
            <a:pPr marL="914400" lvl="1" indent="-457200">
              <a:buFont typeface="Arial" panose="020B0604020202020204" pitchFamily="34" charset="0"/>
              <a:buChar char="•"/>
            </a:pPr>
            <a:r>
              <a:rPr lang="en-US" sz="2800" dirty="0"/>
              <a:t>Loss of precision in concentration of prepared solution</a:t>
            </a:r>
          </a:p>
        </p:txBody>
      </p:sp>
    </p:spTree>
    <p:extLst>
      <p:ext uri="{BB962C8B-B14F-4D97-AF65-F5344CB8AC3E}">
        <p14:creationId xmlns:p14="http://schemas.microsoft.com/office/powerpoint/2010/main" val="824538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Making a solution</a:t>
            </a:r>
            <a:endParaRPr lang="en-US" sz="3200" b="1" u="sng" dirty="0">
              <a:solidFill>
                <a:prstClr val="black"/>
              </a:solidFill>
            </a:endParaRPr>
          </a:p>
        </p:txBody>
      </p:sp>
      <p:sp>
        <p:nvSpPr>
          <p:cNvPr id="3" name="TextBox 2"/>
          <p:cNvSpPr txBox="1"/>
          <p:nvPr/>
        </p:nvSpPr>
        <p:spPr>
          <a:xfrm>
            <a:off x="182718" y="806964"/>
            <a:ext cx="11591939" cy="2431435"/>
          </a:xfrm>
          <a:prstGeom prst="rect">
            <a:avLst/>
          </a:prstGeom>
          <a:noFill/>
        </p:spPr>
        <p:txBody>
          <a:bodyPr wrap="square" rtlCol="0">
            <a:spAutoFit/>
          </a:bodyPr>
          <a:lstStyle/>
          <a:p>
            <a:r>
              <a:rPr lang="en-US" sz="3200" b="1" dirty="0">
                <a:solidFill>
                  <a:srgbClr val="0070C0"/>
                </a:solidFill>
              </a:rPr>
              <a:t>Common Applications</a:t>
            </a:r>
          </a:p>
          <a:p>
            <a:pPr marL="457200" indent="-457200">
              <a:buFont typeface="Arial" panose="020B0604020202020204" pitchFamily="34" charset="0"/>
              <a:buChar char="•"/>
            </a:pPr>
            <a:r>
              <a:rPr lang="en-US" sz="2800" b="1" dirty="0"/>
              <a:t>Making solutions to dissolve substances for analysis, particularly titrations</a:t>
            </a:r>
          </a:p>
          <a:p>
            <a:endParaRPr lang="en-US" sz="3200" b="1" dirty="0">
              <a:solidFill>
                <a:srgbClr val="0070C0"/>
              </a:solidFill>
            </a:endParaRPr>
          </a:p>
          <a:p>
            <a:r>
              <a:rPr lang="en-US" sz="3200" b="1" dirty="0">
                <a:solidFill>
                  <a:srgbClr val="0070C0"/>
                </a:solidFill>
              </a:rPr>
              <a:t>Important to Remember</a:t>
            </a:r>
          </a:p>
          <a:p>
            <a:pPr marL="457200" indent="-457200">
              <a:buFont typeface="Arial" panose="020B0604020202020204" pitchFamily="34" charset="0"/>
              <a:buChar char="•"/>
            </a:pPr>
            <a:r>
              <a:rPr lang="en-US" sz="2800" b="1" dirty="0"/>
              <a:t>Molarity = (moles solute) / (L solution)</a:t>
            </a:r>
          </a:p>
        </p:txBody>
      </p:sp>
    </p:spTree>
    <p:extLst>
      <p:ext uri="{BB962C8B-B14F-4D97-AF65-F5344CB8AC3E}">
        <p14:creationId xmlns:p14="http://schemas.microsoft.com/office/powerpoint/2010/main" val="66827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t>Common lab equipment</a:t>
            </a:r>
          </a:p>
        </p:txBody>
      </p:sp>
      <p:sp>
        <p:nvSpPr>
          <p:cNvPr id="10" name="Text Placeholder 9"/>
          <p:cNvSpPr>
            <a:spLocks noGrp="1"/>
          </p:cNvSpPr>
          <p:nvPr>
            <p:ph type="body" sz="half" idx="2"/>
          </p:nvPr>
        </p:nvSpPr>
        <p:spPr/>
        <p:txBody>
          <a:bodyPr>
            <a:noAutofit/>
          </a:bodyPr>
          <a:lstStyle/>
          <a:p>
            <a:r>
              <a:rPr lang="en-US" sz="4400" dirty="0"/>
              <a:t>Slide #2 of 5</a:t>
            </a:r>
          </a:p>
        </p:txBody>
      </p:sp>
      <p:pic>
        <p:nvPicPr>
          <p:cNvPr id="3" name="Picture 2"/>
          <p:cNvPicPr>
            <a:picLocks noChangeAspect="1"/>
          </p:cNvPicPr>
          <p:nvPr/>
        </p:nvPicPr>
        <p:blipFill>
          <a:blip r:embed="rId2"/>
          <a:stretch>
            <a:fillRect/>
          </a:stretch>
        </p:blipFill>
        <p:spPr>
          <a:xfrm>
            <a:off x="1285180" y="0"/>
            <a:ext cx="9621640" cy="4929769"/>
          </a:xfrm>
          <a:prstGeom prst="rect">
            <a:avLst/>
          </a:prstGeom>
        </p:spPr>
      </p:pic>
    </p:spTree>
    <p:extLst>
      <p:ext uri="{BB962C8B-B14F-4D97-AF65-F5344CB8AC3E}">
        <p14:creationId xmlns:p14="http://schemas.microsoft.com/office/powerpoint/2010/main" val="1228626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Making a solution</a:t>
            </a:r>
            <a:endParaRPr lang="en-US" sz="3200" b="1" u="sng" dirty="0">
              <a:solidFill>
                <a:prstClr val="black"/>
              </a:solidFill>
            </a:endParaRPr>
          </a:p>
        </p:txBody>
      </p:sp>
      <p:sp>
        <p:nvSpPr>
          <p:cNvPr id="4" name="Rectangle 3"/>
          <p:cNvSpPr/>
          <p:nvPr/>
        </p:nvSpPr>
        <p:spPr>
          <a:xfrm>
            <a:off x="9872221" y="914400"/>
            <a:ext cx="2043554" cy="1384995"/>
          </a:xfrm>
          <a:prstGeom prst="rect">
            <a:avLst/>
          </a:prstGeom>
        </p:spPr>
        <p:txBody>
          <a:bodyPr wrap="square">
            <a:spAutoFit/>
          </a:bodyPr>
          <a:lstStyle/>
          <a:p>
            <a:r>
              <a:rPr lang="en-US" sz="2800" b="1" u="sng" dirty="0">
                <a:hlinkClick r:id="rId3"/>
              </a:rPr>
              <a:t>https://youtu.be/A2YyIo8vSCA</a:t>
            </a:r>
            <a:r>
              <a:rPr lang="en-US" sz="2800" b="1" u="sng" dirty="0"/>
              <a:t> </a:t>
            </a:r>
            <a:endParaRPr lang="en-US" sz="2400" b="1" dirty="0"/>
          </a:p>
        </p:txBody>
      </p:sp>
      <p:pic>
        <p:nvPicPr>
          <p:cNvPr id="5" name="A2YyIo8vSCA"/>
          <p:cNvPicPr>
            <a:picLocks noRot="1" noChangeAspect="1"/>
          </p:cNvPicPr>
          <p:nvPr>
            <a:videoFile r:link="rId1"/>
          </p:nvPr>
        </p:nvPicPr>
        <p:blipFill>
          <a:blip r:embed="rId4"/>
          <a:stretch>
            <a:fillRect/>
          </a:stretch>
        </p:blipFill>
        <p:spPr>
          <a:xfrm>
            <a:off x="341086" y="1013520"/>
            <a:ext cx="8880700" cy="4995394"/>
          </a:xfrm>
          <a:prstGeom prst="rect">
            <a:avLst/>
          </a:prstGeom>
        </p:spPr>
      </p:pic>
    </p:spTree>
    <p:extLst>
      <p:ext uri="{BB962C8B-B14F-4D97-AF65-F5344CB8AC3E}">
        <p14:creationId xmlns:p14="http://schemas.microsoft.com/office/powerpoint/2010/main" val="2320192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SERIAL DILUTION</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90393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Serial Dilution</a:t>
            </a:r>
            <a:endParaRPr lang="en-US" sz="3200" b="1" u="sng" dirty="0">
              <a:solidFill>
                <a:prstClr val="black"/>
              </a:solidFill>
            </a:endParaRPr>
          </a:p>
        </p:txBody>
      </p:sp>
      <p:sp>
        <p:nvSpPr>
          <p:cNvPr id="7" name="TextBox 6"/>
          <p:cNvSpPr txBox="1"/>
          <p:nvPr/>
        </p:nvSpPr>
        <p:spPr>
          <a:xfrm>
            <a:off x="182719" y="806964"/>
            <a:ext cx="7446806" cy="4708981"/>
          </a:xfrm>
          <a:prstGeom prst="rect">
            <a:avLst/>
          </a:prstGeom>
          <a:noFill/>
        </p:spPr>
        <p:txBody>
          <a:bodyPr wrap="square" rtlCol="0">
            <a:spAutoFit/>
          </a:bodyPr>
          <a:lstStyle/>
          <a:p>
            <a:pPr marL="571500" indent="-571500">
              <a:buFont typeface="Arial" panose="020B0604020202020204" pitchFamily="34" charset="0"/>
              <a:buChar char="•"/>
            </a:pPr>
            <a:r>
              <a:rPr lang="en-US" sz="2400" b="1" dirty="0">
                <a:solidFill>
                  <a:prstClr val="black"/>
                </a:solidFill>
              </a:rPr>
              <a:t>Serial dilutions do not need to</a:t>
            </a:r>
            <a:br>
              <a:rPr lang="en-US" sz="2400" b="1" dirty="0">
                <a:solidFill>
                  <a:prstClr val="black"/>
                </a:solidFill>
              </a:rPr>
            </a:br>
            <a:r>
              <a:rPr lang="en-US" sz="2400" b="1" dirty="0">
                <a:solidFill>
                  <a:prstClr val="black"/>
                </a:solidFill>
              </a:rPr>
              <a:t>be 10 mL each time, this is </a:t>
            </a:r>
            <a:br>
              <a:rPr lang="en-US" sz="2400" b="1" dirty="0">
                <a:solidFill>
                  <a:prstClr val="black"/>
                </a:solidFill>
              </a:rPr>
            </a:br>
            <a:r>
              <a:rPr lang="en-US" sz="2400" b="1" dirty="0">
                <a:solidFill>
                  <a:prstClr val="black"/>
                </a:solidFill>
              </a:rPr>
              <a:t>just an example image. </a:t>
            </a:r>
          </a:p>
          <a:p>
            <a:pPr marL="571500" indent="-571500">
              <a:buFont typeface="Arial" panose="020B0604020202020204" pitchFamily="34" charset="0"/>
              <a:buChar char="•"/>
            </a:pPr>
            <a:r>
              <a:rPr lang="en-US" sz="2400" b="1" dirty="0">
                <a:solidFill>
                  <a:prstClr val="black"/>
                </a:solidFill>
              </a:rPr>
              <a:t>The idea is that you take a </a:t>
            </a:r>
            <a:br>
              <a:rPr lang="en-US" sz="2400" b="1" dirty="0">
                <a:solidFill>
                  <a:prstClr val="black"/>
                </a:solidFill>
              </a:rPr>
            </a:br>
            <a:r>
              <a:rPr lang="en-US" sz="2400" b="1" dirty="0">
                <a:solidFill>
                  <a:prstClr val="black"/>
                </a:solidFill>
              </a:rPr>
              <a:t>small amount of the strong </a:t>
            </a:r>
            <a:br>
              <a:rPr lang="en-US" sz="2400" b="1" dirty="0">
                <a:solidFill>
                  <a:prstClr val="black"/>
                </a:solidFill>
              </a:rPr>
            </a:br>
            <a:r>
              <a:rPr lang="en-US" sz="2400" b="1" dirty="0">
                <a:solidFill>
                  <a:prstClr val="black"/>
                </a:solidFill>
              </a:rPr>
              <a:t>stuff and water it down. </a:t>
            </a:r>
          </a:p>
          <a:p>
            <a:pPr marL="571500" indent="-571500">
              <a:buFont typeface="Arial" panose="020B0604020202020204" pitchFamily="34" charset="0"/>
              <a:buChar char="•"/>
            </a:pPr>
            <a:r>
              <a:rPr lang="en-US" sz="2400" b="1" dirty="0">
                <a:solidFill>
                  <a:prstClr val="black"/>
                </a:solidFill>
              </a:rPr>
              <a:t>Then you take some of that </a:t>
            </a:r>
            <a:br>
              <a:rPr lang="en-US" sz="2400" b="1" dirty="0">
                <a:solidFill>
                  <a:prstClr val="black"/>
                </a:solidFill>
              </a:rPr>
            </a:br>
            <a:r>
              <a:rPr lang="en-US" sz="2400" b="1" dirty="0">
                <a:solidFill>
                  <a:prstClr val="black"/>
                </a:solidFill>
              </a:rPr>
              <a:t>new solution and water it </a:t>
            </a:r>
            <a:br>
              <a:rPr lang="en-US" sz="2400" b="1" dirty="0">
                <a:solidFill>
                  <a:prstClr val="black"/>
                </a:solidFill>
              </a:rPr>
            </a:br>
            <a:r>
              <a:rPr lang="en-US" sz="2400" b="1" dirty="0">
                <a:solidFill>
                  <a:prstClr val="black"/>
                </a:solidFill>
              </a:rPr>
              <a:t>down again.</a:t>
            </a:r>
          </a:p>
          <a:p>
            <a:pPr marL="571500" indent="-571500">
              <a:buFont typeface="Arial" panose="020B0604020202020204" pitchFamily="34" charset="0"/>
              <a:buChar char="•"/>
            </a:pPr>
            <a:r>
              <a:rPr lang="en-US" sz="2400" b="1" dirty="0" err="1">
                <a:solidFill>
                  <a:prstClr val="black"/>
                </a:solidFill>
              </a:rPr>
              <a:t>Etc</a:t>
            </a:r>
            <a:r>
              <a:rPr lang="en-US" sz="2400" b="1" dirty="0">
                <a:solidFill>
                  <a:prstClr val="black"/>
                </a:solidFill>
              </a:rPr>
              <a:t> </a:t>
            </a:r>
            <a:r>
              <a:rPr lang="en-US" sz="2400" b="1" dirty="0" err="1">
                <a:solidFill>
                  <a:prstClr val="black"/>
                </a:solidFill>
              </a:rPr>
              <a:t>etc</a:t>
            </a:r>
            <a:r>
              <a:rPr lang="en-US" sz="2400" b="1" dirty="0">
                <a:solidFill>
                  <a:prstClr val="black"/>
                </a:solidFill>
              </a:rPr>
              <a:t> etc… </a:t>
            </a:r>
          </a:p>
          <a:p>
            <a:pPr marL="571500" indent="-571500">
              <a:buFont typeface="Arial" panose="020B0604020202020204" pitchFamily="34" charset="0"/>
              <a:buChar char="•"/>
            </a:pPr>
            <a:endParaRPr lang="en-US" sz="2400" b="1" dirty="0">
              <a:solidFill>
                <a:prstClr val="black"/>
              </a:solidFill>
            </a:endParaRPr>
          </a:p>
          <a:p>
            <a:pPr marL="571500" indent="-571500">
              <a:buFont typeface="Arial" panose="020B0604020202020204" pitchFamily="34" charset="0"/>
              <a:buChar char="•"/>
            </a:pPr>
            <a:r>
              <a:rPr lang="en-US" sz="3600" b="1" dirty="0">
                <a:solidFill>
                  <a:srgbClr val="0070C0"/>
                </a:solidFill>
              </a:rPr>
              <a:t>M</a:t>
            </a:r>
            <a:r>
              <a:rPr lang="en-US" sz="3600" b="1" baseline="-25000" dirty="0">
                <a:solidFill>
                  <a:srgbClr val="0070C0"/>
                </a:solidFill>
              </a:rPr>
              <a:t>1</a:t>
            </a:r>
            <a:r>
              <a:rPr lang="en-US" sz="3600" b="1" dirty="0">
                <a:solidFill>
                  <a:srgbClr val="0070C0"/>
                </a:solidFill>
              </a:rPr>
              <a:t>V</a:t>
            </a:r>
            <a:r>
              <a:rPr lang="en-US" sz="3600" b="1" baseline="-25000" dirty="0">
                <a:solidFill>
                  <a:srgbClr val="0070C0"/>
                </a:solidFill>
              </a:rPr>
              <a:t>1</a:t>
            </a:r>
            <a:r>
              <a:rPr lang="en-US" sz="3600" b="1" dirty="0">
                <a:solidFill>
                  <a:srgbClr val="0070C0"/>
                </a:solidFill>
              </a:rPr>
              <a:t> = M</a:t>
            </a:r>
            <a:r>
              <a:rPr lang="en-US" sz="3600" b="1" baseline="-25000" dirty="0">
                <a:solidFill>
                  <a:srgbClr val="0070C0"/>
                </a:solidFill>
              </a:rPr>
              <a:t>2</a:t>
            </a:r>
            <a:r>
              <a:rPr lang="en-US" sz="3600" b="1" dirty="0">
                <a:solidFill>
                  <a:srgbClr val="0070C0"/>
                </a:solidFill>
              </a:rPr>
              <a:t>V</a:t>
            </a:r>
            <a:r>
              <a:rPr lang="en-US" sz="3600" b="1" baseline="-25000" dirty="0">
                <a:solidFill>
                  <a:srgbClr val="0070C0"/>
                </a:solidFill>
              </a:rPr>
              <a:t>2</a:t>
            </a:r>
          </a:p>
        </p:txBody>
      </p:sp>
      <p:pic>
        <p:nvPicPr>
          <p:cNvPr id="5122" name="Picture 2" descr="Pin by worldofchemicals on Amazing facts of science | Medical laboratory  science, Clinical chemistry, Teaching chemistry"/>
          <p:cNvPicPr>
            <a:picLocks noChangeAspect="1" noChangeArrowheads="1"/>
          </p:cNvPicPr>
          <p:nvPr/>
        </p:nvPicPr>
        <p:blipFill rotWithShape="1">
          <a:blip r:embed="rId2">
            <a:extLst>
              <a:ext uri="{28A0092B-C50C-407E-A947-70E740481C1C}">
                <a14:useLocalDpi xmlns:a14="http://schemas.microsoft.com/office/drawing/2010/main" val="0"/>
              </a:ext>
            </a:extLst>
          </a:blip>
          <a:srcRect b="12216"/>
          <a:stretch/>
        </p:blipFill>
        <p:spPr bwMode="auto">
          <a:xfrm>
            <a:off x="4713295" y="169363"/>
            <a:ext cx="7329000" cy="59456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77616" y="4757737"/>
            <a:ext cx="2098675" cy="1357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rPr>
              <a:t>Starting Concentration</a:t>
            </a:r>
          </a:p>
        </p:txBody>
      </p:sp>
      <p:sp>
        <p:nvSpPr>
          <p:cNvPr id="3" name="Rectangle 2"/>
          <p:cNvSpPr/>
          <p:nvPr/>
        </p:nvSpPr>
        <p:spPr>
          <a:xfrm>
            <a:off x="4586288" y="0"/>
            <a:ext cx="928687" cy="769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391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7963" y="110147"/>
            <a:ext cx="12044037" cy="6145510"/>
          </a:xfrm>
          <a:prstGeom prst="rect">
            <a:avLst/>
          </a:prstGeom>
        </p:spPr>
      </p:pic>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Serial Dilution</a:t>
            </a:r>
            <a:endParaRPr lang="en-US" sz="3200" b="1" u="sng" dirty="0">
              <a:solidFill>
                <a:prstClr val="black"/>
              </a:solidFill>
            </a:endParaRPr>
          </a:p>
        </p:txBody>
      </p:sp>
      <p:sp>
        <p:nvSpPr>
          <p:cNvPr id="3" name="Rectangle 2"/>
          <p:cNvSpPr/>
          <p:nvPr/>
        </p:nvSpPr>
        <p:spPr>
          <a:xfrm>
            <a:off x="4586288" y="0"/>
            <a:ext cx="928687" cy="769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579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Serial Dilution</a:t>
            </a:r>
            <a:endParaRPr lang="en-US" sz="3200" b="1" u="sng" dirty="0">
              <a:solidFill>
                <a:prstClr val="black"/>
              </a:solidFill>
            </a:endParaRPr>
          </a:p>
        </p:txBody>
      </p:sp>
      <p:sp>
        <p:nvSpPr>
          <p:cNvPr id="4" name="Rectangle 3"/>
          <p:cNvSpPr/>
          <p:nvPr/>
        </p:nvSpPr>
        <p:spPr>
          <a:xfrm>
            <a:off x="9872221" y="914400"/>
            <a:ext cx="2043554" cy="3354765"/>
          </a:xfrm>
          <a:prstGeom prst="rect">
            <a:avLst/>
          </a:prstGeom>
        </p:spPr>
        <p:txBody>
          <a:bodyPr wrap="square">
            <a:spAutoFit/>
          </a:bodyPr>
          <a:lstStyle/>
          <a:p>
            <a:r>
              <a:rPr lang="en-US" sz="2800" b="1" u="sng" dirty="0">
                <a:hlinkClick r:id="rId3"/>
              </a:rPr>
              <a:t>https://youtu.be/A2YyIo8vSCA</a:t>
            </a:r>
            <a:r>
              <a:rPr lang="en-US" sz="2800" b="1" u="sng" dirty="0"/>
              <a:t> </a:t>
            </a:r>
          </a:p>
          <a:p>
            <a:endParaRPr lang="en-US" sz="2800" b="1" u="sng" dirty="0"/>
          </a:p>
          <a:p>
            <a:r>
              <a:rPr lang="en-US" sz="2000" b="1" dirty="0"/>
              <a:t>*you don’t have to do a 1mL + 9mL dilution but it is a very classic ratio to use. </a:t>
            </a:r>
            <a:endParaRPr lang="en-US" b="1" dirty="0"/>
          </a:p>
        </p:txBody>
      </p:sp>
      <p:pic>
        <p:nvPicPr>
          <p:cNvPr id="5" name="3DfKVr_IHyI"/>
          <p:cNvPicPr>
            <a:picLocks noRot="1" noChangeAspect="1"/>
          </p:cNvPicPr>
          <p:nvPr>
            <a:videoFile r:link="rId1"/>
          </p:nvPr>
        </p:nvPicPr>
        <p:blipFill>
          <a:blip r:embed="rId4"/>
          <a:stretch>
            <a:fillRect/>
          </a:stretch>
        </p:blipFill>
        <p:spPr>
          <a:xfrm>
            <a:off x="341086" y="1013520"/>
            <a:ext cx="8700078" cy="4893794"/>
          </a:xfrm>
          <a:prstGeom prst="rect">
            <a:avLst/>
          </a:prstGeom>
        </p:spPr>
      </p:pic>
    </p:spTree>
    <p:extLst>
      <p:ext uri="{BB962C8B-B14F-4D97-AF65-F5344CB8AC3E}">
        <p14:creationId xmlns:p14="http://schemas.microsoft.com/office/powerpoint/2010/main" val="331102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Serial Dilution</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619864"/>
            <a:ext cx="12023570" cy="63094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Mistakes</a:t>
            </a:r>
          </a:p>
          <a:p>
            <a:pPr marL="457200" lvl="0" indent="-457200">
              <a:buFont typeface="Arial" panose="020B0604020202020204" pitchFamily="34" charset="0"/>
              <a:buChar char="•"/>
            </a:pPr>
            <a:r>
              <a:rPr lang="en-US" sz="2800" b="1" dirty="0">
                <a:solidFill>
                  <a:prstClr val="black"/>
                </a:solidFill>
              </a:rPr>
              <a:t>Not adding the acid into the water (adding in reverse order)</a:t>
            </a:r>
          </a:p>
          <a:p>
            <a:pPr marL="914400" lvl="1" indent="-457200">
              <a:buFont typeface="Courier New" panose="02070309020205020404" pitchFamily="49" charset="0"/>
              <a:buChar char="o"/>
            </a:pPr>
            <a:r>
              <a:rPr lang="en-US" sz="2800" dirty="0">
                <a:solidFill>
                  <a:prstClr val="black"/>
                </a:solidFill>
              </a:rPr>
              <a:t>Solution can bubble up, steam from heat released, splattering could occur.</a:t>
            </a:r>
          </a:p>
          <a:p>
            <a:pPr marL="457200" lvl="0" indent="-457200">
              <a:buFont typeface="Arial" panose="020B0604020202020204" pitchFamily="34" charset="0"/>
              <a:buChar char="•"/>
            </a:pPr>
            <a:r>
              <a:rPr lang="en-US" sz="2800" b="1" dirty="0">
                <a:solidFill>
                  <a:prstClr val="black"/>
                </a:solidFill>
              </a:rPr>
              <a:t>Overfilling the volumetric flask</a:t>
            </a:r>
          </a:p>
          <a:p>
            <a:pPr marL="914400" lvl="1" indent="-457200">
              <a:buFont typeface="Courier New" panose="02070309020205020404" pitchFamily="49" charset="0"/>
              <a:buChar char="o"/>
            </a:pPr>
            <a:r>
              <a:rPr lang="en-US" sz="2800" dirty="0">
                <a:solidFill>
                  <a:prstClr val="black"/>
                </a:solidFill>
              </a:rPr>
              <a:t>Results in a dilute solution</a:t>
            </a:r>
          </a:p>
          <a:p>
            <a:pPr marL="457200" lvl="0" indent="-457200">
              <a:buFont typeface="Arial" panose="020B0604020202020204" pitchFamily="34" charset="0"/>
              <a:buChar char="•"/>
            </a:pPr>
            <a:r>
              <a:rPr lang="en-US" sz="2800" b="1" dirty="0">
                <a:solidFill>
                  <a:prstClr val="black"/>
                </a:solidFill>
              </a:rPr>
              <a:t>Not using distilled water.</a:t>
            </a:r>
          </a:p>
          <a:p>
            <a:pPr marL="914400" lvl="1" indent="-457200">
              <a:buFont typeface="Courier New" panose="02070309020205020404" pitchFamily="49" charset="0"/>
              <a:buChar char="o"/>
            </a:pPr>
            <a:r>
              <a:rPr lang="en-US" sz="2800" dirty="0">
                <a:solidFill>
                  <a:prstClr val="black"/>
                </a:solidFill>
              </a:rPr>
              <a:t>Other ions could affect the experiment for which the solution is used</a:t>
            </a:r>
          </a:p>
          <a:p>
            <a:pPr marL="457200" lvl="0" indent="-457200">
              <a:buFont typeface="Arial" panose="020B0604020202020204" pitchFamily="34" charset="0"/>
              <a:buChar char="•"/>
            </a:pPr>
            <a:r>
              <a:rPr lang="en-US" sz="2800" b="1" dirty="0">
                <a:solidFill>
                  <a:prstClr val="black"/>
                </a:solidFill>
              </a:rPr>
              <a:t>Not using a volumetric flask (beaker or Erlenmeyer instead)</a:t>
            </a:r>
          </a:p>
          <a:p>
            <a:pPr marL="914400" lvl="1" indent="-457200">
              <a:buFont typeface="Courier New" panose="02070309020205020404" pitchFamily="49" charset="0"/>
              <a:buChar char="o"/>
            </a:pPr>
            <a:r>
              <a:rPr lang="en-US" sz="2800" dirty="0">
                <a:solidFill>
                  <a:prstClr val="black"/>
                </a:solidFill>
              </a:rPr>
              <a:t>Loss of precision in concentration of prepared solution</a:t>
            </a:r>
            <a:endParaRPr kumimoji="0" lang="en-US" sz="320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Applications</a:t>
            </a:r>
          </a:p>
          <a:p>
            <a:pPr marL="457200" lvl="0" indent="-457200">
              <a:buFont typeface="Arial" panose="020B0604020202020204" pitchFamily="34" charset="0"/>
              <a:buChar char="•"/>
            </a:pPr>
            <a:r>
              <a:rPr lang="en-US" sz="2800" b="1" dirty="0">
                <a:solidFill>
                  <a:prstClr val="black"/>
                </a:solidFill>
              </a:rPr>
              <a:t>Making solutions to dissolve substances for analysis, particularly in titrations.</a:t>
            </a: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Important to Remember</a:t>
            </a:r>
          </a:p>
          <a:p>
            <a:pPr marL="457200" lvl="0" indent="-457200">
              <a:buFont typeface="Arial" panose="020B0604020202020204" pitchFamily="34" charset="0"/>
              <a:buChar char="•"/>
            </a:pPr>
            <a:r>
              <a:rPr lang="en-US" sz="2800" b="1" dirty="0">
                <a:solidFill>
                  <a:prstClr val="black"/>
                </a:solidFill>
              </a:rPr>
              <a:t>Molarity = moles solute/L of solution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331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SETTING UP AND READING A BURETTE</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83736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0"/>
            <a:ext cx="10607041" cy="769441"/>
          </a:xfrm>
          <a:prstGeom prst="rect">
            <a:avLst/>
          </a:prstGeom>
          <a:noFill/>
        </p:spPr>
        <p:txBody>
          <a:bodyPr wrap="square" rtlCol="0">
            <a:spAutoFit/>
          </a:bodyPr>
          <a:lstStyle/>
          <a:p>
            <a:r>
              <a:rPr lang="en-US" sz="4400" b="1" u="sng" dirty="0">
                <a:solidFill>
                  <a:prstClr val="black"/>
                </a:solidFill>
              </a:rPr>
              <a:t>Setting up and Reading a Burette </a:t>
            </a:r>
            <a:endParaRPr lang="en-US" sz="3200" b="1" u="sng" dirty="0">
              <a:solidFill>
                <a:prstClr val="black"/>
              </a:solidFill>
            </a:endParaRPr>
          </a:p>
        </p:txBody>
      </p:sp>
      <p:sp>
        <p:nvSpPr>
          <p:cNvPr id="7" name="TextBox 6"/>
          <p:cNvSpPr txBox="1"/>
          <p:nvPr/>
        </p:nvSpPr>
        <p:spPr>
          <a:xfrm>
            <a:off x="182718" y="883745"/>
            <a:ext cx="4889505" cy="2677656"/>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prstClr val="black"/>
                </a:solidFill>
              </a:rPr>
              <a:t>Remember to estimate one decimal place past where the tick line marks are on the burette, just like on a graduated cylinder!</a:t>
            </a:r>
          </a:p>
          <a:p>
            <a:pPr marL="571500" indent="-571500">
              <a:buFont typeface="Arial" panose="020B0604020202020204" pitchFamily="34" charset="0"/>
              <a:buChar char="•"/>
            </a:pPr>
            <a:endParaRPr lang="en-US" sz="2800" b="1" dirty="0">
              <a:solidFill>
                <a:prstClr val="black"/>
              </a:solidFill>
            </a:endParaRPr>
          </a:p>
        </p:txBody>
      </p:sp>
      <p:pic>
        <p:nvPicPr>
          <p:cNvPr id="6146" name="Picture 2" descr="HOW DO WE READ OUR MEASUREMENTS IN SCIENCE? Significant figures: all  numbers in a measurement that are definitely correct plus one estimated  one. SPECIAL.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l="12396" t="22458" b="9458"/>
          <a:stretch/>
        </p:blipFill>
        <p:spPr bwMode="auto">
          <a:xfrm>
            <a:off x="5072223" y="958254"/>
            <a:ext cx="7119777" cy="41499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338" y="5397052"/>
            <a:ext cx="10975820" cy="584775"/>
          </a:xfrm>
          <a:prstGeom prst="rect">
            <a:avLst/>
          </a:prstGeom>
        </p:spPr>
        <p:txBody>
          <a:bodyPr wrap="square">
            <a:spAutoFit/>
          </a:bodyPr>
          <a:lstStyle/>
          <a:p>
            <a:pPr algn="ctr"/>
            <a:r>
              <a:rPr lang="en-US" sz="3200" b="1" dirty="0">
                <a:solidFill>
                  <a:schemeClr val="accent2"/>
                </a:solidFill>
              </a:rPr>
              <a:t>Final reading – Initial reading = volume that was dispensed </a:t>
            </a:r>
          </a:p>
        </p:txBody>
      </p:sp>
    </p:spTree>
    <p:extLst>
      <p:ext uri="{BB962C8B-B14F-4D97-AF65-F5344CB8AC3E}">
        <p14:creationId xmlns:p14="http://schemas.microsoft.com/office/powerpoint/2010/main" val="374825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0"/>
            <a:ext cx="10607041" cy="769441"/>
          </a:xfrm>
          <a:prstGeom prst="rect">
            <a:avLst/>
          </a:prstGeom>
          <a:noFill/>
        </p:spPr>
        <p:txBody>
          <a:bodyPr wrap="square" rtlCol="0">
            <a:spAutoFit/>
          </a:bodyPr>
          <a:lstStyle/>
          <a:p>
            <a:r>
              <a:rPr lang="en-US" sz="4400" b="1" u="sng" dirty="0">
                <a:solidFill>
                  <a:prstClr val="black"/>
                </a:solidFill>
              </a:rPr>
              <a:t>Setting up and Reading a Burette </a:t>
            </a:r>
            <a:endParaRPr lang="en-US" sz="3200" b="1" u="sng" dirty="0">
              <a:solidFill>
                <a:prstClr val="black"/>
              </a:solidFill>
            </a:endParaRPr>
          </a:p>
        </p:txBody>
      </p:sp>
      <p:sp>
        <p:nvSpPr>
          <p:cNvPr id="5" name="Rectangle 4"/>
          <p:cNvSpPr/>
          <p:nvPr/>
        </p:nvSpPr>
        <p:spPr>
          <a:xfrm>
            <a:off x="9872221" y="914400"/>
            <a:ext cx="2043554" cy="2246769"/>
          </a:xfrm>
          <a:prstGeom prst="rect">
            <a:avLst/>
          </a:prstGeom>
        </p:spPr>
        <p:txBody>
          <a:bodyPr wrap="square">
            <a:spAutoFit/>
          </a:bodyPr>
          <a:lstStyle/>
          <a:p>
            <a:r>
              <a:rPr lang="en-US" sz="2800" b="1" dirty="0"/>
              <a:t>Video #1</a:t>
            </a:r>
            <a:endParaRPr lang="en-US" sz="2800" b="1" dirty="0">
              <a:hlinkClick r:id="rId3"/>
            </a:endParaRPr>
          </a:p>
          <a:p>
            <a:endParaRPr lang="en-US" sz="2800" b="1" u="sng" dirty="0">
              <a:hlinkClick r:id="rId3"/>
            </a:endParaRPr>
          </a:p>
          <a:p>
            <a:r>
              <a:rPr lang="en-US" sz="2800" b="1" u="sng" dirty="0">
                <a:hlinkClick r:id="rId4"/>
              </a:rPr>
              <a:t>https://youtu.be/Lr1nLTCqZvM</a:t>
            </a:r>
            <a:r>
              <a:rPr lang="en-US" sz="2800" b="1" u="sng" dirty="0"/>
              <a:t> </a:t>
            </a:r>
            <a:endParaRPr lang="en-US" sz="2400" b="1" dirty="0"/>
          </a:p>
        </p:txBody>
      </p:sp>
      <p:pic>
        <p:nvPicPr>
          <p:cNvPr id="6" name="Lr1nLTCqZvM"/>
          <p:cNvPicPr>
            <a:picLocks noRot="1" noChangeAspect="1"/>
          </p:cNvPicPr>
          <p:nvPr>
            <a:videoFile r:link="rId1"/>
          </p:nvPr>
        </p:nvPicPr>
        <p:blipFill>
          <a:blip r:embed="rId5"/>
          <a:stretch>
            <a:fillRect/>
          </a:stretch>
        </p:blipFill>
        <p:spPr>
          <a:xfrm>
            <a:off x="300681" y="914400"/>
            <a:ext cx="9094573" cy="5115697"/>
          </a:xfrm>
          <a:prstGeom prst="rect">
            <a:avLst/>
          </a:prstGeom>
        </p:spPr>
      </p:pic>
    </p:spTree>
    <p:extLst>
      <p:ext uri="{BB962C8B-B14F-4D97-AF65-F5344CB8AC3E}">
        <p14:creationId xmlns:p14="http://schemas.microsoft.com/office/powerpoint/2010/main" val="1453774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0"/>
            <a:ext cx="10607041" cy="769441"/>
          </a:xfrm>
          <a:prstGeom prst="rect">
            <a:avLst/>
          </a:prstGeom>
          <a:noFill/>
        </p:spPr>
        <p:txBody>
          <a:bodyPr wrap="square" rtlCol="0">
            <a:spAutoFit/>
          </a:bodyPr>
          <a:lstStyle/>
          <a:p>
            <a:r>
              <a:rPr lang="en-US" sz="4400" b="1" u="sng" dirty="0">
                <a:solidFill>
                  <a:prstClr val="black"/>
                </a:solidFill>
              </a:rPr>
              <a:t>Setting up and Reading a Burette </a:t>
            </a:r>
            <a:endParaRPr lang="en-US" sz="3200" b="1" u="sng" dirty="0">
              <a:solidFill>
                <a:prstClr val="black"/>
              </a:solidFill>
            </a:endParaRPr>
          </a:p>
        </p:txBody>
      </p:sp>
      <p:sp>
        <p:nvSpPr>
          <p:cNvPr id="5" name="Rectangle 4"/>
          <p:cNvSpPr/>
          <p:nvPr/>
        </p:nvSpPr>
        <p:spPr>
          <a:xfrm>
            <a:off x="9872221" y="914400"/>
            <a:ext cx="2043554" cy="2246769"/>
          </a:xfrm>
          <a:prstGeom prst="rect">
            <a:avLst/>
          </a:prstGeom>
        </p:spPr>
        <p:txBody>
          <a:bodyPr wrap="square">
            <a:spAutoFit/>
          </a:bodyPr>
          <a:lstStyle/>
          <a:p>
            <a:r>
              <a:rPr lang="en-US" sz="2800" b="1" dirty="0"/>
              <a:t>Video #2</a:t>
            </a:r>
          </a:p>
          <a:p>
            <a:endParaRPr lang="en-US" sz="2800" b="1" dirty="0">
              <a:hlinkClick r:id="rId3"/>
            </a:endParaRPr>
          </a:p>
          <a:p>
            <a:r>
              <a:rPr lang="en-US" sz="2800" b="1" u="sng" dirty="0">
                <a:hlinkClick r:id="rId4"/>
              </a:rPr>
              <a:t>https://youtu.be/qdmp4_Nwd-Q</a:t>
            </a:r>
            <a:r>
              <a:rPr lang="en-US" sz="2800" b="1" u="sng" dirty="0"/>
              <a:t> </a:t>
            </a:r>
            <a:endParaRPr lang="en-US" sz="2400" b="1" dirty="0"/>
          </a:p>
        </p:txBody>
      </p:sp>
      <p:pic>
        <p:nvPicPr>
          <p:cNvPr id="2" name="qdmp4_Nwd-Q"/>
          <p:cNvPicPr>
            <a:picLocks noRot="1" noChangeAspect="1"/>
          </p:cNvPicPr>
          <p:nvPr>
            <a:videoFile r:link="rId1"/>
          </p:nvPr>
        </p:nvPicPr>
        <p:blipFill>
          <a:blip r:embed="rId5"/>
          <a:stretch>
            <a:fillRect/>
          </a:stretch>
        </p:blipFill>
        <p:spPr>
          <a:xfrm>
            <a:off x="350108" y="914400"/>
            <a:ext cx="8918832" cy="5016843"/>
          </a:xfrm>
          <a:prstGeom prst="rect">
            <a:avLst/>
          </a:prstGeom>
        </p:spPr>
      </p:pic>
    </p:spTree>
    <p:extLst>
      <p:ext uri="{BB962C8B-B14F-4D97-AF65-F5344CB8AC3E}">
        <p14:creationId xmlns:p14="http://schemas.microsoft.com/office/powerpoint/2010/main" val="25661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t>Common lab equipment</a:t>
            </a:r>
          </a:p>
        </p:txBody>
      </p:sp>
      <p:sp>
        <p:nvSpPr>
          <p:cNvPr id="10" name="Text Placeholder 9"/>
          <p:cNvSpPr>
            <a:spLocks noGrp="1"/>
          </p:cNvSpPr>
          <p:nvPr>
            <p:ph type="body" sz="half" idx="2"/>
          </p:nvPr>
        </p:nvSpPr>
        <p:spPr/>
        <p:txBody>
          <a:bodyPr>
            <a:noAutofit/>
          </a:bodyPr>
          <a:lstStyle/>
          <a:p>
            <a:r>
              <a:rPr lang="en-US" sz="4400" dirty="0"/>
              <a:t>Slide #3 of 5</a:t>
            </a:r>
          </a:p>
        </p:txBody>
      </p:sp>
      <p:pic>
        <p:nvPicPr>
          <p:cNvPr id="2" name="Picture 1"/>
          <p:cNvPicPr>
            <a:picLocks noChangeAspect="1"/>
          </p:cNvPicPr>
          <p:nvPr/>
        </p:nvPicPr>
        <p:blipFill>
          <a:blip r:embed="rId2"/>
          <a:stretch>
            <a:fillRect/>
          </a:stretch>
        </p:blipFill>
        <p:spPr>
          <a:xfrm>
            <a:off x="1301483" y="0"/>
            <a:ext cx="9589035" cy="2519265"/>
          </a:xfrm>
          <a:prstGeom prst="rect">
            <a:avLst/>
          </a:prstGeom>
        </p:spPr>
      </p:pic>
      <p:pic>
        <p:nvPicPr>
          <p:cNvPr id="4" name="Picture 3"/>
          <p:cNvPicPr>
            <a:picLocks noChangeAspect="1"/>
          </p:cNvPicPr>
          <p:nvPr/>
        </p:nvPicPr>
        <p:blipFill>
          <a:blip r:embed="rId3"/>
          <a:stretch>
            <a:fillRect/>
          </a:stretch>
        </p:blipFill>
        <p:spPr>
          <a:xfrm>
            <a:off x="1301483" y="2445123"/>
            <a:ext cx="9589035" cy="2473310"/>
          </a:xfrm>
          <a:prstGeom prst="rect">
            <a:avLst/>
          </a:prstGeom>
        </p:spPr>
      </p:pic>
    </p:spTree>
    <p:extLst>
      <p:ext uri="{BB962C8B-B14F-4D97-AF65-F5344CB8AC3E}">
        <p14:creationId xmlns:p14="http://schemas.microsoft.com/office/powerpoint/2010/main" val="34045153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PERFORMING A TITRATION </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36568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Preforming a Titration</a:t>
            </a:r>
            <a:endParaRPr lang="en-US" sz="3200" b="1" u="sng" dirty="0">
              <a:solidFill>
                <a:prstClr val="black"/>
              </a:solidFill>
            </a:endParaRPr>
          </a:p>
        </p:txBody>
      </p:sp>
      <p:pic>
        <p:nvPicPr>
          <p:cNvPr id="3" name="Picture 2"/>
          <p:cNvPicPr>
            <a:picLocks noChangeAspect="1"/>
          </p:cNvPicPr>
          <p:nvPr/>
        </p:nvPicPr>
        <p:blipFill>
          <a:blip r:embed="rId2"/>
          <a:stretch>
            <a:fillRect/>
          </a:stretch>
        </p:blipFill>
        <p:spPr>
          <a:xfrm>
            <a:off x="7360407" y="2483929"/>
            <a:ext cx="4831593" cy="3261742"/>
          </a:xfrm>
          <a:prstGeom prst="rect">
            <a:avLst/>
          </a:prstGeom>
        </p:spPr>
      </p:pic>
      <p:sp>
        <p:nvSpPr>
          <p:cNvPr id="8" name="TextBox 7"/>
          <p:cNvSpPr txBox="1"/>
          <p:nvPr/>
        </p:nvSpPr>
        <p:spPr>
          <a:xfrm>
            <a:off x="14240" y="1029386"/>
            <a:ext cx="7898601" cy="5262979"/>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A titration is used to help determine the unknown concentration of a substance, usually an acid or a base. </a:t>
            </a:r>
          </a:p>
          <a:p>
            <a:pPr marL="571500" indent="-571500">
              <a:buFont typeface="Arial" panose="020B0604020202020204" pitchFamily="34" charset="0"/>
              <a:buChar char="•"/>
            </a:pPr>
            <a:r>
              <a:rPr lang="en-US" sz="2800" b="1" dirty="0">
                <a:solidFill>
                  <a:prstClr val="black"/>
                </a:solidFill>
              </a:rPr>
              <a:t>If you have an unknown acid concentration you slowly add a base with a known concentration until you reach the “equivalence point” which is when the moles of acid = moles of base. </a:t>
            </a:r>
          </a:p>
          <a:p>
            <a:pPr marL="571500" indent="-571500">
              <a:buFont typeface="Arial" panose="020B0604020202020204" pitchFamily="34" charset="0"/>
              <a:buChar char="•"/>
            </a:pPr>
            <a:r>
              <a:rPr lang="en-US" sz="2800" b="1" dirty="0">
                <a:solidFill>
                  <a:prstClr val="black"/>
                </a:solidFill>
              </a:rPr>
              <a:t>You can then use stoichiometry to help you convert from the known moles of base added into the unknown concentration of the acid. </a:t>
            </a:r>
          </a:p>
          <a:p>
            <a:pPr marL="571500" indent="-571500">
              <a:buFont typeface="Arial" panose="020B0604020202020204" pitchFamily="34" charset="0"/>
              <a:buChar char="•"/>
            </a:pPr>
            <a:r>
              <a:rPr lang="en-US" sz="2800" b="1" dirty="0">
                <a:solidFill>
                  <a:prstClr val="black"/>
                </a:solidFill>
              </a:rPr>
              <a:t>Or vice versa if you have an unknown base concentration and a known acid concentration. </a:t>
            </a:r>
            <a:endParaRPr lang="en-US" sz="2800" b="1" dirty="0"/>
          </a:p>
        </p:txBody>
      </p:sp>
    </p:spTree>
    <p:extLst>
      <p:ext uri="{BB962C8B-B14F-4D97-AF65-F5344CB8AC3E}">
        <p14:creationId xmlns:p14="http://schemas.microsoft.com/office/powerpoint/2010/main" val="882991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Preforming a Titration</a:t>
            </a:r>
            <a:endParaRPr lang="en-US" sz="3200" b="1" u="sng" dirty="0">
              <a:solidFill>
                <a:prstClr val="black"/>
              </a:solidFill>
            </a:endParaRPr>
          </a:p>
        </p:txBody>
      </p:sp>
      <p:sp>
        <p:nvSpPr>
          <p:cNvPr id="8" name="TextBox 7"/>
          <p:cNvSpPr txBox="1"/>
          <p:nvPr/>
        </p:nvSpPr>
        <p:spPr>
          <a:xfrm>
            <a:off x="14240" y="1029386"/>
            <a:ext cx="6529436" cy="3539430"/>
          </a:xfrm>
          <a:prstGeom prst="rect">
            <a:avLst/>
          </a:prstGeom>
          <a:noFill/>
        </p:spPr>
        <p:txBody>
          <a:bodyPr wrap="square" rtlCol="0">
            <a:spAutoFit/>
          </a:bodyPr>
          <a:lstStyle/>
          <a:p>
            <a:pPr marL="571500" indent="-571500">
              <a:buFont typeface="Arial" panose="020B0604020202020204" pitchFamily="34" charset="0"/>
              <a:buChar char="•"/>
            </a:pPr>
            <a:r>
              <a:rPr lang="en-US" sz="2800" b="1" dirty="0">
                <a:solidFill>
                  <a:prstClr val="black"/>
                </a:solidFill>
              </a:rPr>
              <a:t>You often use an “indicator” to determine when you have reached the equivalence point. </a:t>
            </a:r>
          </a:p>
          <a:p>
            <a:pPr marL="571500" indent="-571500">
              <a:buFont typeface="Arial" panose="020B0604020202020204" pitchFamily="34" charset="0"/>
              <a:buChar char="•"/>
            </a:pPr>
            <a:r>
              <a:rPr lang="en-US" sz="2800" b="1" dirty="0">
                <a:solidFill>
                  <a:prstClr val="black"/>
                </a:solidFill>
              </a:rPr>
              <a:t>If you pick the right indicator, it will turn colors when the</a:t>
            </a:r>
            <a:br>
              <a:rPr lang="en-US" sz="2800" b="1" dirty="0">
                <a:solidFill>
                  <a:prstClr val="black"/>
                </a:solidFill>
              </a:rPr>
            </a:br>
            <a:r>
              <a:rPr lang="en-US" sz="2800" b="1" dirty="0">
                <a:solidFill>
                  <a:prstClr val="black"/>
                </a:solidFill>
              </a:rPr>
              <a:t> moles acid = moles of base. </a:t>
            </a:r>
          </a:p>
          <a:p>
            <a:pPr marL="571500" indent="-571500">
              <a:buFont typeface="Arial" panose="020B0604020202020204" pitchFamily="34" charset="0"/>
              <a:buChar char="•"/>
            </a:pPr>
            <a:r>
              <a:rPr lang="en-US" sz="2800" b="1" dirty="0">
                <a:solidFill>
                  <a:prstClr val="black"/>
                </a:solidFill>
              </a:rPr>
              <a:t>That tells you when to stop adding your known concentration acid or base</a:t>
            </a:r>
            <a:endParaRPr lang="en-US" sz="2800" b="1"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844343" y="2760689"/>
            <a:ext cx="5116997" cy="3260022"/>
          </a:xfrm>
          <a:prstGeom prst="rect">
            <a:avLst/>
          </a:prstGeom>
        </p:spPr>
      </p:pic>
    </p:spTree>
    <p:extLst>
      <p:ext uri="{BB962C8B-B14F-4D97-AF65-F5344CB8AC3E}">
        <p14:creationId xmlns:p14="http://schemas.microsoft.com/office/powerpoint/2010/main" val="2761992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Preforming a Titration</a:t>
            </a:r>
            <a:endParaRPr lang="en-US" sz="3200" b="1" u="sng" dirty="0">
              <a:solidFill>
                <a:prstClr val="black"/>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98073" y="769441"/>
            <a:ext cx="9110270" cy="5515661"/>
          </a:xfrm>
          <a:prstGeom prst="rect">
            <a:avLst/>
          </a:prstGeom>
        </p:spPr>
      </p:pic>
    </p:spTree>
    <p:extLst>
      <p:ext uri="{BB962C8B-B14F-4D97-AF65-F5344CB8AC3E}">
        <p14:creationId xmlns:p14="http://schemas.microsoft.com/office/powerpoint/2010/main" val="1678894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Preforming a Titration</a:t>
            </a:r>
            <a:endParaRPr lang="en-US" sz="3200" b="1" u="sng" dirty="0">
              <a:solidFill>
                <a:prstClr val="black"/>
              </a:solidFill>
            </a:endParaRPr>
          </a:p>
        </p:txBody>
      </p:sp>
      <p:sp>
        <p:nvSpPr>
          <p:cNvPr id="4" name="Rectangle 3"/>
          <p:cNvSpPr/>
          <p:nvPr/>
        </p:nvSpPr>
        <p:spPr>
          <a:xfrm>
            <a:off x="9872221" y="914400"/>
            <a:ext cx="2043554" cy="2246769"/>
          </a:xfrm>
          <a:prstGeom prst="rect">
            <a:avLst/>
          </a:prstGeom>
        </p:spPr>
        <p:txBody>
          <a:bodyPr wrap="square">
            <a:spAutoFit/>
          </a:bodyPr>
          <a:lstStyle/>
          <a:p>
            <a:r>
              <a:rPr lang="en-US" sz="2800" b="1" dirty="0"/>
              <a:t>Video #1</a:t>
            </a:r>
          </a:p>
          <a:p>
            <a:endParaRPr lang="en-US" sz="2800" b="1" dirty="0">
              <a:hlinkClick r:id="rId3"/>
            </a:endParaRPr>
          </a:p>
          <a:p>
            <a:r>
              <a:rPr lang="en-US" sz="2800" b="1" u="sng" dirty="0">
                <a:hlinkClick r:id="rId4"/>
              </a:rPr>
              <a:t>https://youtu.be/tIbD8MG1qMM</a:t>
            </a:r>
            <a:r>
              <a:rPr lang="en-US" sz="2800" b="1" u="sng" dirty="0"/>
              <a:t> </a:t>
            </a:r>
            <a:endParaRPr lang="en-US" sz="2400" b="1" dirty="0"/>
          </a:p>
        </p:txBody>
      </p:sp>
      <p:pic>
        <p:nvPicPr>
          <p:cNvPr id="6" name="tIbD8MG1qMM"/>
          <p:cNvPicPr>
            <a:picLocks noRot="1" noChangeAspect="1"/>
          </p:cNvPicPr>
          <p:nvPr>
            <a:videoFile r:link="rId1"/>
          </p:nvPr>
        </p:nvPicPr>
        <p:blipFill>
          <a:blip r:embed="rId5"/>
          <a:stretch>
            <a:fillRect/>
          </a:stretch>
        </p:blipFill>
        <p:spPr>
          <a:xfrm>
            <a:off x="424249" y="1011093"/>
            <a:ext cx="8447902" cy="4751945"/>
          </a:xfrm>
          <a:prstGeom prst="rect">
            <a:avLst/>
          </a:prstGeom>
        </p:spPr>
      </p:pic>
    </p:spTree>
    <p:extLst>
      <p:ext uri="{BB962C8B-B14F-4D97-AF65-F5344CB8AC3E}">
        <p14:creationId xmlns:p14="http://schemas.microsoft.com/office/powerpoint/2010/main" val="10028933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Preforming a Titration</a:t>
            </a:r>
            <a:endParaRPr lang="en-US" sz="3200" b="1" u="sng" dirty="0">
              <a:solidFill>
                <a:prstClr val="black"/>
              </a:solidFill>
            </a:endParaRPr>
          </a:p>
        </p:txBody>
      </p:sp>
      <p:sp>
        <p:nvSpPr>
          <p:cNvPr id="4" name="Rectangle 3"/>
          <p:cNvSpPr/>
          <p:nvPr/>
        </p:nvSpPr>
        <p:spPr>
          <a:xfrm>
            <a:off x="9872221" y="914400"/>
            <a:ext cx="2043554" cy="2246769"/>
          </a:xfrm>
          <a:prstGeom prst="rect">
            <a:avLst/>
          </a:prstGeom>
        </p:spPr>
        <p:txBody>
          <a:bodyPr wrap="square">
            <a:spAutoFit/>
          </a:bodyPr>
          <a:lstStyle/>
          <a:p>
            <a:r>
              <a:rPr lang="en-US" sz="2800" b="1" dirty="0"/>
              <a:t>Video #2</a:t>
            </a:r>
          </a:p>
          <a:p>
            <a:endParaRPr lang="en-US" sz="2800" b="1" dirty="0">
              <a:hlinkClick r:id="rId3"/>
            </a:endParaRPr>
          </a:p>
          <a:p>
            <a:r>
              <a:rPr lang="en-US" sz="2800" b="1" u="sng" dirty="0">
                <a:hlinkClick r:id="rId4"/>
              </a:rPr>
              <a:t>https://youtu.be/sFpFCPTDv2w</a:t>
            </a:r>
            <a:r>
              <a:rPr lang="en-US" sz="2800" b="1" u="sng" dirty="0"/>
              <a:t> </a:t>
            </a:r>
            <a:endParaRPr lang="en-US" sz="2400" b="1" dirty="0"/>
          </a:p>
        </p:txBody>
      </p:sp>
      <p:pic>
        <p:nvPicPr>
          <p:cNvPr id="5" name="sFpFCPTDv2w"/>
          <p:cNvPicPr>
            <a:picLocks noRot="1" noChangeAspect="1"/>
          </p:cNvPicPr>
          <p:nvPr>
            <a:videoFile r:link="rId1"/>
          </p:nvPr>
        </p:nvPicPr>
        <p:blipFill>
          <a:blip r:embed="rId5"/>
          <a:stretch>
            <a:fillRect/>
          </a:stretch>
        </p:blipFill>
        <p:spPr>
          <a:xfrm>
            <a:off x="300680" y="1136821"/>
            <a:ext cx="8403966" cy="4727231"/>
          </a:xfrm>
          <a:prstGeom prst="rect">
            <a:avLst/>
          </a:prstGeom>
        </p:spPr>
      </p:pic>
    </p:spTree>
    <p:extLst>
      <p:ext uri="{BB962C8B-B14F-4D97-AF65-F5344CB8AC3E}">
        <p14:creationId xmlns:p14="http://schemas.microsoft.com/office/powerpoint/2010/main" val="14761132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Preforming a Titration</a:t>
            </a:r>
            <a:endParaRPr lang="en-US" sz="3200" b="1" u="sng" dirty="0">
              <a:solidFill>
                <a:prstClr val="black"/>
              </a:solidFill>
            </a:endParaRPr>
          </a:p>
        </p:txBody>
      </p:sp>
      <p:sp>
        <p:nvSpPr>
          <p:cNvPr id="4" name="Rectangle 3"/>
          <p:cNvSpPr/>
          <p:nvPr/>
        </p:nvSpPr>
        <p:spPr>
          <a:xfrm>
            <a:off x="9872221" y="914400"/>
            <a:ext cx="2043554" cy="2246769"/>
          </a:xfrm>
          <a:prstGeom prst="rect">
            <a:avLst/>
          </a:prstGeom>
        </p:spPr>
        <p:txBody>
          <a:bodyPr wrap="square">
            <a:spAutoFit/>
          </a:bodyPr>
          <a:lstStyle/>
          <a:p>
            <a:r>
              <a:rPr lang="en-US" sz="2800" b="1" dirty="0"/>
              <a:t>Video #3</a:t>
            </a:r>
          </a:p>
          <a:p>
            <a:endParaRPr lang="en-US" sz="2800" b="1" dirty="0">
              <a:hlinkClick r:id="rId3"/>
            </a:endParaRPr>
          </a:p>
          <a:p>
            <a:r>
              <a:rPr lang="en-US" sz="2800" b="1" u="sng" dirty="0">
                <a:hlinkClick r:id="rId4"/>
              </a:rPr>
              <a:t>https://youtu.be/YqfvRBJ-iPg</a:t>
            </a:r>
            <a:r>
              <a:rPr lang="en-US" sz="2800" b="1" u="sng" dirty="0"/>
              <a:t> </a:t>
            </a:r>
            <a:endParaRPr lang="en-US" sz="2400" b="1" dirty="0"/>
          </a:p>
        </p:txBody>
      </p:sp>
      <p:pic>
        <p:nvPicPr>
          <p:cNvPr id="5" name="YqfvRBJ-iPg"/>
          <p:cNvPicPr>
            <a:picLocks noRot="1" noChangeAspect="1"/>
          </p:cNvPicPr>
          <p:nvPr>
            <a:videoFile r:link="rId1"/>
          </p:nvPr>
        </p:nvPicPr>
        <p:blipFill>
          <a:blip r:embed="rId5"/>
          <a:stretch>
            <a:fillRect/>
          </a:stretch>
        </p:blipFill>
        <p:spPr>
          <a:xfrm>
            <a:off x="374822" y="1105158"/>
            <a:ext cx="8447902" cy="4751945"/>
          </a:xfrm>
          <a:prstGeom prst="rect">
            <a:avLst/>
          </a:prstGeom>
        </p:spPr>
      </p:pic>
    </p:spTree>
    <p:extLst>
      <p:ext uri="{BB962C8B-B14F-4D97-AF65-F5344CB8AC3E}">
        <p14:creationId xmlns:p14="http://schemas.microsoft.com/office/powerpoint/2010/main" val="844973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Performing a Titration</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692434"/>
            <a:ext cx="12023570" cy="609397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Mistakes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rPr>
              <a:t>Overshooting the titration (too dark of a color at the end)</a:t>
            </a:r>
          </a:p>
          <a:p>
            <a:pPr marL="914400" lvl="1" indent="-457200">
              <a:buFont typeface="Courier New" panose="02070309020205020404" pitchFamily="49" charset="0"/>
              <a:buChar char="o"/>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Results in the concentration of the unknown</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solution in the flask *appearing* to be higher than it actually is, since more titrant was added. </a:t>
            </a:r>
          </a:p>
          <a:p>
            <a:pPr marL="457200" indent="-457200">
              <a:buFont typeface="Arial" panose="020B0604020202020204" pitchFamily="34" charset="0"/>
              <a:buChar char="•"/>
            </a:pPr>
            <a:r>
              <a:rPr lang="en-US" sz="2700" b="1" dirty="0">
                <a:solidFill>
                  <a:prstClr val="black"/>
                </a:solidFill>
              </a:rPr>
              <a:t>Not using indicator. </a:t>
            </a:r>
            <a:r>
              <a:rPr lang="en-US" sz="2600" b="1" dirty="0">
                <a:solidFill>
                  <a:prstClr val="black"/>
                </a:solidFill>
              </a:rPr>
              <a:t>- </a:t>
            </a:r>
            <a:r>
              <a:rPr lang="en-US" sz="2400" dirty="0">
                <a:solidFill>
                  <a:prstClr val="black"/>
                </a:solidFill>
              </a:rPr>
              <a:t>No perceivable endpoint.</a:t>
            </a:r>
          </a:p>
          <a:p>
            <a:pPr marL="457200" indent="-457200">
              <a:buFont typeface="Arial" panose="020B0604020202020204" pitchFamily="34" charset="0"/>
              <a:buChar char="•"/>
            </a:pPr>
            <a:r>
              <a:rPr lang="en-US" sz="2700" b="1" dirty="0">
                <a:solidFill>
                  <a:prstClr val="black"/>
                </a:solidFill>
              </a:rPr>
              <a:t>Using incorrect indicator. </a:t>
            </a:r>
            <a:r>
              <a:rPr lang="en-US" sz="2800" b="1" dirty="0">
                <a:solidFill>
                  <a:prstClr val="black"/>
                </a:solidFill>
              </a:rPr>
              <a:t>- </a:t>
            </a:r>
            <a:r>
              <a:rPr lang="en-US" sz="2400" dirty="0">
                <a:solidFill>
                  <a:prstClr val="black"/>
                </a:solidFill>
              </a:rPr>
              <a:t>pH at the equivalence point should be approximately equal to the </a:t>
            </a:r>
            <a:r>
              <a:rPr lang="en-US" sz="2400" dirty="0" err="1">
                <a:solidFill>
                  <a:prstClr val="black"/>
                </a:solidFill>
              </a:rPr>
              <a:t>pKa</a:t>
            </a:r>
            <a:r>
              <a:rPr lang="en-US" sz="2400" dirty="0">
                <a:solidFill>
                  <a:prstClr val="black"/>
                </a:solidFill>
              </a:rPr>
              <a:t> of the indicator.</a:t>
            </a:r>
          </a:p>
          <a:p>
            <a:pPr marL="457200" indent="-457200">
              <a:buFont typeface="Arial" panose="020B0604020202020204" pitchFamily="34" charset="0"/>
              <a:buChar char="•"/>
            </a:pPr>
            <a:r>
              <a:rPr lang="en-US" sz="2700" b="1" dirty="0">
                <a:solidFill>
                  <a:prstClr val="black"/>
                </a:solidFill>
              </a:rPr>
              <a:t>Cleaning and preparing the </a:t>
            </a:r>
            <a:r>
              <a:rPr lang="en-US" sz="2700" b="1" dirty="0" err="1">
                <a:solidFill>
                  <a:prstClr val="black"/>
                </a:solidFill>
              </a:rPr>
              <a:t>buret</a:t>
            </a:r>
            <a:r>
              <a:rPr lang="en-US" sz="2700" b="1" dirty="0">
                <a:solidFill>
                  <a:prstClr val="black"/>
                </a:solidFill>
              </a:rPr>
              <a:t> incorrectly.</a:t>
            </a:r>
          </a:p>
          <a:p>
            <a:pPr marL="914400" lvl="1" indent="-457200">
              <a:buFont typeface="Courier New" panose="02070309020205020404" pitchFamily="49" charset="0"/>
              <a:buChar char="o"/>
            </a:pPr>
            <a:r>
              <a:rPr lang="en-US" sz="2400" dirty="0">
                <a:solidFill>
                  <a:prstClr val="black"/>
                </a:solidFill>
              </a:rPr>
              <a:t>Rinse </a:t>
            </a:r>
            <a:r>
              <a:rPr lang="en-US" sz="2400" dirty="0" err="1">
                <a:solidFill>
                  <a:prstClr val="black"/>
                </a:solidFill>
              </a:rPr>
              <a:t>buret</a:t>
            </a:r>
            <a:r>
              <a:rPr lang="en-US" sz="2400" dirty="0">
                <a:solidFill>
                  <a:prstClr val="black"/>
                </a:solidFill>
              </a:rPr>
              <a:t> with distilled water, add a small amount of titrant to </a:t>
            </a:r>
            <a:r>
              <a:rPr lang="en-US" sz="2400" dirty="0" err="1">
                <a:solidFill>
                  <a:prstClr val="black"/>
                </a:solidFill>
              </a:rPr>
              <a:t>buret</a:t>
            </a:r>
            <a:r>
              <a:rPr lang="en-US" sz="2400" dirty="0">
                <a:solidFill>
                  <a:prstClr val="black"/>
                </a:solidFill>
              </a:rPr>
              <a:t>, swirl, and let it out through the stem. Repeat again with more titrant. Be sure to rinse with </a:t>
            </a:r>
            <a:r>
              <a:rPr lang="en-US" sz="2400">
                <a:solidFill>
                  <a:prstClr val="black"/>
                </a:solidFill>
              </a:rPr>
              <a:t>titrant twice.</a:t>
            </a:r>
            <a:endParaRPr lang="en-US" sz="2400" dirty="0">
              <a:solidFill>
                <a:prstClr val="black"/>
              </a:solidFill>
            </a:endParaRPr>
          </a:p>
          <a:p>
            <a:pPr marL="914400" lvl="1" indent="-457200">
              <a:buFont typeface="Courier New" panose="02070309020205020404" pitchFamily="49" charset="0"/>
              <a:buChar char="o"/>
            </a:pPr>
            <a:r>
              <a:rPr lang="en-US" sz="2400" dirty="0">
                <a:solidFill>
                  <a:prstClr val="black"/>
                </a:solidFill>
              </a:rPr>
              <a:t>Consequence of improper cleaning = a titrant that is more dilute, which will result in an </a:t>
            </a:r>
            <a:r>
              <a:rPr lang="en-US" sz="2400" dirty="0" err="1">
                <a:solidFill>
                  <a:prstClr val="black"/>
                </a:solidFill>
              </a:rPr>
              <a:t>analyte</a:t>
            </a:r>
            <a:r>
              <a:rPr lang="en-US" sz="2400" dirty="0">
                <a:solidFill>
                  <a:prstClr val="black"/>
                </a:solidFill>
              </a:rPr>
              <a:t> that *appears* to be more concentrated than it is</a:t>
            </a:r>
          </a:p>
          <a:p>
            <a:pPr marL="457200" indent="-457200">
              <a:buFont typeface="Arial" panose="020B0604020202020204" pitchFamily="34" charset="0"/>
              <a:buChar char="•"/>
            </a:pPr>
            <a:r>
              <a:rPr lang="en-US" sz="2700" b="1" dirty="0">
                <a:solidFill>
                  <a:prstClr val="black"/>
                </a:solidFill>
              </a:rPr>
              <a:t>Reading </a:t>
            </a:r>
            <a:r>
              <a:rPr lang="en-US" sz="2700" b="1" dirty="0" err="1">
                <a:solidFill>
                  <a:prstClr val="black"/>
                </a:solidFill>
              </a:rPr>
              <a:t>buret</a:t>
            </a:r>
            <a:r>
              <a:rPr lang="en-US" sz="2700" b="1" dirty="0">
                <a:solidFill>
                  <a:prstClr val="black"/>
                </a:solidFill>
              </a:rPr>
              <a:t> incorrectly</a:t>
            </a:r>
          </a:p>
          <a:p>
            <a:pPr marL="914400" lvl="1" indent="-457200">
              <a:buFont typeface="Courier New" panose="02070309020205020404" pitchFamily="49" charset="0"/>
              <a:buChar char="o"/>
            </a:pPr>
            <a:r>
              <a:rPr lang="en-US" sz="2400" dirty="0">
                <a:solidFill>
                  <a:prstClr val="black"/>
                </a:solidFill>
              </a:rPr>
              <a:t>It should be read from the bottom of the meniscus. If on the line, add a 0, if </a:t>
            </a:r>
            <a:r>
              <a:rPr lang="en-US" sz="2400" dirty="0" err="1">
                <a:solidFill>
                  <a:prstClr val="black"/>
                </a:solidFill>
              </a:rPr>
              <a:t>inbetween</a:t>
            </a:r>
            <a:r>
              <a:rPr lang="en-US" sz="2400" dirty="0">
                <a:solidFill>
                  <a:prstClr val="black"/>
                </a:solidFill>
              </a:rPr>
              <a:t>, estimate the final digit</a:t>
            </a:r>
            <a:endParaRPr kumimoji="0" lang="en-US" sz="2400" b="0" i="0" u="none" strike="noStrike" kern="1200" cap="none" spc="0" normalizeH="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3375747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Performing a Titration</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706948"/>
            <a:ext cx="12023570" cy="606319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Applications</a:t>
            </a:r>
          </a:p>
          <a:p>
            <a:pPr marL="457200" lvl="0" indent="-457200">
              <a:buFont typeface="Arial" panose="020B0604020202020204" pitchFamily="34" charset="0"/>
              <a:buChar char="•"/>
            </a:pPr>
            <a:r>
              <a:rPr lang="en-US" sz="2800" b="1" dirty="0">
                <a:solidFill>
                  <a:prstClr val="black"/>
                </a:solidFill>
              </a:rPr>
              <a:t>Solving for the concentration of an unknown substance (</a:t>
            </a:r>
            <a:r>
              <a:rPr lang="en-US" sz="2800" b="1" dirty="0" err="1">
                <a:solidFill>
                  <a:prstClr val="black"/>
                </a:solidFill>
              </a:rPr>
              <a:t>analyte</a:t>
            </a:r>
            <a:r>
              <a:rPr lang="en-US" sz="2800" b="1" dirty="0">
                <a:solidFill>
                  <a:prstClr val="black"/>
                </a:solidFill>
              </a:rPr>
              <a:t>).</a:t>
            </a:r>
          </a:p>
          <a:p>
            <a:pPr marL="457200" lvl="0" indent="-457200">
              <a:buFont typeface="Arial" panose="020B0604020202020204" pitchFamily="34" charset="0"/>
              <a:buChar char="•"/>
            </a:pPr>
            <a:r>
              <a:rPr lang="en-US" sz="2800" b="1" dirty="0">
                <a:solidFill>
                  <a:prstClr val="black"/>
                </a:solidFill>
              </a:rPr>
              <a:t>Acid/Base, Redox</a:t>
            </a:r>
          </a:p>
          <a:p>
            <a:pPr marL="457200" lvl="0" indent="-457200">
              <a:buFont typeface="Arial" panose="020B0604020202020204" pitchFamily="34" charset="0"/>
              <a:buChar char="•"/>
            </a:pPr>
            <a:endParaRPr kumimoji="0" lang="en-US" sz="16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Important to Remember</a:t>
            </a:r>
          </a:p>
          <a:p>
            <a:pPr marL="457200" lvl="0" indent="-457200">
              <a:buFont typeface="Arial" panose="020B0604020202020204" pitchFamily="34" charset="0"/>
              <a:buChar char="•"/>
            </a:pPr>
            <a:r>
              <a:rPr lang="en-US" sz="2800" b="1" dirty="0">
                <a:solidFill>
                  <a:prstClr val="black"/>
                </a:solidFill>
              </a:rPr>
              <a:t>Molarity = moles solute/L of solution</a:t>
            </a:r>
          </a:p>
          <a:p>
            <a:pPr marL="457200" lvl="0" indent="-457200">
              <a:buFont typeface="Arial" panose="020B0604020202020204" pitchFamily="34" charset="0"/>
              <a:buChar char="•"/>
            </a:pPr>
            <a:r>
              <a:rPr lang="en-US" sz="2800" b="1" dirty="0" err="1">
                <a:solidFill>
                  <a:prstClr val="black"/>
                </a:solidFill>
              </a:rPr>
              <a:t>Analyte</a:t>
            </a:r>
            <a:r>
              <a:rPr lang="en-US" sz="2800" b="1" dirty="0">
                <a:solidFill>
                  <a:prstClr val="black"/>
                </a:solidFill>
              </a:rPr>
              <a:t>: </a:t>
            </a:r>
            <a:r>
              <a:rPr lang="en-US" sz="2800" dirty="0">
                <a:solidFill>
                  <a:prstClr val="black"/>
                </a:solidFill>
              </a:rPr>
              <a:t>substance in flask</a:t>
            </a:r>
          </a:p>
          <a:p>
            <a:pPr marL="457200" lvl="0" indent="-457200">
              <a:buFont typeface="Arial" panose="020B0604020202020204" pitchFamily="34" charset="0"/>
              <a:buChar char="•"/>
            </a:pPr>
            <a:r>
              <a:rPr lang="en-US" sz="2800" b="1" dirty="0">
                <a:solidFill>
                  <a:prstClr val="black"/>
                </a:solidFill>
              </a:rPr>
              <a:t>Titrant: </a:t>
            </a:r>
            <a:r>
              <a:rPr lang="en-US" sz="2800" dirty="0">
                <a:solidFill>
                  <a:prstClr val="black"/>
                </a:solidFill>
              </a:rPr>
              <a:t>substance in </a:t>
            </a:r>
            <a:r>
              <a:rPr lang="en-US" sz="2800" dirty="0" err="1">
                <a:solidFill>
                  <a:prstClr val="black"/>
                </a:solidFill>
              </a:rPr>
              <a:t>buret</a:t>
            </a:r>
            <a:endParaRPr lang="en-US" sz="2800" dirty="0">
              <a:solidFill>
                <a:prstClr val="black"/>
              </a:solidFill>
            </a:endParaRPr>
          </a:p>
          <a:p>
            <a:pPr marL="457200" lvl="0" indent="-457200">
              <a:buFont typeface="Arial" panose="020B0604020202020204" pitchFamily="34" charset="0"/>
              <a:buChar char="•"/>
            </a:pPr>
            <a:r>
              <a:rPr lang="en-US" sz="2800" b="1" dirty="0">
                <a:solidFill>
                  <a:prstClr val="black"/>
                </a:solidFill>
              </a:rPr>
              <a:t>Standard solution: </a:t>
            </a:r>
            <a:r>
              <a:rPr lang="en-US" sz="2800" dirty="0" err="1">
                <a:solidFill>
                  <a:prstClr val="black"/>
                </a:solidFill>
              </a:rPr>
              <a:t>sol’n</a:t>
            </a:r>
            <a:r>
              <a:rPr lang="en-US" sz="2800" dirty="0">
                <a:solidFill>
                  <a:prstClr val="black"/>
                </a:solidFill>
              </a:rPr>
              <a:t> of known concentration, usually goes into the </a:t>
            </a:r>
            <a:r>
              <a:rPr lang="en-US" sz="2800" dirty="0" err="1">
                <a:solidFill>
                  <a:prstClr val="black"/>
                </a:solidFill>
              </a:rPr>
              <a:t>buret</a:t>
            </a:r>
            <a:r>
              <a:rPr lang="en-US" sz="2800" dirty="0">
                <a:solidFill>
                  <a:prstClr val="black"/>
                </a:solidFill>
              </a:rPr>
              <a:t>.</a:t>
            </a:r>
          </a:p>
          <a:p>
            <a:pPr marL="457200" lvl="0" indent="-457200">
              <a:buFont typeface="Arial" panose="020B0604020202020204" pitchFamily="34" charset="0"/>
              <a:buChar char="•"/>
            </a:pPr>
            <a:r>
              <a:rPr lang="en-US" sz="2800" b="1" dirty="0">
                <a:solidFill>
                  <a:prstClr val="black"/>
                </a:solidFill>
              </a:rPr>
              <a:t>M1V1 = M2V2 </a:t>
            </a:r>
            <a:r>
              <a:rPr lang="en-US" sz="2800" dirty="0">
                <a:solidFill>
                  <a:prstClr val="black"/>
                </a:solidFill>
              </a:rPr>
              <a:t>is helpful for solving for the concentration of the </a:t>
            </a:r>
            <a:r>
              <a:rPr lang="en-US" sz="2800" dirty="0" err="1">
                <a:solidFill>
                  <a:prstClr val="black"/>
                </a:solidFill>
              </a:rPr>
              <a:t>analyte</a:t>
            </a:r>
            <a:r>
              <a:rPr lang="en-US" sz="2800" dirty="0">
                <a:solidFill>
                  <a:prstClr val="black"/>
                </a:solidFill>
              </a:rPr>
              <a:t> solution at the equivalence point </a:t>
            </a:r>
            <a:r>
              <a:rPr lang="en-US" sz="2800" b="1" dirty="0">
                <a:solidFill>
                  <a:prstClr val="black"/>
                </a:solidFill>
              </a:rPr>
              <a:t>(if the acid is </a:t>
            </a:r>
            <a:r>
              <a:rPr lang="en-US" sz="2800" b="1" dirty="0" err="1">
                <a:solidFill>
                  <a:prstClr val="black"/>
                </a:solidFill>
              </a:rPr>
              <a:t>monoprotic</a:t>
            </a:r>
            <a:r>
              <a:rPr lang="en-US" sz="2800" b="1" dirty="0">
                <a:solidFill>
                  <a:prstClr val="black"/>
                </a:solidFill>
              </a:rPr>
              <a:t>)</a:t>
            </a:r>
          </a:p>
          <a:p>
            <a:pPr marL="457200" lvl="0" indent="-457200">
              <a:buFont typeface="Arial" panose="020B0604020202020204" pitchFamily="34" charset="0"/>
              <a:buChar char="•"/>
            </a:pPr>
            <a:r>
              <a:rPr lang="en-US" sz="2800" b="1" dirty="0">
                <a:solidFill>
                  <a:prstClr val="black"/>
                </a:solidFill>
              </a:rPr>
              <a:t>For </a:t>
            </a:r>
            <a:r>
              <a:rPr lang="en-US" sz="2800" b="1" dirty="0" err="1">
                <a:solidFill>
                  <a:prstClr val="black"/>
                </a:solidFill>
              </a:rPr>
              <a:t>polyprotic</a:t>
            </a:r>
            <a:r>
              <a:rPr lang="en-US" sz="2800" b="1" dirty="0">
                <a:solidFill>
                  <a:prstClr val="black"/>
                </a:solidFill>
              </a:rPr>
              <a:t> acids </a:t>
            </a:r>
            <a:r>
              <a:rPr lang="en-US" sz="2800" dirty="0">
                <a:solidFill>
                  <a:prstClr val="black"/>
                </a:solidFill>
              </a:rPr>
              <a:t>use </a:t>
            </a:r>
            <a:r>
              <a:rPr lang="en-US" sz="2800" dirty="0" err="1">
                <a:solidFill>
                  <a:prstClr val="black"/>
                </a:solidFill>
              </a:rPr>
              <a:t>stoich</a:t>
            </a:r>
            <a:r>
              <a:rPr lang="en-US" sz="2800" dirty="0">
                <a:solidFill>
                  <a:prstClr val="black"/>
                </a:solidFill>
              </a:rPr>
              <a:t> to determine concentration of unknown</a:t>
            </a:r>
          </a:p>
          <a:p>
            <a:pPr marL="457200" lvl="0" indent="-457200">
              <a:buFont typeface="Arial" panose="020B0604020202020204" pitchFamily="34" charset="0"/>
              <a:buChar char="•"/>
            </a:pPr>
            <a:r>
              <a:rPr lang="en-US" sz="2800" b="1" dirty="0">
                <a:solidFill>
                  <a:prstClr val="black"/>
                </a:solidFill>
              </a:rPr>
              <a:t>Endpoint: </a:t>
            </a:r>
            <a:r>
              <a:rPr lang="en-US" sz="2800" dirty="0">
                <a:solidFill>
                  <a:prstClr val="black"/>
                </a:solidFill>
              </a:rPr>
              <a:t>point in titration where flask solution changes color</a:t>
            </a:r>
          </a:p>
          <a:p>
            <a:pPr marL="457200" lvl="0" indent="-457200">
              <a:buFont typeface="Arial" panose="020B0604020202020204" pitchFamily="34" charset="0"/>
              <a:buChar char="•"/>
            </a:pPr>
            <a:r>
              <a:rPr lang="en-US" sz="2800" b="1" dirty="0">
                <a:solidFill>
                  <a:prstClr val="black"/>
                </a:solidFill>
              </a:rPr>
              <a:t>Equivalence point: </a:t>
            </a:r>
            <a:r>
              <a:rPr lang="en-US" sz="2800" dirty="0">
                <a:solidFill>
                  <a:prstClr val="black"/>
                </a:solidFill>
              </a:rPr>
              <a:t>point in the titration where the moles acid = moles of base</a:t>
            </a:r>
            <a:endParaRPr kumimoji="0" lang="en-US" sz="28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78822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GRAVIMETRIC ANALYSIS</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4950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t>Common lab equipment</a:t>
            </a:r>
          </a:p>
        </p:txBody>
      </p:sp>
      <p:sp>
        <p:nvSpPr>
          <p:cNvPr id="10" name="Text Placeholder 9"/>
          <p:cNvSpPr>
            <a:spLocks noGrp="1"/>
          </p:cNvSpPr>
          <p:nvPr>
            <p:ph type="body" sz="half" idx="2"/>
          </p:nvPr>
        </p:nvSpPr>
        <p:spPr/>
        <p:txBody>
          <a:bodyPr>
            <a:noAutofit/>
          </a:bodyPr>
          <a:lstStyle/>
          <a:p>
            <a:r>
              <a:rPr lang="en-US" sz="4400" dirty="0"/>
              <a:t>Slide #4 of 5</a:t>
            </a:r>
          </a:p>
        </p:txBody>
      </p:sp>
      <p:pic>
        <p:nvPicPr>
          <p:cNvPr id="3" name="Picture 2"/>
          <p:cNvPicPr>
            <a:picLocks noChangeAspect="1"/>
          </p:cNvPicPr>
          <p:nvPr/>
        </p:nvPicPr>
        <p:blipFill>
          <a:blip r:embed="rId2"/>
          <a:stretch>
            <a:fillRect/>
          </a:stretch>
        </p:blipFill>
        <p:spPr>
          <a:xfrm>
            <a:off x="1318878" y="0"/>
            <a:ext cx="9554245" cy="4921486"/>
          </a:xfrm>
          <a:prstGeom prst="rect">
            <a:avLst/>
          </a:prstGeom>
        </p:spPr>
      </p:pic>
    </p:spTree>
    <p:extLst>
      <p:ext uri="{BB962C8B-B14F-4D97-AF65-F5344CB8AC3E}">
        <p14:creationId xmlns:p14="http://schemas.microsoft.com/office/powerpoint/2010/main" val="2683116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Gravimetric Analysis</a:t>
            </a:r>
            <a:endParaRPr lang="en-US" sz="3200" b="1" u="sng" dirty="0">
              <a:solidFill>
                <a:prstClr val="black"/>
              </a:solidFill>
            </a:endParaRPr>
          </a:p>
        </p:txBody>
      </p:sp>
      <p:sp>
        <p:nvSpPr>
          <p:cNvPr id="7" name="TextBox 6"/>
          <p:cNvSpPr txBox="1"/>
          <p:nvPr/>
        </p:nvSpPr>
        <p:spPr>
          <a:xfrm>
            <a:off x="110146" y="721317"/>
            <a:ext cx="11338721" cy="1200329"/>
          </a:xfrm>
          <a:prstGeom prst="rect">
            <a:avLst/>
          </a:prstGeom>
          <a:noFill/>
        </p:spPr>
        <p:txBody>
          <a:bodyPr wrap="square" rtlCol="0">
            <a:spAutoFit/>
          </a:bodyPr>
          <a:lstStyle/>
          <a:p>
            <a:r>
              <a:rPr lang="en-US" sz="2400" b="1" dirty="0">
                <a:solidFill>
                  <a:prstClr val="black"/>
                </a:solidFill>
              </a:rPr>
              <a:t>A technique to determine the quantity of an ion present by making it precipitate out of solution and then using stoichiometry to determine how much of the ion was originally present by comparing it to the mass of your new precipitated compound </a:t>
            </a:r>
            <a:endParaRPr lang="en-US" sz="2400" b="1" dirty="0">
              <a:solidFill>
                <a:srgbClr val="0070C0"/>
              </a:solidFill>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524" r="976"/>
          <a:stretch/>
        </p:blipFill>
        <p:spPr>
          <a:xfrm>
            <a:off x="0" y="3981357"/>
            <a:ext cx="12192000" cy="2852306"/>
          </a:xfrm>
          <a:prstGeom prst="rect">
            <a:avLst/>
          </a:prstGeom>
        </p:spPr>
      </p:pic>
      <p:sp>
        <p:nvSpPr>
          <p:cNvPr id="3" name="TextBox 2"/>
          <p:cNvSpPr txBox="1"/>
          <p:nvPr/>
        </p:nvSpPr>
        <p:spPr>
          <a:xfrm>
            <a:off x="258054" y="3381192"/>
            <a:ext cx="1969478" cy="830997"/>
          </a:xfrm>
          <a:prstGeom prst="rect">
            <a:avLst/>
          </a:prstGeom>
          <a:noFill/>
        </p:spPr>
        <p:txBody>
          <a:bodyPr wrap="square" rtlCol="0">
            <a:spAutoFit/>
          </a:bodyPr>
          <a:lstStyle/>
          <a:p>
            <a:pPr algn="ctr"/>
            <a:r>
              <a:rPr lang="en-US" sz="2400" b="1" dirty="0">
                <a:solidFill>
                  <a:srgbClr val="0070C0"/>
                </a:solidFill>
              </a:rPr>
              <a:t>Weigh </a:t>
            </a:r>
            <a:br>
              <a:rPr lang="en-US" sz="2400" b="1" dirty="0">
                <a:solidFill>
                  <a:srgbClr val="0070C0"/>
                </a:solidFill>
              </a:rPr>
            </a:br>
            <a:r>
              <a:rPr lang="en-US" sz="2400" b="1" dirty="0">
                <a:solidFill>
                  <a:srgbClr val="0070C0"/>
                </a:solidFill>
              </a:rPr>
              <a:t>compound AX</a:t>
            </a:r>
          </a:p>
        </p:txBody>
      </p:sp>
      <p:sp>
        <p:nvSpPr>
          <p:cNvPr id="6" name="TextBox 5"/>
          <p:cNvSpPr txBox="1"/>
          <p:nvPr/>
        </p:nvSpPr>
        <p:spPr>
          <a:xfrm>
            <a:off x="2566651" y="2646785"/>
            <a:ext cx="2377911" cy="1569660"/>
          </a:xfrm>
          <a:prstGeom prst="rect">
            <a:avLst/>
          </a:prstGeom>
          <a:noFill/>
        </p:spPr>
        <p:txBody>
          <a:bodyPr wrap="square" rtlCol="0">
            <a:spAutoFit/>
          </a:bodyPr>
          <a:lstStyle/>
          <a:p>
            <a:pPr algn="ctr"/>
            <a:r>
              <a:rPr lang="en-US" sz="2400" b="1" dirty="0">
                <a:solidFill>
                  <a:srgbClr val="0070C0"/>
                </a:solidFill>
              </a:rPr>
              <a:t>Dissolve comp. AX in an appropriate solvent </a:t>
            </a:r>
          </a:p>
        </p:txBody>
      </p:sp>
      <p:sp>
        <p:nvSpPr>
          <p:cNvPr id="8" name="TextBox 7"/>
          <p:cNvSpPr txBox="1"/>
          <p:nvPr/>
        </p:nvSpPr>
        <p:spPr>
          <a:xfrm>
            <a:off x="4996723" y="2277453"/>
            <a:ext cx="2198554" cy="1938992"/>
          </a:xfrm>
          <a:prstGeom prst="rect">
            <a:avLst/>
          </a:prstGeom>
          <a:noFill/>
        </p:spPr>
        <p:txBody>
          <a:bodyPr wrap="square" rtlCol="0">
            <a:spAutoFit/>
          </a:bodyPr>
          <a:lstStyle/>
          <a:p>
            <a:pPr algn="ctr"/>
            <a:r>
              <a:rPr lang="en-US" sz="2400" b="1" dirty="0">
                <a:solidFill>
                  <a:srgbClr val="0070C0"/>
                </a:solidFill>
              </a:rPr>
              <a:t>Add compound BZ – pick one that will make an insoluble product with A</a:t>
            </a:r>
          </a:p>
        </p:txBody>
      </p:sp>
      <p:sp>
        <p:nvSpPr>
          <p:cNvPr id="9" name="TextBox 8"/>
          <p:cNvSpPr txBox="1"/>
          <p:nvPr/>
        </p:nvSpPr>
        <p:spPr>
          <a:xfrm>
            <a:off x="7358744" y="1975243"/>
            <a:ext cx="2481426" cy="2308324"/>
          </a:xfrm>
          <a:prstGeom prst="rect">
            <a:avLst/>
          </a:prstGeom>
          <a:noFill/>
        </p:spPr>
        <p:txBody>
          <a:bodyPr wrap="square" rtlCol="0">
            <a:spAutoFit/>
          </a:bodyPr>
          <a:lstStyle/>
          <a:p>
            <a:pPr algn="ctr"/>
            <a:r>
              <a:rPr lang="en-US" sz="2400" b="1" dirty="0">
                <a:solidFill>
                  <a:srgbClr val="0070C0"/>
                </a:solidFill>
              </a:rPr>
              <a:t>Filter out new solid product AZ. Rinse </a:t>
            </a:r>
            <a:r>
              <a:rPr lang="en-US" sz="2400" b="1" dirty="0" err="1">
                <a:solidFill>
                  <a:srgbClr val="0070C0"/>
                </a:solidFill>
              </a:rPr>
              <a:t>ppt</a:t>
            </a:r>
            <a:r>
              <a:rPr lang="en-US" sz="2400" b="1" dirty="0">
                <a:solidFill>
                  <a:srgbClr val="0070C0"/>
                </a:solidFill>
              </a:rPr>
              <a:t> to remove soluble ions and excess reagent. </a:t>
            </a:r>
          </a:p>
        </p:txBody>
      </p:sp>
      <p:sp>
        <p:nvSpPr>
          <p:cNvPr id="10" name="TextBox 9"/>
          <p:cNvSpPr txBox="1"/>
          <p:nvPr/>
        </p:nvSpPr>
        <p:spPr>
          <a:xfrm>
            <a:off x="9840170" y="2344575"/>
            <a:ext cx="2286106" cy="1938992"/>
          </a:xfrm>
          <a:prstGeom prst="rect">
            <a:avLst/>
          </a:prstGeom>
          <a:noFill/>
        </p:spPr>
        <p:txBody>
          <a:bodyPr wrap="square" rtlCol="0">
            <a:spAutoFit/>
          </a:bodyPr>
          <a:lstStyle/>
          <a:p>
            <a:pPr algn="ctr"/>
            <a:r>
              <a:rPr lang="en-US" sz="2400" b="1" dirty="0">
                <a:solidFill>
                  <a:srgbClr val="0070C0"/>
                </a:solidFill>
              </a:rPr>
              <a:t>Weigh AZ and do </a:t>
            </a:r>
            <a:r>
              <a:rPr lang="en-US" sz="2400" b="1" dirty="0" err="1">
                <a:solidFill>
                  <a:srgbClr val="0070C0"/>
                </a:solidFill>
              </a:rPr>
              <a:t>stoich</a:t>
            </a:r>
            <a:r>
              <a:rPr lang="en-US" sz="2400" b="1" dirty="0">
                <a:solidFill>
                  <a:srgbClr val="0070C0"/>
                </a:solidFill>
              </a:rPr>
              <a:t> to determine how much A ion you started with *</a:t>
            </a:r>
          </a:p>
        </p:txBody>
      </p:sp>
      <p:sp>
        <p:nvSpPr>
          <p:cNvPr id="11" name="TextBox 10"/>
          <p:cNvSpPr txBox="1"/>
          <p:nvPr/>
        </p:nvSpPr>
        <p:spPr>
          <a:xfrm>
            <a:off x="7762436" y="38315"/>
            <a:ext cx="4429564" cy="646331"/>
          </a:xfrm>
          <a:prstGeom prst="rect">
            <a:avLst/>
          </a:prstGeom>
          <a:noFill/>
        </p:spPr>
        <p:txBody>
          <a:bodyPr wrap="square" rtlCol="0">
            <a:spAutoFit/>
          </a:bodyPr>
          <a:lstStyle/>
          <a:p>
            <a:pPr algn="r"/>
            <a:r>
              <a:rPr lang="en-US" i="1" dirty="0"/>
              <a:t>*your ion of interest doesn’t have to be the cation, this is just an example</a:t>
            </a:r>
          </a:p>
        </p:txBody>
      </p:sp>
    </p:spTree>
    <p:extLst>
      <p:ext uri="{BB962C8B-B14F-4D97-AF65-F5344CB8AC3E}">
        <p14:creationId xmlns:p14="http://schemas.microsoft.com/office/powerpoint/2010/main" val="1589227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Gravimetric Analysis</a:t>
            </a:r>
            <a:endParaRPr lang="en-US" sz="3200" b="1" u="sng" dirty="0">
              <a:solidFill>
                <a:prstClr val="black"/>
              </a:solidFill>
            </a:endParaRPr>
          </a:p>
        </p:txBody>
      </p:sp>
      <p:sp>
        <p:nvSpPr>
          <p:cNvPr id="4" name="Rectangle 3"/>
          <p:cNvSpPr/>
          <p:nvPr/>
        </p:nvSpPr>
        <p:spPr>
          <a:xfrm>
            <a:off x="9872221" y="914400"/>
            <a:ext cx="2043554" cy="1384995"/>
          </a:xfrm>
          <a:prstGeom prst="rect">
            <a:avLst/>
          </a:prstGeom>
        </p:spPr>
        <p:txBody>
          <a:bodyPr wrap="square">
            <a:spAutoFit/>
          </a:bodyPr>
          <a:lstStyle/>
          <a:p>
            <a:r>
              <a:rPr lang="en-US" sz="2800" b="1" u="sng" dirty="0">
                <a:hlinkClick r:id="rId3"/>
              </a:rPr>
              <a:t>https://youtu.be/kMeJj2YgwZw</a:t>
            </a:r>
            <a:r>
              <a:rPr lang="en-US" sz="2800" b="1" u="sng" dirty="0"/>
              <a:t> </a:t>
            </a:r>
            <a:endParaRPr lang="en-US" sz="2400" b="1" dirty="0"/>
          </a:p>
        </p:txBody>
      </p:sp>
      <p:pic>
        <p:nvPicPr>
          <p:cNvPr id="5" name="kMeJj2YgwZw"/>
          <p:cNvPicPr>
            <a:picLocks noRot="1" noChangeAspect="1"/>
          </p:cNvPicPr>
          <p:nvPr>
            <a:videoFile r:link="rId1"/>
          </p:nvPr>
        </p:nvPicPr>
        <p:blipFill>
          <a:blip r:embed="rId4"/>
          <a:stretch>
            <a:fillRect/>
          </a:stretch>
        </p:blipFill>
        <p:spPr>
          <a:xfrm>
            <a:off x="374822" y="1013520"/>
            <a:ext cx="8786555" cy="4942437"/>
          </a:xfrm>
          <a:prstGeom prst="rect">
            <a:avLst/>
          </a:prstGeom>
        </p:spPr>
      </p:pic>
    </p:spTree>
    <p:extLst>
      <p:ext uri="{BB962C8B-B14F-4D97-AF65-F5344CB8AC3E}">
        <p14:creationId xmlns:p14="http://schemas.microsoft.com/office/powerpoint/2010/main" val="10474822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Gravimetric Analysis</a:t>
            </a:r>
            <a:endParaRPr lang="en-US" sz="3200" b="1" u="sng" dirty="0">
              <a:solidFill>
                <a:prstClr val="black"/>
              </a:solidFill>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6" name="TextBox 15"/>
          <p:cNvSpPr txBox="1"/>
          <p:nvPr/>
        </p:nvSpPr>
        <p:spPr>
          <a:xfrm>
            <a:off x="168430" y="706948"/>
            <a:ext cx="12023570" cy="5570756"/>
          </a:xfrm>
          <a:prstGeom prst="rect">
            <a:avLst/>
          </a:prstGeom>
          <a:solidFill>
            <a:schemeClr val="bg1"/>
          </a:solidFill>
        </p:spPr>
        <p:txBody>
          <a:bodyPr wrap="square" rtlCol="0">
            <a:spAutoFit/>
          </a:bodyPr>
          <a:lstStyle/>
          <a:p>
            <a:r>
              <a:rPr lang="en-US" sz="3200" b="1" dirty="0">
                <a:solidFill>
                  <a:srgbClr val="0070C0"/>
                </a:solidFill>
              </a:rPr>
              <a:t>Common Mistakes</a:t>
            </a:r>
          </a:p>
          <a:p>
            <a:pPr marL="457200" indent="-457200">
              <a:buFont typeface="Arial" panose="020B0604020202020204" pitchFamily="34" charset="0"/>
              <a:buChar char="•"/>
            </a:pPr>
            <a:r>
              <a:rPr lang="en-US" sz="2800" b="1" dirty="0"/>
              <a:t>Precipitate is not dry when you take the final mass</a:t>
            </a:r>
          </a:p>
          <a:p>
            <a:pPr marL="1371600" lvl="2" indent="-457200">
              <a:buFont typeface="Courier New" panose="02070309020205020404" pitchFamily="49" charset="0"/>
              <a:buChar char="o"/>
            </a:pPr>
            <a:r>
              <a:rPr lang="en-US" sz="2800" dirty="0"/>
              <a:t>Results in the *appearance* of more precipitate than was actually produced because some mass is actually water</a:t>
            </a:r>
          </a:p>
          <a:p>
            <a:pPr marL="914400" lvl="1" indent="-457200">
              <a:buFont typeface="Arial" panose="020B0604020202020204" pitchFamily="34" charset="0"/>
              <a:buChar char="•"/>
            </a:pPr>
            <a:endParaRPr lang="en-US" sz="3200" b="1" dirty="0"/>
          </a:p>
          <a:p>
            <a:r>
              <a:rPr lang="en-US" sz="3200" b="1" dirty="0">
                <a:solidFill>
                  <a:srgbClr val="0070C0"/>
                </a:solidFill>
              </a:rPr>
              <a:t>Common Applications</a:t>
            </a:r>
          </a:p>
          <a:p>
            <a:pPr marL="457200" indent="-457200">
              <a:buFont typeface="Arial" panose="020B0604020202020204" pitchFamily="34" charset="0"/>
              <a:buChar char="•"/>
            </a:pPr>
            <a:r>
              <a:rPr lang="en-US" sz="2800" b="1" dirty="0"/>
              <a:t>Mixtures of solids – what % of the mixture/alloy is a specific substance</a:t>
            </a:r>
          </a:p>
          <a:p>
            <a:pPr marL="457200" indent="-457200">
              <a:buFont typeface="Arial" panose="020B0604020202020204" pitchFamily="34" charset="0"/>
              <a:buChar char="•"/>
            </a:pPr>
            <a:r>
              <a:rPr lang="en-US" sz="2800" b="1" dirty="0"/>
              <a:t>Determining the amount of a particular ion in a solution</a:t>
            </a:r>
          </a:p>
          <a:p>
            <a:endParaRPr lang="en-US" sz="3200" b="1" dirty="0">
              <a:solidFill>
                <a:srgbClr val="0070C0"/>
              </a:solidFill>
            </a:endParaRPr>
          </a:p>
          <a:p>
            <a:r>
              <a:rPr lang="en-US" sz="3200" b="1" dirty="0">
                <a:solidFill>
                  <a:srgbClr val="0070C0"/>
                </a:solidFill>
              </a:rPr>
              <a:t>Important to Remember</a:t>
            </a:r>
          </a:p>
          <a:p>
            <a:pPr marL="457200" indent="-457200">
              <a:buFont typeface="Arial" panose="020B0604020202020204" pitchFamily="34" charset="0"/>
              <a:buChar char="•"/>
            </a:pPr>
            <a:r>
              <a:rPr lang="en-US" sz="2800" b="1" dirty="0"/>
              <a:t>All sodium, nitrate, ammonia, potassium compounds are soluble – SNAP!</a:t>
            </a:r>
          </a:p>
          <a:p>
            <a:pPr marL="457200" indent="-457200">
              <a:buFont typeface="Arial" panose="020B0604020202020204" pitchFamily="34" charset="0"/>
              <a:buChar char="•"/>
            </a:pPr>
            <a:r>
              <a:rPr lang="en-US" sz="2800" b="1" dirty="0"/>
              <a:t>Net ionic equations should not include these spectator ions!</a:t>
            </a:r>
          </a:p>
        </p:txBody>
      </p:sp>
    </p:spTree>
    <p:extLst>
      <p:ext uri="{BB962C8B-B14F-4D97-AF65-F5344CB8AC3E}">
        <p14:creationId xmlns:p14="http://schemas.microsoft.com/office/powerpoint/2010/main" val="1654716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00599" y="731520"/>
            <a:ext cx="6723743" cy="5257800"/>
          </a:xfrm>
        </p:spPr>
        <p:txBody>
          <a:bodyPr anchor="ctr">
            <a:normAutofit/>
          </a:bodyPr>
          <a:lstStyle/>
          <a:p>
            <a:r>
              <a:rPr lang="en-US" sz="8000" b="1" dirty="0"/>
              <a:t>UV-VIS SPECTROSCOPY</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395496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UV-VIS-Spectroscopy</a:t>
            </a:r>
            <a:endParaRPr lang="en-US" sz="3200" b="1" u="sng" dirty="0">
              <a:solidFill>
                <a:prstClr val="black"/>
              </a:solidFill>
            </a:endParaRPr>
          </a:p>
        </p:txBody>
      </p:sp>
      <p:pic>
        <p:nvPicPr>
          <p:cNvPr id="10242" name="Picture 2" descr="Theory of UV-Visible Spectroscopy (The Basics) | JASCO"/>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 y="3434255"/>
            <a:ext cx="9318469" cy="328088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UV-Visible Spectros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2673" y="4522002"/>
            <a:ext cx="1909327" cy="226646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V="1">
            <a:off x="8772525" y="5357822"/>
            <a:ext cx="142875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4300546"/>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Light Source</a:t>
            </a:r>
          </a:p>
        </p:txBody>
      </p:sp>
      <p:sp>
        <p:nvSpPr>
          <p:cNvPr id="9" name="Rectangle 8"/>
          <p:cNvSpPr/>
          <p:nvPr/>
        </p:nvSpPr>
        <p:spPr>
          <a:xfrm>
            <a:off x="1009650" y="5968837"/>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Entrance slit</a:t>
            </a:r>
          </a:p>
        </p:txBody>
      </p:sp>
      <p:sp>
        <p:nvSpPr>
          <p:cNvPr id="10" name="Rectangle 9"/>
          <p:cNvSpPr/>
          <p:nvPr/>
        </p:nvSpPr>
        <p:spPr>
          <a:xfrm>
            <a:off x="4943475" y="6140288"/>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Exit </a:t>
            </a:r>
            <a:br>
              <a:rPr lang="en-US" sz="2400" b="1" dirty="0">
                <a:solidFill>
                  <a:schemeClr val="tx1"/>
                </a:solidFill>
              </a:rPr>
            </a:br>
            <a:r>
              <a:rPr lang="en-US" sz="2400" b="1" dirty="0">
                <a:solidFill>
                  <a:schemeClr val="tx1"/>
                </a:solidFill>
              </a:rPr>
              <a:t>slit</a:t>
            </a:r>
          </a:p>
        </p:txBody>
      </p:sp>
      <p:sp>
        <p:nvSpPr>
          <p:cNvPr id="11" name="Rectangle 10"/>
          <p:cNvSpPr/>
          <p:nvPr/>
        </p:nvSpPr>
        <p:spPr>
          <a:xfrm>
            <a:off x="6117818" y="6272222"/>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Sample in a cuvette</a:t>
            </a:r>
          </a:p>
        </p:txBody>
      </p:sp>
      <p:sp>
        <p:nvSpPr>
          <p:cNvPr id="12" name="Rectangle 11"/>
          <p:cNvSpPr/>
          <p:nvPr/>
        </p:nvSpPr>
        <p:spPr>
          <a:xfrm>
            <a:off x="7929564" y="4343410"/>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Detector</a:t>
            </a: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3" name="Rectangle 12"/>
          <p:cNvSpPr/>
          <p:nvPr/>
        </p:nvSpPr>
        <p:spPr>
          <a:xfrm>
            <a:off x="10437236" y="3956416"/>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UV-Vis Spectrum</a:t>
            </a:r>
          </a:p>
        </p:txBody>
      </p:sp>
      <p:sp>
        <p:nvSpPr>
          <p:cNvPr id="16" name="TextBox 15"/>
          <p:cNvSpPr txBox="1"/>
          <p:nvPr/>
        </p:nvSpPr>
        <p:spPr>
          <a:xfrm>
            <a:off x="168430" y="706948"/>
            <a:ext cx="11690195" cy="2985433"/>
          </a:xfrm>
          <a:prstGeom prst="rect">
            <a:avLst/>
          </a:prstGeom>
          <a:solidFill>
            <a:schemeClr val="bg1"/>
          </a:solidFill>
        </p:spPr>
        <p:txBody>
          <a:bodyPr wrap="square" rtlCol="0">
            <a:spAutoFit/>
          </a:bodyPr>
          <a:lstStyle/>
          <a:p>
            <a:pPr marL="571500" indent="-571500">
              <a:buFont typeface="Arial" panose="020B0604020202020204" pitchFamily="34" charset="0"/>
              <a:buChar char="•"/>
            </a:pPr>
            <a:r>
              <a:rPr lang="en-US" sz="2400" b="1" dirty="0">
                <a:solidFill>
                  <a:prstClr val="black"/>
                </a:solidFill>
              </a:rPr>
              <a:t>Different types of bonds absorb different wavelengths of light. </a:t>
            </a:r>
          </a:p>
          <a:p>
            <a:pPr marL="571500" indent="-571500">
              <a:buFont typeface="Arial" panose="020B0604020202020204" pitchFamily="34" charset="0"/>
              <a:buChar char="•"/>
            </a:pPr>
            <a:r>
              <a:rPr lang="en-US" sz="2400" b="1" dirty="0">
                <a:solidFill>
                  <a:prstClr val="black"/>
                </a:solidFill>
              </a:rPr>
              <a:t>If you pass light through a sample you can detect which wavelengths pass through the sample and which are absorbed. </a:t>
            </a:r>
          </a:p>
          <a:p>
            <a:pPr marL="571500" indent="-571500">
              <a:buFont typeface="Arial" panose="020B0604020202020204" pitchFamily="34" charset="0"/>
              <a:buChar char="•"/>
            </a:pPr>
            <a:r>
              <a:rPr lang="en-US" sz="2400" b="1" dirty="0">
                <a:solidFill>
                  <a:prstClr val="black"/>
                </a:solidFill>
              </a:rPr>
              <a:t>You can use the wavelengths of light absorbed/detected to determine the structure, or the concentration of the sample.</a:t>
            </a:r>
          </a:p>
          <a:p>
            <a:pPr marL="571500" indent="-571500">
              <a:buFont typeface="Arial" panose="020B0604020202020204" pitchFamily="34" charset="0"/>
              <a:buChar char="•"/>
            </a:pPr>
            <a:r>
              <a:rPr lang="en-US" sz="2400" b="1" dirty="0">
                <a:solidFill>
                  <a:prstClr val="black"/>
                </a:solidFill>
              </a:rPr>
              <a:t>In this class we will use Beer’s Law to find concentrations using UV-Vis Spectroscopy. Beers Law: A = </a:t>
            </a:r>
            <a:r>
              <a:rPr lang="en-US" sz="2400" b="1" dirty="0" err="1">
                <a:solidFill>
                  <a:prstClr val="black"/>
                </a:solidFill>
              </a:rPr>
              <a:t>ɛbC</a:t>
            </a:r>
            <a:r>
              <a:rPr lang="en-US" sz="2400" b="1" dirty="0">
                <a:solidFill>
                  <a:prstClr val="black"/>
                </a:solidFill>
              </a:rPr>
              <a:t>    </a:t>
            </a:r>
            <a:br>
              <a:rPr lang="en-US" sz="2400" b="1" dirty="0">
                <a:solidFill>
                  <a:prstClr val="black"/>
                </a:solidFill>
              </a:rPr>
            </a:br>
            <a:r>
              <a:rPr lang="en-US" sz="2000" dirty="0">
                <a:solidFill>
                  <a:prstClr val="black"/>
                </a:solidFill>
              </a:rPr>
              <a:t>(A = absorbance, = Molar absorptivity L/</a:t>
            </a:r>
            <a:r>
              <a:rPr lang="en-US" sz="2000" dirty="0" err="1">
                <a:solidFill>
                  <a:prstClr val="black"/>
                </a:solidFill>
              </a:rPr>
              <a:t>mol</a:t>
            </a:r>
            <a:r>
              <a:rPr lang="en-US" sz="2000" dirty="0">
                <a:solidFill>
                  <a:prstClr val="black"/>
                </a:solidFill>
              </a:rPr>
              <a:t>*cm, b = path length of cuvette , C = concentration</a:t>
            </a:r>
            <a:endParaRPr lang="en-US" sz="2000" dirty="0">
              <a:solidFill>
                <a:srgbClr val="0070C0"/>
              </a:solidFill>
            </a:endParaRPr>
          </a:p>
        </p:txBody>
      </p:sp>
    </p:spTree>
    <p:extLst>
      <p:ext uri="{BB962C8B-B14F-4D97-AF65-F5344CB8AC3E}">
        <p14:creationId xmlns:p14="http://schemas.microsoft.com/office/powerpoint/2010/main" val="28269292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UV-VIS-Spectroscopy</a:t>
            </a:r>
            <a:endParaRPr lang="en-US" sz="3200" b="1" u="sng" dirty="0">
              <a:solidFill>
                <a:prstClr val="black"/>
              </a:solidFill>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6" name="TextBox 15"/>
          <p:cNvSpPr txBox="1"/>
          <p:nvPr/>
        </p:nvSpPr>
        <p:spPr>
          <a:xfrm>
            <a:off x="168430" y="706948"/>
            <a:ext cx="11617170" cy="5632311"/>
          </a:xfrm>
          <a:prstGeom prst="rect">
            <a:avLst/>
          </a:prstGeom>
          <a:solidFill>
            <a:schemeClr val="bg1"/>
          </a:solidFill>
        </p:spPr>
        <p:txBody>
          <a:bodyPr wrap="square" rtlCol="0">
            <a:spAutoFit/>
          </a:bodyPr>
          <a:lstStyle/>
          <a:p>
            <a:pPr marL="457200" indent="-457200">
              <a:buFont typeface="+mj-lt"/>
              <a:buAutoNum type="arabicPeriod"/>
            </a:pPr>
            <a:r>
              <a:rPr lang="en-US" sz="2400" b="1" dirty="0">
                <a:solidFill>
                  <a:prstClr val="black"/>
                </a:solidFill>
              </a:rPr>
              <a:t>Pick the wavelength for the solution where </a:t>
            </a:r>
            <a:br>
              <a:rPr lang="en-US" sz="2400" b="1" dirty="0">
                <a:solidFill>
                  <a:prstClr val="black"/>
                </a:solidFill>
              </a:rPr>
            </a:br>
            <a:r>
              <a:rPr lang="en-US" sz="2400" b="1" dirty="0">
                <a:solidFill>
                  <a:prstClr val="black"/>
                </a:solidFill>
              </a:rPr>
              <a:t>absorbance is highest for the solute. </a:t>
            </a:r>
            <a:br>
              <a:rPr lang="en-US" sz="2400" b="1" dirty="0">
                <a:solidFill>
                  <a:prstClr val="black"/>
                </a:solidFill>
              </a:rPr>
            </a:br>
            <a:r>
              <a:rPr lang="en-US" sz="2400" b="1" dirty="0">
                <a:solidFill>
                  <a:prstClr val="black"/>
                </a:solidFill>
              </a:rPr>
              <a:t>Complementary colors are usually best. </a:t>
            </a:r>
          </a:p>
          <a:p>
            <a:pPr marL="457200" indent="-457200">
              <a:buFont typeface="+mj-lt"/>
              <a:buAutoNum type="arabicPeriod"/>
            </a:pPr>
            <a:endParaRPr lang="en-US" sz="2400" b="1" dirty="0">
              <a:solidFill>
                <a:prstClr val="black"/>
              </a:solidFill>
            </a:endParaRPr>
          </a:p>
          <a:p>
            <a:pPr marL="457200" indent="-457200">
              <a:buFont typeface="+mj-lt"/>
              <a:buAutoNum type="arabicPeriod"/>
            </a:pPr>
            <a:r>
              <a:rPr lang="en-US" sz="2400" b="1" dirty="0">
                <a:solidFill>
                  <a:prstClr val="black"/>
                </a:solidFill>
              </a:rPr>
              <a:t>Measure absorbance for different concentrations </a:t>
            </a:r>
            <a:br>
              <a:rPr lang="en-US" sz="2400" b="1" dirty="0">
                <a:solidFill>
                  <a:prstClr val="black"/>
                </a:solidFill>
              </a:rPr>
            </a:br>
            <a:r>
              <a:rPr lang="en-US" sz="2400" b="1" dirty="0">
                <a:solidFill>
                  <a:prstClr val="black"/>
                </a:solidFill>
              </a:rPr>
              <a:t>at that wavelength. Graph results. This is making your “standard curve.”</a:t>
            </a:r>
          </a:p>
          <a:p>
            <a:pPr marL="457200" indent="-457200">
              <a:buFont typeface="+mj-lt"/>
              <a:buAutoNum type="arabicPeriod"/>
            </a:pPr>
            <a:endParaRPr lang="en-US" sz="2400" b="1" dirty="0">
              <a:solidFill>
                <a:prstClr val="black"/>
              </a:solidFill>
            </a:endParaRPr>
          </a:p>
          <a:p>
            <a:pPr marL="457200" indent="-457200">
              <a:buFont typeface="+mj-lt"/>
              <a:buAutoNum type="arabicPeriod"/>
            </a:pPr>
            <a:endParaRPr lang="en-US" sz="2400" b="1" dirty="0">
              <a:solidFill>
                <a:prstClr val="black"/>
              </a:solidFill>
            </a:endParaRPr>
          </a:p>
          <a:p>
            <a:pPr marL="457200" indent="-457200">
              <a:buFont typeface="+mj-lt"/>
              <a:buAutoNum type="arabicPeriod"/>
            </a:pPr>
            <a:endParaRPr lang="en-US" sz="2400" b="1" dirty="0">
              <a:solidFill>
                <a:prstClr val="black"/>
              </a:solidFill>
            </a:endParaRPr>
          </a:p>
          <a:p>
            <a:pPr marL="457200" indent="-457200">
              <a:buFont typeface="+mj-lt"/>
              <a:buAutoNum type="arabicPeriod"/>
            </a:pPr>
            <a:endParaRPr lang="en-US" sz="2400" b="1" dirty="0">
              <a:solidFill>
                <a:prstClr val="black"/>
              </a:solidFill>
            </a:endParaRPr>
          </a:p>
          <a:p>
            <a:pPr marL="457200" indent="-457200">
              <a:buFont typeface="+mj-lt"/>
              <a:buAutoNum type="arabicPeriod"/>
            </a:pPr>
            <a:endParaRPr lang="en-US" sz="2400" b="1" dirty="0">
              <a:solidFill>
                <a:prstClr val="black"/>
              </a:solidFill>
            </a:endParaRPr>
          </a:p>
          <a:p>
            <a:pPr marL="457200" indent="-457200">
              <a:buFont typeface="+mj-lt"/>
              <a:buAutoNum type="arabicPeriod"/>
            </a:pPr>
            <a:endParaRPr lang="en-US" sz="2400" b="1" dirty="0">
              <a:solidFill>
                <a:prstClr val="black"/>
              </a:solidFill>
            </a:endParaRPr>
          </a:p>
          <a:p>
            <a:pPr marL="457200" indent="-457200">
              <a:buFont typeface="+mj-lt"/>
              <a:buAutoNum type="arabicPeriod"/>
            </a:pPr>
            <a:r>
              <a:rPr lang="en-US" sz="2400" b="1" dirty="0">
                <a:solidFill>
                  <a:prstClr val="black"/>
                </a:solidFill>
              </a:rPr>
              <a:t>Measure the absorbance for your unknown </a:t>
            </a:r>
            <a:br>
              <a:rPr lang="en-US" sz="2400" b="1" dirty="0">
                <a:solidFill>
                  <a:prstClr val="black"/>
                </a:solidFill>
              </a:rPr>
            </a:br>
            <a:r>
              <a:rPr lang="en-US" sz="2400" b="1" dirty="0">
                <a:solidFill>
                  <a:prstClr val="black"/>
                </a:solidFill>
              </a:rPr>
              <a:t>concentration solution. You can compare it’s </a:t>
            </a:r>
            <a:br>
              <a:rPr lang="en-US" sz="2400" b="1" dirty="0">
                <a:solidFill>
                  <a:prstClr val="black"/>
                </a:solidFill>
              </a:rPr>
            </a:br>
            <a:r>
              <a:rPr lang="en-US" sz="2400" b="1" dirty="0">
                <a:solidFill>
                  <a:prstClr val="black"/>
                </a:solidFill>
              </a:rPr>
              <a:t>absorption to the concertation using your graph. </a:t>
            </a:r>
            <a:endParaRPr lang="en-US" sz="2000" dirty="0">
              <a:solidFill>
                <a:srgbClr val="0070C0"/>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257143" y="257210"/>
            <a:ext cx="4665204" cy="201560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41634" y="3031641"/>
            <a:ext cx="5902041" cy="1903055"/>
          </a:xfrm>
          <a:prstGeom prst="rect">
            <a:avLst/>
          </a:prstGeom>
        </p:spPr>
      </p:pic>
      <p:pic>
        <p:nvPicPr>
          <p:cNvPr id="8" name="Picture 7"/>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r="34333"/>
          <a:stretch/>
        </p:blipFill>
        <p:spPr>
          <a:xfrm>
            <a:off x="6920216" y="4268430"/>
            <a:ext cx="5078313" cy="2224228"/>
          </a:xfrm>
          <a:prstGeom prst="rect">
            <a:avLst/>
          </a:prstGeom>
        </p:spPr>
      </p:pic>
      <p:sp>
        <p:nvSpPr>
          <p:cNvPr id="17" name="Rectangle 16"/>
          <p:cNvSpPr/>
          <p:nvPr/>
        </p:nvSpPr>
        <p:spPr>
          <a:xfrm>
            <a:off x="10493829" y="5921829"/>
            <a:ext cx="682172" cy="261257"/>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7808686" y="4835110"/>
            <a:ext cx="292608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0834915" y="4964279"/>
            <a:ext cx="7257" cy="93431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4908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UV-VIS-Spectroscopy</a:t>
            </a:r>
            <a:endParaRPr lang="en-US" sz="3200" b="1" u="sng" dirty="0">
              <a:solidFill>
                <a:prstClr val="black"/>
              </a:solidFill>
            </a:endParaRPr>
          </a:p>
        </p:txBody>
      </p:sp>
      <p:sp>
        <p:nvSpPr>
          <p:cNvPr id="4" name="Rectangle 3"/>
          <p:cNvSpPr/>
          <p:nvPr/>
        </p:nvSpPr>
        <p:spPr>
          <a:xfrm>
            <a:off x="9872221" y="914400"/>
            <a:ext cx="2043554" cy="2246769"/>
          </a:xfrm>
          <a:prstGeom prst="rect">
            <a:avLst/>
          </a:prstGeom>
        </p:spPr>
        <p:txBody>
          <a:bodyPr wrap="square">
            <a:spAutoFit/>
          </a:bodyPr>
          <a:lstStyle/>
          <a:p>
            <a:r>
              <a:rPr lang="en-US" sz="2800" b="1" dirty="0"/>
              <a:t>Video #1</a:t>
            </a:r>
            <a:endParaRPr lang="en-US" sz="2800" b="1" dirty="0">
              <a:hlinkClick r:id="rId3"/>
            </a:endParaRPr>
          </a:p>
          <a:p>
            <a:endParaRPr lang="en-US" sz="2800" b="1" u="sng" dirty="0">
              <a:hlinkClick r:id="rId3"/>
            </a:endParaRPr>
          </a:p>
          <a:p>
            <a:r>
              <a:rPr lang="en-US" sz="2800" b="1" u="sng" dirty="0">
                <a:hlinkClick r:id="rId4"/>
              </a:rPr>
              <a:t>https://youtu.be/-et7jDXOLB4</a:t>
            </a:r>
            <a:r>
              <a:rPr lang="en-US" sz="2800" b="1" u="sng" dirty="0"/>
              <a:t> </a:t>
            </a:r>
            <a:endParaRPr lang="en-US" sz="2400" b="1" dirty="0"/>
          </a:p>
        </p:txBody>
      </p:sp>
      <p:pic>
        <p:nvPicPr>
          <p:cNvPr id="6" name="-et7jDXOLB4"/>
          <p:cNvPicPr>
            <a:picLocks noRot="1" noChangeAspect="1"/>
          </p:cNvPicPr>
          <p:nvPr>
            <a:videoFile r:link="rId1"/>
          </p:nvPr>
        </p:nvPicPr>
        <p:blipFill>
          <a:blip r:embed="rId5"/>
          <a:stretch>
            <a:fillRect/>
          </a:stretch>
        </p:blipFill>
        <p:spPr>
          <a:xfrm>
            <a:off x="448962" y="1129871"/>
            <a:ext cx="8491838" cy="4776659"/>
          </a:xfrm>
          <a:prstGeom prst="rect">
            <a:avLst/>
          </a:prstGeom>
        </p:spPr>
      </p:pic>
    </p:spTree>
    <p:extLst>
      <p:ext uri="{BB962C8B-B14F-4D97-AF65-F5344CB8AC3E}">
        <p14:creationId xmlns:p14="http://schemas.microsoft.com/office/powerpoint/2010/main" val="41678603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UV-VIS-Spectroscopy</a:t>
            </a:r>
            <a:endParaRPr lang="en-US" sz="3200" b="1" u="sng" dirty="0">
              <a:solidFill>
                <a:prstClr val="black"/>
              </a:solidFill>
            </a:endParaRPr>
          </a:p>
        </p:txBody>
      </p:sp>
      <p:sp>
        <p:nvSpPr>
          <p:cNvPr id="4" name="Rectangle 3"/>
          <p:cNvSpPr/>
          <p:nvPr/>
        </p:nvSpPr>
        <p:spPr>
          <a:xfrm>
            <a:off x="9872221" y="914400"/>
            <a:ext cx="2043554" cy="2246769"/>
          </a:xfrm>
          <a:prstGeom prst="rect">
            <a:avLst/>
          </a:prstGeom>
        </p:spPr>
        <p:txBody>
          <a:bodyPr wrap="square">
            <a:spAutoFit/>
          </a:bodyPr>
          <a:lstStyle/>
          <a:p>
            <a:r>
              <a:rPr lang="en-US" sz="2800" b="1" dirty="0"/>
              <a:t>Video #2</a:t>
            </a:r>
            <a:endParaRPr lang="en-US" sz="2800" b="1" dirty="0">
              <a:hlinkClick r:id="rId3"/>
            </a:endParaRPr>
          </a:p>
          <a:p>
            <a:endParaRPr lang="en-US" sz="2800" b="1" u="sng" dirty="0">
              <a:hlinkClick r:id="rId3"/>
            </a:endParaRPr>
          </a:p>
          <a:p>
            <a:r>
              <a:rPr lang="en-US" sz="2800" b="1" u="sng" dirty="0">
                <a:hlinkClick r:id="rId3"/>
              </a:rPr>
              <a:t>https://youtu.be/dSEWkypbhLk</a:t>
            </a:r>
            <a:r>
              <a:rPr lang="en-US" sz="2800" b="1" u="sng" dirty="0"/>
              <a:t> </a:t>
            </a:r>
            <a:endParaRPr lang="en-US" sz="2400" b="1" dirty="0"/>
          </a:p>
        </p:txBody>
      </p:sp>
      <p:pic>
        <p:nvPicPr>
          <p:cNvPr id="5" name="dSEWkypbhLk"/>
          <p:cNvPicPr>
            <a:picLocks noRot="1" noChangeAspect="1"/>
          </p:cNvPicPr>
          <p:nvPr>
            <a:videoFile r:link="rId1"/>
          </p:nvPr>
        </p:nvPicPr>
        <p:blipFill>
          <a:blip r:embed="rId4"/>
          <a:stretch>
            <a:fillRect/>
          </a:stretch>
        </p:blipFill>
        <p:spPr>
          <a:xfrm>
            <a:off x="399535" y="1013520"/>
            <a:ext cx="8654748" cy="4868296"/>
          </a:xfrm>
          <a:prstGeom prst="rect">
            <a:avLst/>
          </a:prstGeom>
        </p:spPr>
      </p:pic>
    </p:spTree>
    <p:extLst>
      <p:ext uri="{BB962C8B-B14F-4D97-AF65-F5344CB8AC3E}">
        <p14:creationId xmlns:p14="http://schemas.microsoft.com/office/powerpoint/2010/main" val="13703555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6" name="TextBox 15"/>
          <p:cNvSpPr txBox="1"/>
          <p:nvPr/>
        </p:nvSpPr>
        <p:spPr>
          <a:xfrm>
            <a:off x="168430" y="638815"/>
            <a:ext cx="12023570" cy="6232475"/>
          </a:xfrm>
          <a:prstGeom prst="rect">
            <a:avLst/>
          </a:prstGeom>
          <a:solidFill>
            <a:schemeClr val="bg1"/>
          </a:solidFill>
        </p:spPr>
        <p:txBody>
          <a:bodyPr wrap="square" rtlCol="0">
            <a:spAutoFit/>
          </a:bodyPr>
          <a:lstStyle/>
          <a:p>
            <a:r>
              <a:rPr lang="en-US" sz="3200" b="1" dirty="0">
                <a:solidFill>
                  <a:srgbClr val="0070C0"/>
                </a:solidFill>
              </a:rPr>
              <a:t>Common Mistakes</a:t>
            </a:r>
          </a:p>
          <a:p>
            <a:pPr marL="457200" indent="-457200">
              <a:buFont typeface="Arial" panose="020B0604020202020204" pitchFamily="34" charset="0"/>
              <a:buChar char="•"/>
            </a:pPr>
            <a:r>
              <a:rPr lang="en-US" sz="2500" b="1" dirty="0"/>
              <a:t>Absorbance is lower than it should be (point falls below the line)</a:t>
            </a:r>
          </a:p>
          <a:p>
            <a:pPr marL="914400" lvl="1" indent="-457200">
              <a:buFont typeface="Courier New" panose="02070309020205020404" pitchFamily="49" charset="0"/>
              <a:buChar char="o"/>
            </a:pPr>
            <a:r>
              <a:rPr lang="en-US" sz="2400" dirty="0"/>
              <a:t>Cuvette was cleaned with distilled water and then immediately filled with solution, creating a more dilute solution</a:t>
            </a:r>
          </a:p>
          <a:p>
            <a:pPr marL="914400" lvl="1" indent="-457200">
              <a:buFont typeface="Courier New" panose="02070309020205020404" pitchFamily="49" charset="0"/>
              <a:buChar char="o"/>
            </a:pPr>
            <a:r>
              <a:rPr lang="en-US" sz="2400" dirty="0"/>
              <a:t>Too little solute in the prepared solution</a:t>
            </a:r>
          </a:p>
          <a:p>
            <a:pPr marL="457200" indent="-457200">
              <a:buFont typeface="Arial" panose="020B0604020202020204" pitchFamily="34" charset="0"/>
              <a:buChar char="•"/>
            </a:pPr>
            <a:r>
              <a:rPr lang="en-US" sz="2500" b="1" dirty="0"/>
              <a:t>Absorbance is higher than it should be (point falls above the line)</a:t>
            </a:r>
          </a:p>
          <a:p>
            <a:pPr marL="914400" lvl="1" indent="-457200">
              <a:buFont typeface="Courier New" panose="02070309020205020404" pitchFamily="49" charset="0"/>
              <a:buChar char="o"/>
            </a:pPr>
            <a:r>
              <a:rPr lang="en-US" sz="2400" dirty="0"/>
              <a:t>Cuvette is dirty with fingerprints/dust, etc.</a:t>
            </a:r>
          </a:p>
          <a:p>
            <a:pPr marL="914400" lvl="1" indent="-457200">
              <a:buFont typeface="Courier New" panose="02070309020205020404" pitchFamily="49" charset="0"/>
              <a:buChar char="o"/>
            </a:pPr>
            <a:r>
              <a:rPr lang="en-US" sz="2400" dirty="0"/>
              <a:t>Too much solute in the prepared solution</a:t>
            </a:r>
          </a:p>
          <a:p>
            <a:pPr marL="914400" lvl="1" indent="-457200">
              <a:buFont typeface="Courier New" panose="02070309020205020404" pitchFamily="49" charset="0"/>
              <a:buChar char="o"/>
            </a:pPr>
            <a:r>
              <a:rPr lang="en-US" sz="2400" dirty="0"/>
              <a:t>Contamination with a more concentrated solution</a:t>
            </a:r>
          </a:p>
          <a:p>
            <a:pPr marL="914400" lvl="1" indent="-457200">
              <a:buFont typeface="Courier New" panose="02070309020205020404" pitchFamily="49" charset="0"/>
              <a:buChar char="o"/>
            </a:pPr>
            <a:r>
              <a:rPr lang="en-US" sz="2400" dirty="0"/>
              <a:t>Used a cuvette with a longer path for one data point</a:t>
            </a:r>
          </a:p>
          <a:p>
            <a:pPr marL="914400" lvl="1" indent="-457200">
              <a:buFont typeface="Courier New" panose="02070309020205020404" pitchFamily="49" charset="0"/>
              <a:buChar char="o"/>
            </a:pPr>
            <a:r>
              <a:rPr lang="en-US" sz="2400" dirty="0"/>
              <a:t>Used frosted/ridged side of cuvette instead of the clear side</a:t>
            </a:r>
          </a:p>
          <a:p>
            <a:pPr marL="457200" indent="-457200">
              <a:buFont typeface="Arial" panose="020B0604020202020204" pitchFamily="34" charset="0"/>
              <a:buChar char="•"/>
            </a:pPr>
            <a:r>
              <a:rPr lang="en-US" sz="2500" b="1" dirty="0"/>
              <a:t>Did not use the correct wavelength of maximum absorbance for the solute.</a:t>
            </a:r>
          </a:p>
          <a:p>
            <a:pPr marL="914400" lvl="1" indent="-457200">
              <a:buFont typeface="Courier New" panose="02070309020205020404" pitchFamily="49" charset="0"/>
              <a:buChar char="o"/>
            </a:pPr>
            <a:r>
              <a:rPr lang="en-US" sz="2400" dirty="0" err="1"/>
              <a:t>Absorbances</a:t>
            </a:r>
            <a:r>
              <a:rPr lang="en-US" sz="2400" dirty="0"/>
              <a:t> could be too low especially for dilute solutions</a:t>
            </a:r>
          </a:p>
          <a:p>
            <a:pPr marL="457200" indent="-457200">
              <a:buFont typeface="Arial" panose="020B0604020202020204" pitchFamily="34" charset="0"/>
              <a:buChar char="•"/>
            </a:pPr>
            <a:r>
              <a:rPr lang="en-US" sz="2500" b="1" dirty="0"/>
              <a:t>Overfilled the cuvette - </a:t>
            </a:r>
            <a:r>
              <a:rPr lang="en-US" sz="2500" dirty="0"/>
              <a:t>Should not have an impact on data</a:t>
            </a:r>
          </a:p>
          <a:p>
            <a:pPr marL="457200" indent="-457200">
              <a:buFont typeface="Arial" panose="020B0604020202020204" pitchFamily="34" charset="0"/>
              <a:buChar char="•"/>
            </a:pPr>
            <a:r>
              <a:rPr lang="en-US" sz="2500" b="1" dirty="0"/>
              <a:t>Picked a wavelength where it is high absorbance for the solvent</a:t>
            </a:r>
          </a:p>
          <a:p>
            <a:pPr marL="914400" lvl="1" indent="-457200">
              <a:buFont typeface="Courier New" panose="02070309020205020404" pitchFamily="49" charset="0"/>
              <a:buChar char="o"/>
            </a:pPr>
            <a:r>
              <a:rPr lang="en-US" sz="2400" dirty="0"/>
              <a:t>Won’t be able to distinguish absorbance due to solvent vs. solute</a:t>
            </a:r>
          </a:p>
        </p:txBody>
      </p:sp>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UV-VIS Spectroscopy</a:t>
            </a:r>
            <a:endParaRPr lang="en-US" sz="3200" b="1" u="sng" dirty="0">
              <a:solidFill>
                <a:prstClr val="black"/>
              </a:solidFill>
            </a:endParaRPr>
          </a:p>
        </p:txBody>
      </p:sp>
    </p:spTree>
    <p:extLst>
      <p:ext uri="{BB962C8B-B14F-4D97-AF65-F5344CB8AC3E}">
        <p14:creationId xmlns:p14="http://schemas.microsoft.com/office/powerpoint/2010/main" val="41560381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0"/>
            <a:ext cx="6543676" cy="769441"/>
          </a:xfrm>
          <a:prstGeom prst="rect">
            <a:avLst/>
          </a:prstGeom>
          <a:noFill/>
        </p:spPr>
        <p:txBody>
          <a:bodyPr wrap="square" rtlCol="0">
            <a:spAutoFit/>
          </a:bodyPr>
          <a:lstStyle/>
          <a:p>
            <a:r>
              <a:rPr lang="en-US" sz="4400" b="1" u="sng" dirty="0">
                <a:solidFill>
                  <a:prstClr val="black"/>
                </a:solidFill>
              </a:rPr>
              <a:t>UV-VIS Spectroscopy</a:t>
            </a:r>
            <a:endParaRPr lang="en-US" sz="3200" b="1" u="sng" dirty="0">
              <a:solidFill>
                <a:prstClr val="black"/>
              </a:solidFill>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6" name="TextBox 15"/>
          <p:cNvSpPr txBox="1"/>
          <p:nvPr/>
        </p:nvSpPr>
        <p:spPr>
          <a:xfrm>
            <a:off x="168430" y="706948"/>
            <a:ext cx="12023570" cy="5970865"/>
          </a:xfrm>
          <a:prstGeom prst="rect">
            <a:avLst/>
          </a:prstGeom>
          <a:solidFill>
            <a:schemeClr val="bg1"/>
          </a:solidFill>
        </p:spPr>
        <p:txBody>
          <a:bodyPr wrap="square" rtlCol="0">
            <a:spAutoFit/>
          </a:bodyPr>
          <a:lstStyle/>
          <a:p>
            <a:r>
              <a:rPr lang="en-US" sz="3200" b="1" dirty="0">
                <a:solidFill>
                  <a:srgbClr val="0070C0"/>
                </a:solidFill>
              </a:rPr>
              <a:t>Common Applications</a:t>
            </a:r>
          </a:p>
          <a:p>
            <a:pPr marL="457200" indent="-457200">
              <a:buFont typeface="Arial" panose="020B0604020202020204" pitchFamily="34" charset="0"/>
              <a:buChar char="•"/>
            </a:pPr>
            <a:r>
              <a:rPr lang="en-US" sz="2600" b="1" dirty="0"/>
              <a:t>Determining the concentration of a solution of unknown concentration using solutions of known concentration</a:t>
            </a:r>
          </a:p>
          <a:p>
            <a:pPr marL="457200" indent="-457200">
              <a:buFont typeface="Arial" panose="020B0604020202020204" pitchFamily="34" charset="0"/>
              <a:buChar char="•"/>
            </a:pPr>
            <a:r>
              <a:rPr lang="en-US" sz="2600" b="1" dirty="0"/>
              <a:t>Kinetics reactions </a:t>
            </a:r>
            <a:r>
              <a:rPr lang="en-US" sz="2600" dirty="0"/>
              <a:t>(like bleach + blue food dye)</a:t>
            </a:r>
            <a:endParaRPr lang="en-US" sz="2600" dirty="0">
              <a:solidFill>
                <a:srgbClr val="0070C0"/>
              </a:solidFill>
            </a:endParaRPr>
          </a:p>
          <a:p>
            <a:endParaRPr lang="en-US" sz="3200" b="1" dirty="0">
              <a:solidFill>
                <a:srgbClr val="0070C0"/>
              </a:solidFill>
            </a:endParaRPr>
          </a:p>
          <a:p>
            <a:r>
              <a:rPr lang="en-US" sz="3200" b="1" dirty="0">
                <a:solidFill>
                  <a:srgbClr val="0070C0"/>
                </a:solidFill>
              </a:rPr>
              <a:t>Important to Remember</a:t>
            </a:r>
          </a:p>
          <a:p>
            <a:pPr marL="457200" indent="-457200">
              <a:buFont typeface="Arial" panose="020B0604020202020204" pitchFamily="34" charset="0"/>
              <a:buChar char="•"/>
            </a:pPr>
            <a:r>
              <a:rPr lang="en-US" sz="2600" b="1" dirty="0"/>
              <a:t>Before using, you need to calibrate the spectrophotometer with a blank of just solvent </a:t>
            </a:r>
            <a:r>
              <a:rPr lang="en-US" sz="2600" dirty="0"/>
              <a:t>(in order to account for any absorbance due to solvent and cuvette itself)</a:t>
            </a:r>
          </a:p>
          <a:p>
            <a:pPr marL="457200" indent="-457200">
              <a:buFont typeface="Arial" panose="020B0604020202020204" pitchFamily="34" charset="0"/>
              <a:buChar char="•"/>
            </a:pPr>
            <a:r>
              <a:rPr lang="en-US" sz="2600" b="1" dirty="0"/>
              <a:t>Molarity = moles solute/L of solution</a:t>
            </a:r>
          </a:p>
          <a:p>
            <a:pPr marL="457200" indent="-457200">
              <a:buFont typeface="Arial" panose="020B0604020202020204" pitchFamily="34" charset="0"/>
              <a:buChar char="•"/>
            </a:pPr>
            <a:r>
              <a:rPr lang="en-US" sz="2600" b="1" dirty="0"/>
              <a:t>Absorbance = amount of light the solution absorbs at a specific wavelength</a:t>
            </a:r>
          </a:p>
          <a:p>
            <a:pPr marL="457200" indent="-457200">
              <a:buFont typeface="Arial" panose="020B0604020202020204" pitchFamily="34" charset="0"/>
              <a:buChar char="•"/>
            </a:pPr>
            <a:r>
              <a:rPr lang="en-US" sz="2600" b="1" dirty="0"/>
              <a:t>Molar absorptivity (1/M*cm) describes how intensely a sample absorbs light at a specific wavelength </a:t>
            </a:r>
            <a:r>
              <a:rPr lang="en-US" sz="2600" dirty="0"/>
              <a:t>(constant unique to the substance at a specific wavelength)</a:t>
            </a:r>
          </a:p>
          <a:p>
            <a:pPr marL="457200" indent="-457200">
              <a:buFont typeface="Arial" panose="020B0604020202020204" pitchFamily="34" charset="0"/>
              <a:buChar char="•"/>
            </a:pPr>
            <a:r>
              <a:rPr lang="en-US" sz="2600" b="1" dirty="0"/>
              <a:t>Path length </a:t>
            </a:r>
            <a:r>
              <a:rPr lang="en-US" sz="2600" dirty="0"/>
              <a:t>of sample = length of the cuvette where the light will travel (cm)</a:t>
            </a:r>
          </a:p>
          <a:p>
            <a:pPr marL="457200" indent="-457200">
              <a:buFont typeface="Arial" panose="020B0604020202020204" pitchFamily="34" charset="0"/>
              <a:buChar char="•"/>
            </a:pPr>
            <a:r>
              <a:rPr lang="en-US" sz="2600" b="1" dirty="0"/>
              <a:t>Concentration is molarity</a:t>
            </a:r>
          </a:p>
        </p:txBody>
      </p:sp>
    </p:spTree>
    <p:extLst>
      <p:ext uri="{BB962C8B-B14F-4D97-AF65-F5344CB8AC3E}">
        <p14:creationId xmlns:p14="http://schemas.microsoft.com/office/powerpoint/2010/main" val="364855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t>Common lab equipment</a:t>
            </a:r>
          </a:p>
        </p:txBody>
      </p:sp>
      <p:sp>
        <p:nvSpPr>
          <p:cNvPr id="10" name="Text Placeholder 9"/>
          <p:cNvSpPr>
            <a:spLocks noGrp="1"/>
          </p:cNvSpPr>
          <p:nvPr>
            <p:ph type="body" sz="half" idx="2"/>
          </p:nvPr>
        </p:nvSpPr>
        <p:spPr/>
        <p:txBody>
          <a:bodyPr>
            <a:noAutofit/>
          </a:bodyPr>
          <a:lstStyle/>
          <a:p>
            <a:r>
              <a:rPr lang="en-US" sz="4400" dirty="0"/>
              <a:t>Slide #5 of 5</a:t>
            </a:r>
          </a:p>
        </p:txBody>
      </p:sp>
      <p:pic>
        <p:nvPicPr>
          <p:cNvPr id="2" name="Picture 1"/>
          <p:cNvPicPr>
            <a:picLocks noChangeAspect="1"/>
          </p:cNvPicPr>
          <p:nvPr/>
        </p:nvPicPr>
        <p:blipFill>
          <a:blip r:embed="rId2"/>
          <a:stretch>
            <a:fillRect/>
          </a:stretch>
        </p:blipFill>
        <p:spPr>
          <a:xfrm>
            <a:off x="1338384" y="0"/>
            <a:ext cx="9515232" cy="4868562"/>
          </a:xfrm>
          <a:prstGeom prst="rect">
            <a:avLst/>
          </a:prstGeom>
        </p:spPr>
      </p:pic>
    </p:spTree>
    <p:extLst>
      <p:ext uri="{BB962C8B-B14F-4D97-AF65-F5344CB8AC3E}">
        <p14:creationId xmlns:p14="http://schemas.microsoft.com/office/powerpoint/2010/main" val="6549933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238171" y="731520"/>
            <a:ext cx="7953829" cy="5257800"/>
          </a:xfrm>
        </p:spPr>
        <p:txBody>
          <a:bodyPr anchor="ctr">
            <a:normAutofit/>
          </a:bodyPr>
          <a:lstStyle/>
          <a:p>
            <a:r>
              <a:rPr lang="en-US" sz="7200" b="1" dirty="0"/>
              <a:t>CHROMATOGRAPHY</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41180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Chromatography</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4323" y="769441"/>
            <a:ext cx="11878703" cy="5544273"/>
          </a:xfrm>
          <a:prstGeom prst="rect">
            <a:avLst/>
          </a:prstGeom>
        </p:spPr>
      </p:pic>
    </p:spTree>
    <p:extLst>
      <p:ext uri="{BB962C8B-B14F-4D97-AF65-F5344CB8AC3E}">
        <p14:creationId xmlns:p14="http://schemas.microsoft.com/office/powerpoint/2010/main" val="963262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Chromatography</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66308" y="1098099"/>
            <a:ext cx="7972377" cy="4576987"/>
          </a:xfrm>
          <a:prstGeom prst="rect">
            <a:avLst/>
          </a:prstGeom>
        </p:spPr>
      </p:pic>
    </p:spTree>
    <p:extLst>
      <p:ext uri="{BB962C8B-B14F-4D97-AF65-F5344CB8AC3E}">
        <p14:creationId xmlns:p14="http://schemas.microsoft.com/office/powerpoint/2010/main" val="421516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Chromatography</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706948"/>
            <a:ext cx="12023570" cy="501675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Mistakes</a:t>
            </a:r>
          </a:p>
          <a:p>
            <a:pPr marL="457200" lvl="0" indent="-457200">
              <a:buFont typeface="Arial" panose="020B0604020202020204" pitchFamily="34" charset="0"/>
              <a:buChar char="•"/>
            </a:pPr>
            <a:r>
              <a:rPr lang="en-US" sz="2800" b="1" dirty="0">
                <a:solidFill>
                  <a:prstClr val="black"/>
                </a:solidFill>
              </a:rPr>
              <a:t>Solvent reaches the top of the paper strip.</a:t>
            </a:r>
          </a:p>
          <a:p>
            <a:pPr marL="914400" lvl="1" indent="-457200">
              <a:buFont typeface="Courier New" panose="02070309020205020404" pitchFamily="49" charset="0"/>
              <a:buChar char="o"/>
            </a:pPr>
            <a:r>
              <a:rPr lang="en-US" sz="2800" dirty="0" err="1">
                <a:solidFill>
                  <a:prstClr val="black"/>
                </a:solidFill>
              </a:rPr>
              <a:t>Rf</a:t>
            </a:r>
            <a:r>
              <a:rPr lang="en-US" sz="2800" dirty="0">
                <a:solidFill>
                  <a:prstClr val="black"/>
                </a:solidFill>
              </a:rPr>
              <a:t> values cannot be calculated as we do not know how far the solvent would have traveled had there been more paper.</a:t>
            </a:r>
          </a:p>
          <a:p>
            <a:pPr marL="457200" lvl="0" indent="-457200">
              <a:buFont typeface="Arial" panose="020B0604020202020204" pitchFamily="34" charset="0"/>
              <a:buChar char="•"/>
            </a:pPr>
            <a:r>
              <a:rPr lang="en-US" sz="2800" b="1" dirty="0">
                <a:solidFill>
                  <a:prstClr val="black"/>
                </a:solidFill>
              </a:rPr>
              <a:t>No major difference in polarity between paper and solvent</a:t>
            </a:r>
          </a:p>
          <a:p>
            <a:pPr marL="914400" lvl="1" indent="-457200">
              <a:buFont typeface="Courier New" panose="02070309020205020404" pitchFamily="49" charset="0"/>
              <a:buChar char="o"/>
            </a:pPr>
            <a:r>
              <a:rPr lang="en-US" sz="2800" dirty="0">
                <a:solidFill>
                  <a:prstClr val="black"/>
                </a:solidFill>
              </a:rPr>
              <a:t>Substances cannot be adequately separated</a:t>
            </a:r>
          </a:p>
          <a:p>
            <a:pPr marL="457200" lvl="0" indent="-457200">
              <a:buFont typeface="Arial" panose="020B0604020202020204" pitchFamily="34" charset="0"/>
              <a:buChar char="•"/>
            </a:pPr>
            <a:r>
              <a:rPr lang="en-US" sz="2800" b="1" dirty="0">
                <a:solidFill>
                  <a:prstClr val="black"/>
                </a:solidFill>
              </a:rPr>
              <a:t>No major differences in polarity of components of mixture</a:t>
            </a:r>
          </a:p>
          <a:p>
            <a:pPr marL="914400" lvl="1" indent="-457200">
              <a:buFont typeface="Courier New" panose="02070309020205020404" pitchFamily="49" charset="0"/>
              <a:buChar char="o"/>
            </a:pPr>
            <a:r>
              <a:rPr lang="en-US" sz="2800" dirty="0">
                <a:solidFill>
                  <a:prstClr val="black"/>
                </a:solidFill>
              </a:rPr>
              <a:t>Substances cannot be adequately separated</a:t>
            </a:r>
            <a:endParaRPr kumimoji="0" lang="en-US" sz="320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Applications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Determining the components of a mixture</a:t>
            </a:r>
          </a:p>
        </p:txBody>
      </p:sp>
    </p:spTree>
    <p:extLst>
      <p:ext uri="{BB962C8B-B14F-4D97-AF65-F5344CB8AC3E}">
        <p14:creationId xmlns:p14="http://schemas.microsoft.com/office/powerpoint/2010/main" val="29769489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UIcebi1GVc"/>
          <p:cNvPicPr>
            <a:picLocks noRot="1" noChangeAspect="1"/>
          </p:cNvPicPr>
          <p:nvPr>
            <a:videoFile r:link="rId1"/>
          </p:nvPr>
        </p:nvPicPr>
        <p:blipFill>
          <a:blip r:embed="rId3"/>
          <a:stretch>
            <a:fillRect/>
          </a:stretch>
        </p:blipFill>
        <p:spPr>
          <a:xfrm>
            <a:off x="188912" y="914400"/>
            <a:ext cx="9271001" cy="5214938"/>
          </a:xfrm>
          <a:prstGeom prst="rect">
            <a:avLst/>
          </a:prstGeom>
        </p:spPr>
      </p:pic>
      <p:sp>
        <p:nvSpPr>
          <p:cNvPr id="4" name="TextBox 3"/>
          <p:cNvSpPr txBox="1"/>
          <p:nvPr/>
        </p:nvSpPr>
        <p:spPr>
          <a:xfrm>
            <a:off x="0" y="-59656"/>
            <a:ext cx="1013460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u="sng" dirty="0">
                <a:solidFill>
                  <a:prstClr val="black"/>
                </a:solidFill>
                <a:latin typeface="Calibri" panose="020F0502020204030204"/>
              </a:rPr>
              <a:t>Chromatography</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9872221" y="914400"/>
            <a:ext cx="2043554"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https://youtu.be/eUIcebi1GVc</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6207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Chromatography</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706948"/>
            <a:ext cx="12023570" cy="489364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Important to Remember</a:t>
            </a:r>
          </a:p>
          <a:p>
            <a:pPr marL="457200" indent="-457200">
              <a:buFont typeface="Arial" panose="020B0604020202020204" pitchFamily="34" charset="0"/>
              <a:buChar char="•"/>
            </a:pPr>
            <a:r>
              <a:rPr lang="en-US" sz="2800" b="1" dirty="0">
                <a:solidFill>
                  <a:prstClr val="black"/>
                </a:solidFill>
              </a:rPr>
              <a:t>The substance that travels further up </a:t>
            </a:r>
            <a:r>
              <a:rPr lang="en-US" sz="2800" dirty="0">
                <a:solidFill>
                  <a:prstClr val="black"/>
                </a:solidFill>
              </a:rPr>
              <a:t>the paper is more attracted to solvent.</a:t>
            </a:r>
          </a:p>
          <a:p>
            <a:pPr marL="457200" indent="-457200">
              <a:buFont typeface="Arial" panose="020B0604020202020204" pitchFamily="34" charset="0"/>
              <a:buChar char="•"/>
            </a:pPr>
            <a:r>
              <a:rPr lang="en-US" sz="2800" b="1" dirty="0">
                <a:solidFill>
                  <a:prstClr val="black"/>
                </a:solidFill>
              </a:rPr>
              <a:t>The substance that travels the least </a:t>
            </a:r>
            <a:r>
              <a:rPr lang="en-US" sz="2800" dirty="0">
                <a:solidFill>
                  <a:prstClr val="black"/>
                </a:solidFill>
              </a:rPr>
              <a:t>is most attracted to the paper.</a:t>
            </a:r>
          </a:p>
          <a:p>
            <a:pPr marL="457200" lvl="0" indent="-457200">
              <a:buFont typeface="Arial" panose="020B0604020202020204" pitchFamily="34" charset="0"/>
              <a:buChar char="•"/>
            </a:pPr>
            <a:r>
              <a:rPr lang="en-US" sz="2800" b="1" dirty="0">
                <a:solidFill>
                  <a:prstClr val="black"/>
                </a:solidFill>
              </a:rPr>
              <a:t>Paper </a:t>
            </a:r>
            <a:r>
              <a:rPr lang="en-US" sz="2800" dirty="0">
                <a:solidFill>
                  <a:prstClr val="black"/>
                </a:solidFill>
              </a:rPr>
              <a:t>is usually relatively nonpolar in comparison to the solvent.</a:t>
            </a:r>
          </a:p>
          <a:p>
            <a:pPr marL="457200" lvl="0" indent="-457200">
              <a:buFont typeface="Arial" panose="020B0604020202020204" pitchFamily="34" charset="0"/>
              <a:buChar char="•"/>
            </a:pPr>
            <a:r>
              <a:rPr lang="en-US" sz="2800" b="1" dirty="0">
                <a:solidFill>
                  <a:prstClr val="black"/>
                </a:solidFill>
              </a:rPr>
              <a:t>Silica plates </a:t>
            </a:r>
            <a:r>
              <a:rPr lang="en-US" sz="2800" dirty="0">
                <a:solidFill>
                  <a:prstClr val="black"/>
                </a:solidFill>
              </a:rPr>
              <a:t>are usually relatively polar in comparison to the solvent. </a:t>
            </a:r>
            <a:endParaRPr lang="en-US" sz="2800" b="1" dirty="0">
              <a:solidFill>
                <a:prstClr val="black"/>
              </a:solidFill>
            </a:endParaRPr>
          </a:p>
          <a:p>
            <a:pPr marL="457200" lvl="0" indent="-457200">
              <a:buFont typeface="Arial" panose="020B0604020202020204" pitchFamily="34" charset="0"/>
              <a:buChar char="•"/>
            </a:pPr>
            <a:r>
              <a:rPr lang="en-US" sz="2800" b="1" dirty="0">
                <a:solidFill>
                  <a:prstClr val="black"/>
                </a:solidFill>
              </a:rPr>
              <a:t>If multiple trials are run, </a:t>
            </a:r>
            <a:r>
              <a:rPr lang="en-US" sz="2800" dirty="0">
                <a:solidFill>
                  <a:prstClr val="black"/>
                </a:solidFill>
              </a:rPr>
              <a:t>compare </a:t>
            </a:r>
            <a:r>
              <a:rPr lang="en-US" sz="2800" dirty="0" err="1">
                <a:solidFill>
                  <a:prstClr val="black"/>
                </a:solidFill>
              </a:rPr>
              <a:t>Rf</a:t>
            </a:r>
            <a:r>
              <a:rPr lang="en-US" sz="2800" dirty="0">
                <a:solidFill>
                  <a:prstClr val="black"/>
                </a:solidFill>
              </a:rPr>
              <a:t> values, not relative heights.</a:t>
            </a:r>
          </a:p>
          <a:p>
            <a:pPr marL="457200" lvl="0" indent="-457200">
              <a:buFont typeface="Arial" panose="020B0604020202020204" pitchFamily="34" charset="0"/>
              <a:buChar char="•"/>
            </a:pPr>
            <a:r>
              <a:rPr lang="en-US" sz="2800" b="1" dirty="0">
                <a:solidFill>
                  <a:prstClr val="black"/>
                </a:solidFill>
              </a:rPr>
              <a:t>Polar substances </a:t>
            </a:r>
            <a:r>
              <a:rPr lang="en-US" sz="2800" dirty="0">
                <a:solidFill>
                  <a:prstClr val="black"/>
                </a:solidFill>
              </a:rPr>
              <a:t>tend to lack symmetry, have polar bonds, and have lone pairs on the central atom. They are most soluble in other polar substances.</a:t>
            </a:r>
          </a:p>
          <a:p>
            <a:pPr marL="457200" lvl="0" indent="-457200">
              <a:buFont typeface="Arial" panose="020B0604020202020204" pitchFamily="34" charset="0"/>
              <a:buChar char="•"/>
            </a:pPr>
            <a:r>
              <a:rPr lang="en-US" sz="2800" b="1" dirty="0">
                <a:solidFill>
                  <a:prstClr val="black"/>
                </a:solidFill>
              </a:rPr>
              <a:t>Nonpolar substances </a:t>
            </a:r>
            <a:r>
              <a:rPr lang="en-US" sz="2800" dirty="0">
                <a:solidFill>
                  <a:prstClr val="black"/>
                </a:solidFill>
              </a:rPr>
              <a:t>tend to be symmetrical, have identical bonds, and have no lone pairs on the central atom. They are most soluble in other nonpolar substances.</a:t>
            </a:r>
            <a:endParaRPr kumimoji="0" lang="en-US" sz="28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0651292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FRACTIONAL DISTILLATION</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698862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Fractional Distillation </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18775" y="769441"/>
            <a:ext cx="10142709" cy="5486333"/>
          </a:xfrm>
          <a:prstGeom prst="rect">
            <a:avLst/>
          </a:prstGeom>
        </p:spPr>
      </p:pic>
    </p:spTree>
    <p:extLst>
      <p:ext uri="{BB962C8B-B14F-4D97-AF65-F5344CB8AC3E}">
        <p14:creationId xmlns:p14="http://schemas.microsoft.com/office/powerpoint/2010/main" val="30290421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UIcebi1GVc"/>
          <p:cNvPicPr>
            <a:picLocks noRot="1" noChangeAspect="1"/>
          </p:cNvPicPr>
          <p:nvPr>
            <a:videoFile r:link="rId1"/>
          </p:nvPr>
        </p:nvPicPr>
        <p:blipFill>
          <a:blip r:embed="rId3"/>
          <a:stretch>
            <a:fillRect/>
          </a:stretch>
        </p:blipFill>
        <p:spPr>
          <a:xfrm>
            <a:off x="188912" y="914400"/>
            <a:ext cx="9271001" cy="5214938"/>
          </a:xfrm>
          <a:prstGeom prst="rect">
            <a:avLst/>
          </a:prstGeom>
        </p:spPr>
      </p:pic>
      <p:sp>
        <p:nvSpPr>
          <p:cNvPr id="4" name="TextBox 3"/>
          <p:cNvSpPr txBox="1"/>
          <p:nvPr/>
        </p:nvSpPr>
        <p:spPr>
          <a:xfrm>
            <a:off x="0" y="-59656"/>
            <a:ext cx="1013460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u="sng" dirty="0">
                <a:solidFill>
                  <a:prstClr val="black"/>
                </a:solidFill>
                <a:latin typeface="Calibri" panose="020F0502020204030204"/>
              </a:rPr>
              <a:t>Fractional Distillation</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9872221" y="914400"/>
            <a:ext cx="2043554"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https://youtu.be/eUIcebi1GVc</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8213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654367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Fractional Distillation </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706948"/>
            <a:ext cx="12023570" cy="590931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Mistakes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rPr>
              <a:t>Components of</a:t>
            </a:r>
            <a:r>
              <a:rPr kumimoji="0" lang="en-US" sz="2600" b="1" i="0" u="none" strike="noStrike" kern="1200" cap="none" spc="0" normalizeH="0" noProof="0" dirty="0">
                <a:ln>
                  <a:noFill/>
                </a:ln>
                <a:solidFill>
                  <a:prstClr val="black"/>
                </a:solidFill>
                <a:effectLst/>
                <a:uLnTx/>
                <a:uFillTx/>
                <a:latin typeface="Calibri" panose="020F0502020204030204"/>
              </a:rPr>
              <a:t> the mixture have the same or very similar boiling points. </a:t>
            </a:r>
            <a:endParaRPr kumimoji="0" lang="en-US" sz="2600" b="1" i="0" u="none" strike="noStrike" kern="1200" cap="none" spc="0" normalizeH="0" baseline="0" noProof="0" dirty="0">
              <a:ln>
                <a:noFill/>
              </a:ln>
              <a:solidFill>
                <a:prstClr val="black"/>
              </a:solidFill>
              <a:effectLst/>
              <a:uLnTx/>
              <a:uFillTx/>
              <a:latin typeface="Calibri" panose="020F0502020204030204"/>
            </a:endParaRPr>
          </a:p>
          <a:p>
            <a:pPr marL="914400" lvl="1" indent="-457200">
              <a:buFont typeface="Courier New" panose="02070309020205020404" pitchFamily="49" charset="0"/>
              <a:buChar char="o"/>
            </a:pPr>
            <a:r>
              <a:rPr kumimoji="0" lang="en-US" sz="2600" b="0" i="0" u="none" strike="noStrike" kern="1200" cap="none" spc="0" normalizeH="0" baseline="0" noProof="0" dirty="0">
                <a:ln>
                  <a:noFill/>
                </a:ln>
                <a:solidFill>
                  <a:prstClr val="black"/>
                </a:solidFill>
                <a:effectLst/>
                <a:uLnTx/>
                <a:uFillTx/>
                <a:latin typeface="Calibri" panose="020F0502020204030204"/>
              </a:rPr>
              <a:t>Same boiling points – could not</a:t>
            </a:r>
            <a:r>
              <a:rPr kumimoji="0" lang="en-US" sz="2600" b="0" i="0" u="none" strike="noStrike" kern="1200" cap="none" spc="0" normalizeH="0" noProof="0" dirty="0">
                <a:ln>
                  <a:noFill/>
                </a:ln>
                <a:solidFill>
                  <a:prstClr val="black"/>
                </a:solidFill>
                <a:effectLst/>
                <a:uLnTx/>
                <a:uFillTx/>
                <a:latin typeface="Calibri" panose="020F0502020204030204"/>
              </a:rPr>
              <a:t> be separated</a:t>
            </a:r>
          </a:p>
          <a:p>
            <a:pPr marL="914400" lvl="1" indent="-457200">
              <a:buFont typeface="Courier New" panose="02070309020205020404" pitchFamily="49" charset="0"/>
              <a:buChar char="o"/>
            </a:pPr>
            <a:r>
              <a:rPr lang="en-US" sz="2600" baseline="0" dirty="0">
                <a:solidFill>
                  <a:prstClr val="black"/>
                </a:solidFill>
                <a:latin typeface="Calibri" panose="020F0502020204030204"/>
              </a:rPr>
              <a:t>Similar</a:t>
            </a:r>
            <a:r>
              <a:rPr lang="en-US" sz="2600" dirty="0">
                <a:solidFill>
                  <a:prstClr val="black"/>
                </a:solidFill>
                <a:latin typeface="Calibri" panose="020F0502020204030204"/>
              </a:rPr>
              <a:t> boiling points – difficult to control temp enough to separate</a:t>
            </a:r>
          </a:p>
          <a:p>
            <a:pPr marL="457200" indent="-457200">
              <a:buFont typeface="Arial" panose="020B0604020202020204" pitchFamily="34" charset="0"/>
              <a:buChar char="•"/>
            </a:pPr>
            <a:r>
              <a:rPr kumimoji="0" lang="en-US" sz="2600" b="1" i="0" u="none" strike="noStrike" kern="1200" cap="none" spc="0" normalizeH="0" baseline="0" noProof="0" dirty="0">
                <a:ln>
                  <a:noFill/>
                </a:ln>
                <a:solidFill>
                  <a:prstClr val="black"/>
                </a:solidFill>
                <a:effectLst/>
                <a:uLnTx/>
                <a:uFillTx/>
                <a:latin typeface="Calibri" panose="020F0502020204030204"/>
              </a:rPr>
              <a:t>Thermometer touched bottom or side of the flask</a:t>
            </a:r>
            <a:r>
              <a:rPr kumimoji="0" lang="en-US" sz="2600" b="1" i="0" u="none" strike="noStrike" kern="1200" cap="none" spc="0" normalizeH="0" noProof="0" dirty="0">
                <a:ln>
                  <a:noFill/>
                </a:ln>
                <a:solidFill>
                  <a:prstClr val="black"/>
                </a:solidFill>
                <a:effectLst/>
                <a:uLnTx/>
                <a:uFillTx/>
                <a:latin typeface="Calibri" panose="020F0502020204030204"/>
              </a:rPr>
              <a:t> </a:t>
            </a:r>
            <a:endParaRPr kumimoji="0" lang="en-US" sz="2600" i="0" u="none" strike="noStrike" kern="1200" cap="none" spc="0" normalizeH="0" noProof="0" dirty="0">
              <a:ln>
                <a:noFill/>
              </a:ln>
              <a:solidFill>
                <a:prstClr val="black"/>
              </a:solidFill>
              <a:effectLst/>
              <a:uLnTx/>
              <a:uFillTx/>
              <a:latin typeface="Calibri" panose="020F0502020204030204"/>
            </a:endParaRPr>
          </a:p>
          <a:p>
            <a:pPr marL="914400" lvl="1" indent="-457200">
              <a:buFont typeface="Courier New" panose="02070309020205020404" pitchFamily="49" charset="0"/>
              <a:buChar char="o"/>
            </a:pPr>
            <a:r>
              <a:rPr lang="en-US" sz="2600" noProof="0" dirty="0">
                <a:solidFill>
                  <a:prstClr val="black"/>
                </a:solidFill>
                <a:latin typeface="Calibri" panose="020F0502020204030204"/>
              </a:rPr>
              <a:t>Solution will appear hotter than it actually is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Applications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Separating components in a solution/mixture based on different boiling points.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Important to Remember</a:t>
            </a:r>
          </a:p>
          <a:p>
            <a:pPr marL="457200" lvl="0" indent="-457200">
              <a:buFont typeface="Arial" panose="020B0604020202020204" pitchFamily="34" charset="0"/>
              <a:buChar char="•"/>
            </a:pPr>
            <a:r>
              <a:rPr lang="en-US" sz="2600" b="1" dirty="0">
                <a:solidFill>
                  <a:prstClr val="black"/>
                </a:solidFill>
              </a:rPr>
              <a:t>Distillate - </a:t>
            </a:r>
            <a:r>
              <a:rPr lang="en-US" sz="2600" dirty="0">
                <a:solidFill>
                  <a:prstClr val="black"/>
                </a:solidFill>
              </a:rPr>
              <a:t>substance collected in the flask at the (substance with lower boiling point)</a:t>
            </a:r>
          </a:p>
          <a:p>
            <a:pPr marL="457200" lvl="0" indent="-457200">
              <a:buFont typeface="Arial" panose="020B0604020202020204" pitchFamily="34" charset="0"/>
              <a:buChar char="•"/>
            </a:pPr>
            <a:r>
              <a:rPr lang="en-US" sz="2600" b="1" dirty="0">
                <a:solidFill>
                  <a:prstClr val="black"/>
                </a:solidFill>
              </a:rPr>
              <a:t>Lower boiling point substance </a:t>
            </a:r>
            <a:r>
              <a:rPr lang="en-US" sz="2600" dirty="0">
                <a:solidFill>
                  <a:prstClr val="black"/>
                </a:solidFill>
              </a:rPr>
              <a:t>has a greater vapor pressure and weaker IMFs</a:t>
            </a:r>
          </a:p>
          <a:p>
            <a:pPr marL="457200" lvl="0" indent="-457200">
              <a:buFont typeface="Arial" panose="020B0604020202020204" pitchFamily="34" charset="0"/>
              <a:buChar char="•"/>
            </a:pPr>
            <a:r>
              <a:rPr lang="en-US" sz="2600" b="1" dirty="0">
                <a:solidFill>
                  <a:prstClr val="black"/>
                </a:solidFill>
              </a:rPr>
              <a:t>Higher boiling point substance </a:t>
            </a:r>
            <a:r>
              <a:rPr lang="en-US" sz="2600" dirty="0">
                <a:solidFill>
                  <a:prstClr val="black"/>
                </a:solidFill>
              </a:rPr>
              <a:t>has a lower vapor pressure and stronger IMFs</a:t>
            </a:r>
          </a:p>
          <a:p>
            <a:pPr marL="457200" lvl="0" indent="-457200">
              <a:buFont typeface="Arial" panose="020B0604020202020204" pitchFamily="34" charset="0"/>
              <a:buChar char="•"/>
            </a:pPr>
            <a:r>
              <a:rPr lang="en-US" sz="2600" b="1" dirty="0">
                <a:solidFill>
                  <a:prstClr val="black"/>
                </a:solidFill>
              </a:rPr>
              <a:t>Temperature of the solution will remain constant while a component is boiling off.</a:t>
            </a:r>
          </a:p>
        </p:txBody>
      </p:sp>
    </p:spTree>
    <p:extLst>
      <p:ext uri="{BB962C8B-B14F-4D97-AF65-F5344CB8AC3E}">
        <p14:creationId xmlns:p14="http://schemas.microsoft.com/office/powerpoint/2010/main" val="382936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USING A GRADUATED CYLINDER</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090600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r>
              <a:rPr lang="en-US" sz="8000" b="1" dirty="0"/>
              <a:t>PERCENT COMPOSITION OR FORMULA OF A HYDRATE</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068906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8772526"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Percent Comp/Formula</a:t>
            </a:r>
            <a:r>
              <a:rPr kumimoji="0" lang="en-US" sz="4400" b="1" i="0" u="sng" strike="noStrike" kern="1200" cap="none" spc="0" normalizeH="0" noProof="0" dirty="0">
                <a:ln>
                  <a:noFill/>
                </a:ln>
                <a:solidFill>
                  <a:prstClr val="black"/>
                </a:solidFill>
                <a:effectLst/>
                <a:uLnTx/>
                <a:uFillTx/>
                <a:latin typeface="Calibri" panose="020F0502020204030204"/>
                <a:ea typeface="+mn-ea"/>
                <a:cs typeface="+mn-cs"/>
              </a:rPr>
              <a:t> of a Hydrate</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250902" y="1053110"/>
            <a:ext cx="11690195" cy="3108543"/>
          </a:xfrm>
          <a:prstGeom prst="rect">
            <a:avLst/>
          </a:prstGeom>
          <a:solidFill>
            <a:schemeClr val="bg1"/>
          </a:solidFill>
        </p:spPr>
        <p:txBody>
          <a:bodyPr wrap="square" rtlCol="0">
            <a:spAutoFit/>
          </a:bodyPr>
          <a:lstStyle/>
          <a:p>
            <a:pPr marL="457200" lvl="0" indent="-457200">
              <a:buFont typeface="+mj-lt"/>
              <a:buAutoNum type="arabicPeriod"/>
            </a:pPr>
            <a:r>
              <a:rPr lang="en-US" sz="2800" b="1" dirty="0">
                <a:solidFill>
                  <a:prstClr val="black"/>
                </a:solidFill>
              </a:rPr>
              <a:t>Take mass of hydrate.</a:t>
            </a:r>
          </a:p>
          <a:p>
            <a:pPr marL="457200" lvl="0" indent="-457200">
              <a:buFont typeface="+mj-lt"/>
              <a:buAutoNum type="arabicPeriod"/>
            </a:pPr>
            <a:r>
              <a:rPr lang="en-US" sz="2800" b="1" dirty="0">
                <a:solidFill>
                  <a:prstClr val="black"/>
                </a:solidFill>
              </a:rPr>
              <a:t>Heat until all water has been driven off.</a:t>
            </a:r>
          </a:p>
          <a:p>
            <a:pPr marL="457200" lvl="0" indent="-457200">
              <a:buFont typeface="+mj-lt"/>
              <a:buAutoNum type="arabicPeriod"/>
            </a:pPr>
            <a:r>
              <a:rPr lang="en-US" sz="2800" b="1" dirty="0">
                <a:solidFill>
                  <a:prstClr val="black"/>
                </a:solidFill>
              </a:rPr>
              <a:t>Cool, then weigh.</a:t>
            </a:r>
          </a:p>
          <a:p>
            <a:pPr marL="457200" lvl="0" indent="-457200">
              <a:buFont typeface="+mj-lt"/>
              <a:buAutoNum type="arabicPeriod"/>
            </a:pPr>
            <a:r>
              <a:rPr lang="en-US" sz="2800" b="1" dirty="0">
                <a:solidFill>
                  <a:prstClr val="black"/>
                </a:solidFill>
              </a:rPr>
              <a:t>Heat again for a couple more minutes.</a:t>
            </a:r>
          </a:p>
          <a:p>
            <a:pPr marL="457200" lvl="0" indent="-457200">
              <a:buFont typeface="+mj-lt"/>
              <a:buAutoNum type="arabicPeriod"/>
            </a:pPr>
            <a:r>
              <a:rPr lang="en-US" sz="2800" b="1" dirty="0">
                <a:solidFill>
                  <a:prstClr val="black"/>
                </a:solidFill>
              </a:rPr>
              <a:t>Cool, then weigh.</a:t>
            </a:r>
          </a:p>
          <a:p>
            <a:pPr marL="457200" lvl="0" indent="-457200">
              <a:buFont typeface="+mj-lt"/>
              <a:buAutoNum type="arabicPeriod"/>
            </a:pPr>
            <a:r>
              <a:rPr lang="en-US" sz="2800" b="1" dirty="0">
                <a:solidFill>
                  <a:prstClr val="black"/>
                </a:solidFill>
              </a:rPr>
              <a:t>If constant mass has been reached, </a:t>
            </a:r>
            <a:br>
              <a:rPr lang="en-US" sz="2800" b="1" dirty="0">
                <a:solidFill>
                  <a:prstClr val="black"/>
                </a:solidFill>
              </a:rPr>
            </a:br>
            <a:r>
              <a:rPr lang="en-US" sz="2800" b="1" dirty="0">
                <a:solidFill>
                  <a:prstClr val="black"/>
                </a:solidFill>
              </a:rPr>
              <a:t>experiment is complete.</a:t>
            </a:r>
            <a:endPar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36611"/>
          <a:stretch/>
        </p:blipFill>
        <p:spPr>
          <a:xfrm>
            <a:off x="7637580" y="1375798"/>
            <a:ext cx="3996460" cy="5166999"/>
          </a:xfrm>
          <a:prstGeom prst="rect">
            <a:avLst/>
          </a:prstGeom>
        </p:spPr>
      </p:pic>
      <p:sp>
        <p:nvSpPr>
          <p:cNvPr id="19" name="Rectangle 18"/>
          <p:cNvSpPr/>
          <p:nvPr/>
        </p:nvSpPr>
        <p:spPr>
          <a:xfrm>
            <a:off x="10463982" y="2701725"/>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Iron ring and clay</a:t>
            </a:r>
            <a:r>
              <a:rPr kumimoji="0" lang="en-US" sz="2400" b="1" i="0" u="none" strike="noStrike" kern="1200" cap="none" spc="0" normalizeH="0" noProof="0" dirty="0">
                <a:ln>
                  <a:noFill/>
                </a:ln>
                <a:solidFill>
                  <a:srgbClr val="0070C0"/>
                </a:solidFill>
                <a:effectLst/>
                <a:uLnTx/>
                <a:uFillTx/>
                <a:latin typeface="Calibri" panose="020F0502020204030204"/>
                <a:ea typeface="+mn-ea"/>
                <a:cs typeface="+mn-cs"/>
              </a:rPr>
              <a:t> triangle</a:t>
            </a:r>
            <a:endPar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3" name="Rectangle 12"/>
          <p:cNvSpPr/>
          <p:nvPr/>
        </p:nvSpPr>
        <p:spPr>
          <a:xfrm>
            <a:off x="6439312" y="6036029"/>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Ring Stand</a:t>
            </a:r>
          </a:p>
        </p:txBody>
      </p:sp>
      <p:sp>
        <p:nvSpPr>
          <p:cNvPr id="17" name="Rectangle 16"/>
          <p:cNvSpPr/>
          <p:nvPr/>
        </p:nvSpPr>
        <p:spPr>
          <a:xfrm>
            <a:off x="9499202" y="4186241"/>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Bunsen Burner</a:t>
            </a:r>
          </a:p>
        </p:txBody>
      </p:sp>
      <p:sp>
        <p:nvSpPr>
          <p:cNvPr id="18" name="Rectangle 17"/>
          <p:cNvSpPr/>
          <p:nvPr/>
        </p:nvSpPr>
        <p:spPr>
          <a:xfrm>
            <a:off x="8772525" y="1476389"/>
            <a:ext cx="1600200" cy="4429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Crucible with cover slightly off</a:t>
            </a:r>
          </a:p>
        </p:txBody>
      </p:sp>
    </p:spTree>
    <p:extLst>
      <p:ext uri="{BB962C8B-B14F-4D97-AF65-F5344CB8AC3E}">
        <p14:creationId xmlns:p14="http://schemas.microsoft.com/office/powerpoint/2010/main" val="33051258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UIcebi1GVc"/>
          <p:cNvPicPr>
            <a:picLocks noRot="1" noChangeAspect="1"/>
          </p:cNvPicPr>
          <p:nvPr>
            <a:videoFile r:link="rId1"/>
          </p:nvPr>
        </p:nvPicPr>
        <p:blipFill>
          <a:blip r:embed="rId3"/>
          <a:stretch>
            <a:fillRect/>
          </a:stretch>
        </p:blipFill>
        <p:spPr>
          <a:xfrm>
            <a:off x="188912" y="914400"/>
            <a:ext cx="9271001" cy="5214938"/>
          </a:xfrm>
          <a:prstGeom prst="rect">
            <a:avLst/>
          </a:prstGeom>
        </p:spPr>
      </p:pic>
      <p:sp>
        <p:nvSpPr>
          <p:cNvPr id="4" name="TextBox 3"/>
          <p:cNvSpPr txBox="1"/>
          <p:nvPr/>
        </p:nvSpPr>
        <p:spPr>
          <a:xfrm>
            <a:off x="0" y="-59656"/>
            <a:ext cx="1013460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Percent Comp/Formula of a Hydrate</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9872221" y="914400"/>
            <a:ext cx="2043554"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https://youtu.be/eUIcebi1GVc</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3553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86940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Percent Comp/Formula of a Hydrate</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706948"/>
            <a:ext cx="12023570" cy="538609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Mistakes</a:t>
            </a:r>
          </a:p>
          <a:p>
            <a:pPr marL="457200" lvl="0" indent="-457200">
              <a:buFont typeface="Arial" panose="020B0604020202020204" pitchFamily="34" charset="0"/>
              <a:buChar char="•"/>
            </a:pPr>
            <a:r>
              <a:rPr lang="en-US" sz="2600" b="1" dirty="0">
                <a:solidFill>
                  <a:prstClr val="black"/>
                </a:solidFill>
              </a:rPr>
              <a:t>Not heating the hydrate enough</a:t>
            </a:r>
          </a:p>
          <a:p>
            <a:pPr marL="914400" lvl="1" indent="-457200">
              <a:buFont typeface="Courier New" panose="02070309020205020404" pitchFamily="49" charset="0"/>
              <a:buChar char="o"/>
            </a:pPr>
            <a:r>
              <a:rPr lang="en-US" sz="2600" dirty="0">
                <a:solidFill>
                  <a:prstClr val="black"/>
                </a:solidFill>
              </a:rPr>
              <a:t>Ratio of anhydrous salt: water will not be accurate, as water will remain in the sample</a:t>
            </a:r>
          </a:p>
          <a:p>
            <a:pPr marL="914400" lvl="1" indent="-457200">
              <a:buFont typeface="Courier New" panose="02070309020205020404" pitchFamily="49" charset="0"/>
              <a:buChar char="o"/>
            </a:pPr>
            <a:r>
              <a:rPr lang="en-US" sz="2600" dirty="0">
                <a:solidFill>
                  <a:prstClr val="black"/>
                </a:solidFill>
              </a:rPr>
              <a:t>Appears fewer moles of water and more moles of salt will be in the hydrate</a:t>
            </a:r>
          </a:p>
          <a:p>
            <a:pPr marL="457200" lvl="0" indent="-457200">
              <a:buFont typeface="Arial" panose="020B0604020202020204" pitchFamily="34" charset="0"/>
              <a:buChar char="•"/>
            </a:pPr>
            <a:r>
              <a:rPr lang="en-US" sz="2600" b="1" dirty="0">
                <a:solidFill>
                  <a:prstClr val="black"/>
                </a:solidFill>
              </a:rPr>
              <a:t>Overheating the hydrate</a:t>
            </a:r>
          </a:p>
          <a:p>
            <a:pPr marL="914400" lvl="1" indent="-457200">
              <a:buFont typeface="Courier New" panose="02070309020205020404" pitchFamily="49" charset="0"/>
              <a:buChar char="o"/>
            </a:pPr>
            <a:r>
              <a:rPr lang="en-US" sz="2600" dirty="0">
                <a:solidFill>
                  <a:prstClr val="black"/>
                </a:solidFill>
              </a:rPr>
              <a:t>Anhydrous salt could decompose in the heat</a:t>
            </a:r>
          </a:p>
          <a:p>
            <a:pPr marL="914400" lvl="1" indent="-457200">
              <a:buFont typeface="Courier New" panose="02070309020205020404" pitchFamily="49" charset="0"/>
              <a:buChar char="o"/>
            </a:pPr>
            <a:r>
              <a:rPr lang="en-US" sz="2600" dirty="0">
                <a:solidFill>
                  <a:prstClr val="black"/>
                </a:solidFill>
              </a:rPr>
              <a:t>It will appear as though the salt is composed of more water than it is</a:t>
            </a:r>
          </a:p>
          <a:p>
            <a:pPr marL="457200" lvl="0" indent="-457200">
              <a:buFont typeface="Arial" panose="020B0604020202020204" pitchFamily="34" charset="0"/>
              <a:buChar char="•"/>
            </a:pPr>
            <a:r>
              <a:rPr lang="en-US" sz="2600" b="1" dirty="0">
                <a:solidFill>
                  <a:prstClr val="black"/>
                </a:solidFill>
              </a:rPr>
              <a:t>Salt sticks to spatula or is spilled in the process of the lab</a:t>
            </a:r>
          </a:p>
          <a:p>
            <a:pPr marL="914400" lvl="1" indent="-457200">
              <a:buFont typeface="Courier New" panose="02070309020205020404" pitchFamily="49" charset="0"/>
              <a:buChar char="o"/>
            </a:pPr>
            <a:r>
              <a:rPr lang="en-US" sz="2600" dirty="0">
                <a:solidFill>
                  <a:prstClr val="black"/>
                </a:solidFill>
              </a:rPr>
              <a:t>It will appear as if there is more water in the sample than there actually is; more moles of water will appear to be in sample than there actually are</a:t>
            </a:r>
          </a:p>
          <a:p>
            <a:pPr marL="457200" lvl="0" indent="-457200">
              <a:buFont typeface="Arial" panose="020B0604020202020204" pitchFamily="34" charset="0"/>
              <a:buChar char="•"/>
            </a:pPr>
            <a:r>
              <a:rPr lang="en-US" sz="2600" b="1" dirty="0">
                <a:solidFill>
                  <a:prstClr val="black"/>
                </a:solidFill>
              </a:rPr>
              <a:t>Crucible is weighed while still warm</a:t>
            </a:r>
          </a:p>
          <a:p>
            <a:pPr marL="914400" lvl="1" indent="-457200">
              <a:buFont typeface="Courier New" panose="02070309020205020404" pitchFamily="49" charset="0"/>
              <a:buChar char="o"/>
            </a:pPr>
            <a:r>
              <a:rPr lang="en-US" sz="2600" dirty="0">
                <a:solidFill>
                  <a:prstClr val="black"/>
                </a:solidFill>
              </a:rPr>
              <a:t>Inaccurate mass will be obtained</a:t>
            </a:r>
            <a:endParaRPr kumimoji="0" lang="en-US" sz="11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553599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77168"/>
            <a:ext cx="12192000" cy="2980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 y="0"/>
            <a:ext cx="8694058"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Percent Comp/Formula of a Hydrate</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671636" y="3539603"/>
            <a:ext cx="4446181" cy="108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168430" y="706948"/>
            <a:ext cx="12023570" cy="284693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Common Applications</a:t>
            </a:r>
          </a:p>
          <a:p>
            <a:pPr marL="457200" lvl="0" indent="-457200">
              <a:buFont typeface="Arial" panose="020B0604020202020204" pitchFamily="34" charset="0"/>
              <a:buChar char="•"/>
            </a:pPr>
            <a:r>
              <a:rPr lang="en-US" sz="2600" b="1" dirty="0">
                <a:solidFill>
                  <a:prstClr val="black"/>
                </a:solidFill>
              </a:rPr>
              <a:t>Empirical formula of hydrates, percent composition of hydrates</a:t>
            </a:r>
          </a:p>
          <a:p>
            <a:pPr marL="457200" lvl="0" indent="-457200">
              <a:buFont typeface="Arial" panose="020B0604020202020204" pitchFamily="34" charset="0"/>
              <a:buChar char="•"/>
            </a:pPr>
            <a:endParaRPr kumimoji="0" lang="en-US" sz="11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Important to Remember</a:t>
            </a:r>
          </a:p>
          <a:p>
            <a:pPr marL="457200" lvl="0" indent="-457200">
              <a:buFont typeface="Arial" panose="020B0604020202020204" pitchFamily="34" charset="0"/>
              <a:buChar char="•"/>
            </a:pPr>
            <a:r>
              <a:rPr lang="en-US" sz="2600" b="1" dirty="0">
                <a:solidFill>
                  <a:prstClr val="black"/>
                </a:solidFill>
              </a:rPr>
              <a:t>Hydrated salt: </a:t>
            </a:r>
            <a:r>
              <a:rPr lang="en-US" sz="2600" dirty="0">
                <a:solidFill>
                  <a:prstClr val="black"/>
                </a:solidFill>
              </a:rPr>
              <a:t>before heating</a:t>
            </a:r>
          </a:p>
          <a:p>
            <a:pPr marL="457200" lvl="0" indent="-457200">
              <a:buFont typeface="Arial" panose="020B0604020202020204" pitchFamily="34" charset="0"/>
              <a:buChar char="•"/>
            </a:pPr>
            <a:r>
              <a:rPr lang="en-US" sz="2600" b="1" dirty="0">
                <a:solidFill>
                  <a:prstClr val="black"/>
                </a:solidFill>
              </a:rPr>
              <a:t>Anhydrous salt: </a:t>
            </a:r>
            <a:r>
              <a:rPr lang="en-US" sz="2600" dirty="0">
                <a:solidFill>
                  <a:prstClr val="black"/>
                </a:solidFill>
              </a:rPr>
              <a:t>after heating</a:t>
            </a:r>
          </a:p>
          <a:p>
            <a:pPr marL="457200" lvl="0" indent="-457200">
              <a:buFont typeface="Arial" panose="020B0604020202020204" pitchFamily="34" charset="0"/>
              <a:buChar char="•"/>
            </a:pPr>
            <a:r>
              <a:rPr lang="en-US" sz="2600" b="1" dirty="0">
                <a:solidFill>
                  <a:prstClr val="black"/>
                </a:solidFill>
              </a:rPr>
              <a:t>Moles of anhydrous salt: </a:t>
            </a:r>
            <a:r>
              <a:rPr lang="en-US" sz="2600" dirty="0">
                <a:solidFill>
                  <a:prstClr val="black"/>
                </a:solidFill>
              </a:rPr>
              <a:t>moles of water = ratio for hydrate</a:t>
            </a:r>
            <a:endParaRPr kumimoji="0" lang="en-US" sz="2600" i="0" u="none" strike="noStrike" kern="1200" cap="none" spc="0" normalizeH="0" baseline="0" noProof="0" dirty="0">
              <a:ln>
                <a:noFill/>
              </a:ln>
              <a:solidFill>
                <a:prstClr val="black"/>
              </a:solidFill>
              <a:effectLst/>
              <a:uLnTx/>
              <a:uFillTx/>
              <a:latin typeface="Calibri" panose="020F0502020204030204"/>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60546" y="3553881"/>
            <a:ext cx="9839337" cy="3304119"/>
          </a:xfrm>
          <a:prstGeom prst="rect">
            <a:avLst/>
          </a:prstGeom>
        </p:spPr>
      </p:pic>
    </p:spTree>
    <p:extLst>
      <p:ext uri="{BB962C8B-B14F-4D97-AF65-F5344CB8AC3E}">
        <p14:creationId xmlns:p14="http://schemas.microsoft.com/office/powerpoint/2010/main" val="268843104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3101</TotalTime>
  <Words>4070</Words>
  <Application>Microsoft Office PowerPoint</Application>
  <PresentationFormat>Widescreen</PresentationFormat>
  <Paragraphs>487</Paragraphs>
  <Slides>94</Slides>
  <Notes>0</Notes>
  <HiddenSlides>0</HiddenSlides>
  <MMClips>23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Calibri</vt:lpstr>
      <vt:lpstr>Calibri Light</vt:lpstr>
      <vt:lpstr>Cambria Math</vt:lpstr>
      <vt:lpstr>Courier New</vt:lpstr>
      <vt:lpstr>Retrospect</vt:lpstr>
      <vt:lpstr>Common Laboratory Techniques</vt:lpstr>
      <vt:lpstr>PowerPoint Presentation</vt:lpstr>
      <vt:lpstr>PowerPoint Presentation</vt:lpstr>
      <vt:lpstr>Common lab equipment</vt:lpstr>
      <vt:lpstr>Common lab equipment</vt:lpstr>
      <vt:lpstr>Common lab equipment</vt:lpstr>
      <vt:lpstr>Common lab equipment</vt:lpstr>
      <vt:lpstr>Common lab equipment</vt:lpstr>
      <vt:lpstr>PowerPoint Presentation</vt:lpstr>
      <vt:lpstr>PowerPoint Presentation</vt:lpstr>
      <vt:lpstr>PowerPoint Presentation</vt:lpstr>
      <vt:lpstr>PowerPoint Presentation</vt:lpstr>
      <vt:lpstr>PowerPoint Presentation</vt:lpstr>
      <vt:lpstr>Volume of an irregular object Measure volume by water displacement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DVHS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Techniques</dc:title>
  <dc:creator>Farmer, Stephanie [DH]</dc:creator>
  <cp:lastModifiedBy>Farmer, Stephanie [DH]</cp:lastModifiedBy>
  <cp:revision>65</cp:revision>
  <dcterms:created xsi:type="dcterms:W3CDTF">2014-08-21T21:23:56Z</dcterms:created>
  <dcterms:modified xsi:type="dcterms:W3CDTF">2024-03-22T22:28:06Z</dcterms:modified>
</cp:coreProperties>
</file>