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8"/>
    <p:restoredTop sz="94586"/>
  </p:normalViewPr>
  <p:slideViewPr>
    <p:cSldViewPr snapToGrid="0" snapToObjects="1">
      <p:cViewPr varScale="1">
        <p:scale>
          <a:sx n="131" d="100"/>
          <a:sy n="131" d="100"/>
        </p:scale>
        <p:origin x="2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A2E00-4AC9-3047-BDEF-AC6EEF318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52AA82-E6C4-4344-9419-C3FC51654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E333F-C892-A543-B740-EA2E0AF6D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A0BA-18DC-5B48-A012-3D6A943F8A94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5C435-4BF9-FE4C-9B2C-B989B64E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1D6B4-CCA5-6E48-8B26-1EA70582D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6FE2E-908C-A840-B049-8E2836E18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7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69007-3067-A245-9230-0F46DFE68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F0E790-B902-AA47-83C8-CBB0B5E23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1B21C-88BF-3345-BD3A-137613201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A0BA-18DC-5B48-A012-3D6A943F8A94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61FFE-EB1B-AE48-A5BD-68435A763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286CD-82EB-CD43-82F8-AEE5110E8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6FE2E-908C-A840-B049-8E2836E18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57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DC212B-6B86-D349-815F-7FB8ED6D56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E8F2FA-A4A0-9D4A-82B8-C39F77B65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BD818-C98D-1147-B0DE-F77282BB6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A0BA-18DC-5B48-A012-3D6A943F8A94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57332-DB67-F242-831A-7FDD6ADDD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6EB46-BACC-944D-B510-8CE405B24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6FE2E-908C-A840-B049-8E2836E18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3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ED5F8-1DD1-3943-A41F-A18186AB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4915E-FD33-8E4E-944D-07DD1BBD5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B6DCD-A9A6-7342-BC91-DF016BDB3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A0BA-18DC-5B48-A012-3D6A943F8A94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5C0BC-F753-5049-BFFA-98080DEC5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ACB5C-3E1C-2B4E-B98C-8DB46E22C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6FE2E-908C-A840-B049-8E2836E18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77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9AB57-CF86-FD48-BD79-1B21E0150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5324E-9132-C543-9EE2-CC38E7B61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69341-3125-D046-89C4-8018E526B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A0BA-18DC-5B48-A012-3D6A943F8A94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0AEC8-E619-BC44-B055-DF128F5AF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CB4EE-E48A-FC49-AB27-9250B698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6FE2E-908C-A840-B049-8E2836E18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68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CF9E8-DAE5-8D46-9732-E3F48741B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409FD-F48B-CD4A-8EC5-C83D4176E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0253F-046F-8E46-9819-92F8CA10B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9AB30-1871-C249-B723-688CA465D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A0BA-18DC-5B48-A012-3D6A943F8A94}" type="datetimeFigureOut">
              <a:rPr lang="en-US" smtClean="0"/>
              <a:t>9/1/20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60DF32-BDCB-8342-8C42-F92FE7471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91DA8-03BB-DE49-A3F1-82853820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6FE2E-908C-A840-B049-8E2836E18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32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7C2D5-A094-0448-A73D-DAFB755F0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ECA13-AB07-014A-8FFD-86896AB96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B0B6B1-3964-4040-8A2A-4F573487C3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B7DDB6-D6D8-8B4D-8428-B8CE18BC3E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5BE32F-A5F4-FE49-85BD-0B9161FBD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D2B5F3-F2CE-FA43-8D70-4ED46F0E2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A0BA-18DC-5B48-A012-3D6A943F8A94}" type="datetimeFigureOut">
              <a:rPr lang="en-US" smtClean="0"/>
              <a:t>9/1/20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DD2A47-6D89-1D49-92C6-4436209CC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7A8913-6874-7F44-A799-E45258B74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6FE2E-908C-A840-B049-8E2836E18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89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DBE7B-92BB-744E-AF1B-7CD8E8786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C6E02A-2089-2440-BE23-72106EEB9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A0BA-18DC-5B48-A012-3D6A943F8A94}" type="datetimeFigureOut">
              <a:rPr lang="en-US" smtClean="0"/>
              <a:t>9/1/20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85AFE-29B4-9448-8B7A-5F9C14BCE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47C6FC-AFFA-E049-B66E-547E9E9D7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6FE2E-908C-A840-B049-8E2836E18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7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930467-018E-944B-92A4-4E95056FF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A0BA-18DC-5B48-A012-3D6A943F8A94}" type="datetimeFigureOut">
              <a:rPr lang="en-US" smtClean="0"/>
              <a:t>9/1/20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6DC8AD-7058-5E4A-815E-DD49CD7E0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D639B-F840-8F47-AC74-B7D7AC5D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6FE2E-908C-A840-B049-8E2836E18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99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C544F-FB2E-8F40-893D-FDAAB9600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A2C0B-0FDD-7649-8888-2FBEA2FBD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1BE30-32A9-C94C-82E3-D1F415014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9E4EE-F4B9-DE49-8A79-2B90EB972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A0BA-18DC-5B48-A012-3D6A943F8A94}" type="datetimeFigureOut">
              <a:rPr lang="en-US" smtClean="0"/>
              <a:t>9/1/20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D783A-ACBE-E149-852F-A496C45F1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3AFC2-493F-E64E-AD88-1333AC80C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6FE2E-908C-A840-B049-8E2836E18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99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CA132-C053-F04E-A74D-69B178797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0C49D6-918B-364B-888D-28CA22ED0A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3149E6-396F-D949-AA45-CEA1EF2CD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489C8-C844-1F42-8FF5-BB7E08B53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A0BA-18DC-5B48-A012-3D6A943F8A94}" type="datetimeFigureOut">
              <a:rPr lang="en-US" smtClean="0"/>
              <a:t>9/1/20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B3C0C-A661-9640-9943-13F85D6DC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BA4F5-E1CF-4240-B8B9-49422808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6FE2E-908C-A840-B049-8E2836E18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67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E01FC0-B997-8A4A-8905-19D9CABF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8E694-921D-9946-A372-B4664F03E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3067E-3C87-4B4F-9059-5E5F23D2CB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A0BA-18DC-5B48-A012-3D6A943F8A94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EFA4-21CD-C34E-9C57-771DDC9FD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891A8-499E-AA4B-B7FD-C145E06F6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6FE2E-908C-A840-B049-8E2836E18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9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s://www.youtube.com/watch?v=pJSQq494oV4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ERZhN-01f8&amp;feature=emb_logo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D52DBE-0812-0541-AC1A-87592AC52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7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17D503-F218-4A43-B902-F7A4B3C0A876}"/>
              </a:ext>
            </a:extLst>
          </p:cNvPr>
          <p:cNvSpPr txBox="1"/>
          <p:nvPr/>
        </p:nvSpPr>
        <p:spPr>
          <a:xfrm>
            <a:off x="8455231" y="201880"/>
            <a:ext cx="349134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an Sterling Silver alloy bead made up of Silver and Copper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goal is to determine the percent silver in the alloy bead through Gravimetric Analysis</a:t>
            </a:r>
          </a:p>
        </p:txBody>
      </p:sp>
    </p:spTree>
    <p:extLst>
      <p:ext uri="{BB962C8B-B14F-4D97-AF65-F5344CB8AC3E}">
        <p14:creationId xmlns:p14="http://schemas.microsoft.com/office/powerpoint/2010/main" val="149770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6429F5-BD85-2E4E-B95B-D50C57C7F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07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0A37C-DB0A-1F4E-8AF1-D42EA112A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75"/>
            <a:ext cx="12192000" cy="132556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5400" b="1" dirty="0"/>
              <a:t>   Analysis of Ag in Ag/Cu Alloy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F58D6A-B43A-6D4B-8543-2C7046A3C1E4}"/>
              </a:ext>
            </a:extLst>
          </p:cNvPr>
          <p:cNvSpPr txBox="1"/>
          <p:nvPr/>
        </p:nvSpPr>
        <p:spPr>
          <a:xfrm>
            <a:off x="81154" y="1408541"/>
            <a:ext cx="9062853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group was given an 8mm sterling silver alloy bead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bead was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dissolved in 6M nitric acid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left overnight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students determined the amount of NaCl needed to precipitate the Ag</a:t>
            </a:r>
            <a:r>
              <a:rPr lang="en-US" sz="2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solution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next day the group made a NaCl solution with the predetermined mass of NaCl needed and added it while stirring the Ag</a:t>
            </a:r>
            <a:r>
              <a:rPr lang="en-US" sz="2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Cu</a:t>
            </a:r>
            <a:r>
              <a:rPr lang="en-US" sz="2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nitrate solutions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Precipitation of AgCl took place during the addition of NaCl solution with a 15min heating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precipitate was then poured into a filter funnel with a small filter paper, attached to a filter flask. All contents of the break was put into the funnel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HNO</a:t>
            </a:r>
            <a:r>
              <a:rPr lang="en-US" sz="2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wash was poured over the precipitate followed by 10ml of Isopropyl Alcohol to aid in removing any excess water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precipitate was sandwiched between the small filter paper and a large filter paper and left to dry over night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next day, the sample was measured for mass and observations taken.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01FF83-1E48-3645-B4EA-B25976D96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7" y="172851"/>
            <a:ext cx="1830119" cy="1830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BC7EE1-BCA5-974A-8F4A-AFBCE3CD2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7" y="1676400"/>
            <a:ext cx="1819656" cy="2744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50BAC-ADB9-9649-A4BC-FB998877F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5795" y="3816817"/>
            <a:ext cx="1207008" cy="1835754"/>
          </a:xfrm>
          <a:prstGeom prst="rect">
            <a:avLst/>
          </a:prstGeom>
        </p:spPr>
      </p:pic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0EE0DADE-DBD9-EE47-83DD-72D3D9DD4ADC}"/>
              </a:ext>
            </a:extLst>
          </p:cNvPr>
          <p:cNvCxnSpPr>
            <a:cxnSpLocks/>
          </p:cNvCxnSpPr>
          <p:nvPr/>
        </p:nvCxnSpPr>
        <p:spPr>
          <a:xfrm>
            <a:off x="2446317" y="3878448"/>
            <a:ext cx="8204750" cy="704227"/>
          </a:xfrm>
          <a:prstGeom prst="bentConnector3">
            <a:avLst>
              <a:gd name="adj1" fmla="val 79719"/>
            </a:avLst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102BE29-EC85-5B4F-A5E8-B6AE483A3DE3}"/>
              </a:ext>
            </a:extLst>
          </p:cNvPr>
          <p:cNvCxnSpPr/>
          <p:nvPr/>
        </p:nvCxnSpPr>
        <p:spPr>
          <a:xfrm flipV="1">
            <a:off x="6697297" y="1054044"/>
            <a:ext cx="2632970" cy="5884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454864-7248-D044-B96A-E293ECB56B79}"/>
              </a:ext>
            </a:extLst>
          </p:cNvPr>
          <p:cNvCxnSpPr/>
          <p:nvPr/>
        </p:nvCxnSpPr>
        <p:spPr>
          <a:xfrm>
            <a:off x="7095067" y="2002970"/>
            <a:ext cx="235526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B98502B-C7BE-E74C-9ED0-34627C56D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4631" y="5013781"/>
            <a:ext cx="1828800" cy="183023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380FC01-5936-DE45-B531-CFD039717213}"/>
              </a:ext>
            </a:extLst>
          </p:cNvPr>
          <p:cNvCxnSpPr/>
          <p:nvPr/>
        </p:nvCxnSpPr>
        <p:spPr>
          <a:xfrm>
            <a:off x="8483600" y="4420799"/>
            <a:ext cx="1100667" cy="59298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6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0A37C-DB0A-1F4E-8AF1-D42EA112A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75"/>
            <a:ext cx="12192000" cy="132556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6000" b="1" dirty="0"/>
              <a:t>   Initial Mass Measurements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31312CA-3F63-B34A-8FA8-9D9C83D66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685063"/>
              </p:ext>
            </p:extLst>
          </p:nvPr>
        </p:nvGraphicFramePr>
        <p:xfrm>
          <a:off x="1413825" y="3662625"/>
          <a:ext cx="9364349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3189">
                  <a:extLst>
                    <a:ext uri="{9D8B030D-6E8A-4147-A177-3AD203B41FA5}">
                      <a16:colId xmlns:a16="http://schemas.microsoft.com/office/drawing/2014/main" val="3732548646"/>
                    </a:ext>
                  </a:extLst>
                </a:gridCol>
                <a:gridCol w="1750290">
                  <a:extLst>
                    <a:ext uri="{9D8B030D-6E8A-4147-A177-3AD203B41FA5}">
                      <a16:colId xmlns:a16="http://schemas.microsoft.com/office/drawing/2014/main" val="242871218"/>
                    </a:ext>
                  </a:extLst>
                </a:gridCol>
                <a:gridCol w="1750290">
                  <a:extLst>
                    <a:ext uri="{9D8B030D-6E8A-4147-A177-3AD203B41FA5}">
                      <a16:colId xmlns:a16="http://schemas.microsoft.com/office/drawing/2014/main" val="3197819396"/>
                    </a:ext>
                  </a:extLst>
                </a:gridCol>
                <a:gridCol w="1750290">
                  <a:extLst>
                    <a:ext uri="{9D8B030D-6E8A-4147-A177-3AD203B41FA5}">
                      <a16:colId xmlns:a16="http://schemas.microsoft.com/office/drawing/2014/main" val="2479240749"/>
                    </a:ext>
                  </a:extLst>
                </a:gridCol>
                <a:gridCol w="1750290">
                  <a:extLst>
                    <a:ext uri="{9D8B030D-6E8A-4147-A177-3AD203B41FA5}">
                      <a16:colId xmlns:a16="http://schemas.microsoft.com/office/drawing/2014/main" val="2257537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Group 1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(KH)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Group 2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(SL)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Group 3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(VR)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Group 4 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(DS)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52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Mass of Alloy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0.5134 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0.5181 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0.5183 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0.5125 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803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Mass of Filter paper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0.7859 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1.0631 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1.1416 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1.0140 g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550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Mass of Filter paper + AgCl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1.3816 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1.6226 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1.6144 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1.7189 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76224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BF58D6A-B43A-6D4B-8543-2C7046A3C1E4}"/>
              </a:ext>
            </a:extLst>
          </p:cNvPr>
          <p:cNvSpPr txBox="1"/>
          <p:nvPr/>
        </p:nvSpPr>
        <p:spPr>
          <a:xfrm>
            <a:off x="378029" y="1634166"/>
            <a:ext cx="11616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Each student will be put into a group and you will use the data provided below for the lab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Each student will fill out their own data table. All other fields of the data table are to be calculated and added to your table</a:t>
            </a:r>
          </a:p>
        </p:txBody>
      </p:sp>
    </p:spTree>
    <p:extLst>
      <p:ext uri="{BB962C8B-B14F-4D97-AF65-F5344CB8AC3E}">
        <p14:creationId xmlns:p14="http://schemas.microsoft.com/office/powerpoint/2010/main" val="4191537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AF055-948B-B44A-ADF3-E57F5E12C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6000" b="1" dirty="0"/>
              <a:t>Your assignment…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48A0B-C51D-1D4D-8BF9-C6D545A20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32" y="1554691"/>
            <a:ext cx="11590867" cy="5285053"/>
          </a:xfrm>
        </p:spPr>
        <p:txBody>
          <a:bodyPr>
            <a:normAutofit/>
          </a:bodyPr>
          <a:lstStyle/>
          <a:p>
            <a:r>
              <a:rPr lang="en-US" sz="3600" dirty="0"/>
              <a:t>Go through the lab sheet and this PPTX</a:t>
            </a:r>
          </a:p>
          <a:p>
            <a:r>
              <a:rPr lang="en-US" sz="3600" dirty="0"/>
              <a:t>Complete all calculations needed based on the group you put in</a:t>
            </a:r>
          </a:p>
          <a:p>
            <a:pPr lvl="1"/>
            <a:r>
              <a:rPr lang="en-US" sz="3200" dirty="0"/>
              <a:t>Show all work for each calculation</a:t>
            </a:r>
          </a:p>
          <a:p>
            <a:pPr lvl="2"/>
            <a:r>
              <a:rPr lang="en-US" sz="2800" dirty="0"/>
              <a:t>Insert pictures of your handwritten work</a:t>
            </a:r>
          </a:p>
          <a:p>
            <a:pPr lvl="3"/>
            <a:r>
              <a:rPr lang="en-US" sz="2400" dirty="0"/>
              <a:t>Your name in INK must be in every picture inserted into your document</a:t>
            </a:r>
          </a:p>
          <a:p>
            <a:pPr lvl="1"/>
            <a:r>
              <a:rPr lang="en-US" sz="3200" dirty="0"/>
              <a:t>Input your data into the data table provided </a:t>
            </a:r>
          </a:p>
          <a:p>
            <a:r>
              <a:rPr lang="en-US" sz="3600" dirty="0"/>
              <a:t>Answer the POST-LAB questions individually on your own sheet</a:t>
            </a:r>
          </a:p>
          <a:p>
            <a:pPr lvl="1"/>
            <a:r>
              <a:rPr lang="en-US" sz="3200" dirty="0"/>
              <a:t>May work with others within your group sample</a:t>
            </a:r>
          </a:p>
        </p:txBody>
      </p:sp>
    </p:spTree>
    <p:extLst>
      <p:ext uri="{BB962C8B-B14F-4D97-AF65-F5344CB8AC3E}">
        <p14:creationId xmlns:p14="http://schemas.microsoft.com/office/powerpoint/2010/main" val="1255315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C4346-016F-6B4E-9E00-E9A5A389E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Video of the experiment, different chemical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710A7-00E4-B646-B5AA-209E496BC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hlinkClick r:id="rId2"/>
              </a:rPr>
              <a:t>https://www.youtube.com/watch?v=dERZhN-01f8&amp;feature=emb_logo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723230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3108</TotalTime>
  <Words>408</Words>
  <Application>Microsoft Macintosh PowerPoint</Application>
  <PresentationFormat>Widescreen</PresentationFormat>
  <Paragraphs>45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   Analysis of Ag in Ag/Cu Alloy</vt:lpstr>
      <vt:lpstr>   Initial Mass Measurements</vt:lpstr>
      <vt:lpstr>Your assignment…</vt:lpstr>
      <vt:lpstr>Full Video of the experiment, different chemical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Ethan Schnell</dc:creator>
  <cp:lastModifiedBy>Ethan Schnell</cp:lastModifiedBy>
  <cp:revision>14</cp:revision>
  <dcterms:created xsi:type="dcterms:W3CDTF">2020-08-04T19:31:11Z</dcterms:created>
  <dcterms:modified xsi:type="dcterms:W3CDTF">2020-09-01T17:16:43Z</dcterms:modified>
</cp:coreProperties>
</file>