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F8C9887-82E6-4762-A53E-6E91018370BF}">
  <a:tblStyle styleId="{7F8C9887-82E6-4762-A53E-6E91018370B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pJSQq494oV4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dERZhN-01f8&amp;feature=emb_log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87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8455231" y="201880"/>
            <a:ext cx="3491346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have an Sterling Silver alloy bead made up of Silver and Copper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goal is to determine the percent silver in the alloy bead through Gravimetric Analysis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08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0" y="8875"/>
            <a:ext cx="12192000" cy="1325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   Analysis of Ag in Ag/Cu Alloy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81154" y="1408541"/>
            <a:ext cx="9062853" cy="4939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group was given an 8mm sterling silver alloy bead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bead was </a:t>
            </a:r>
            <a:r>
              <a:rPr b="0" i="0" lang="en-US" sz="21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dissolved in 6M nitric acid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left overnight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students determined the amount of NaCl needed to precipitate the Ag</a:t>
            </a:r>
            <a:r>
              <a:rPr b="0" baseline="3000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solution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 the group made a NaCl solution with the predetermined mass of NaCl needed and added it while stirring the Ag</a:t>
            </a:r>
            <a:r>
              <a:rPr b="0" baseline="3000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Cu</a:t>
            </a:r>
            <a:r>
              <a:rPr b="0" baseline="3000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2+ </a:t>
            </a: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nitrate solutions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Precipitation of AgCl took place during the addition of NaCl solution with a 15min heating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precipitate was then poured into a filter funnel with a small filter paper, attached to a filter flask. All contents of the break was put into the funnel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HNO</a:t>
            </a:r>
            <a:r>
              <a:rPr b="0" baseline="-2500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wash was poured over the precipitate followed by 10ml of Isopropyl Alcohol to aid in removing any excess water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precipitate was sandwiched between the small filter paper and a large filter paper and left to dry over night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day, the sample was measured for mass and observations taken.</a:t>
            </a:r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7" y="172851"/>
            <a:ext cx="1830119" cy="183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07" y="1676400"/>
            <a:ext cx="1819656" cy="274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55795" y="3816817"/>
            <a:ext cx="1207008" cy="18357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5"/>
          <p:cNvCxnSpPr/>
          <p:nvPr/>
        </p:nvCxnSpPr>
        <p:spPr>
          <a:xfrm>
            <a:off x="2446317" y="3878448"/>
            <a:ext cx="8204700" cy="704100"/>
          </a:xfrm>
          <a:prstGeom prst="bentConnector3">
            <a:avLst>
              <a:gd fmla="val 79719" name="adj1"/>
            </a:avLst>
          </a:prstGeom>
          <a:noFill/>
          <a:ln cap="flat" cmpd="sng" w="317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1" name="Google Shape;101;p15"/>
          <p:cNvCxnSpPr/>
          <p:nvPr/>
        </p:nvCxnSpPr>
        <p:spPr>
          <a:xfrm flipH="1" rot="10800000">
            <a:off x="6697297" y="1054044"/>
            <a:ext cx="2632970" cy="58849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2" name="Google Shape;102;p15"/>
          <p:cNvCxnSpPr/>
          <p:nvPr/>
        </p:nvCxnSpPr>
        <p:spPr>
          <a:xfrm>
            <a:off x="7095067" y="2002970"/>
            <a:ext cx="2355264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03" name="Google Shape;10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24631" y="5013781"/>
            <a:ext cx="1828800" cy="18302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5"/>
          <p:cNvCxnSpPr/>
          <p:nvPr/>
        </p:nvCxnSpPr>
        <p:spPr>
          <a:xfrm>
            <a:off x="8483600" y="4420799"/>
            <a:ext cx="1100667" cy="592982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0" y="8875"/>
            <a:ext cx="12192000" cy="1325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   Initial Mass Measurements</a:t>
            </a:r>
            <a:endParaRPr/>
          </a:p>
        </p:txBody>
      </p:sp>
      <p:graphicFrame>
        <p:nvGraphicFramePr>
          <p:cNvPr id="110" name="Google Shape;110;p16"/>
          <p:cNvGraphicFramePr/>
          <p:nvPr/>
        </p:nvGraphicFramePr>
        <p:xfrm>
          <a:off x="1413825" y="3662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{7F8C9887-82E6-4762-A53E-6E91018370BF}</a:tableStyleId>
              </a:tblPr>
              <a:tblGrid>
                <a:gridCol w="2363200"/>
                <a:gridCol w="1750300"/>
                <a:gridCol w="1750300"/>
                <a:gridCol w="1750300"/>
                <a:gridCol w="17503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Group 1</a:t>
                      </a: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800" u="none" cap="none" strike="noStrike">
                          <a:solidFill>
                            <a:schemeClr val="dk1"/>
                          </a:solidFill>
                        </a:rPr>
                        <a:t>(KH)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Group 2</a:t>
                      </a: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800" u="none" cap="none" strike="noStrike">
                          <a:solidFill>
                            <a:schemeClr val="dk1"/>
                          </a:solidFill>
                        </a:rPr>
                        <a:t>(SL)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Group 3</a:t>
                      </a: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800" u="none" cap="none" strike="noStrike">
                          <a:solidFill>
                            <a:schemeClr val="dk1"/>
                          </a:solidFill>
                        </a:rPr>
                        <a:t>(VR)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Group 4 </a:t>
                      </a:r>
                      <a:r>
                        <a:rPr lang="en-US" sz="800" u="none" cap="none" strike="noStrike">
                          <a:solidFill>
                            <a:schemeClr val="dk1"/>
                          </a:solidFill>
                        </a:rPr>
                        <a:t>(DS)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Mass of Alloy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0.5134 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0.5181 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0.5183 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0.5125 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Mass of Filter paper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0.7859 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1.0631 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1.1416 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1.0140 g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Mass of Filter paper + AgCl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1.3816 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1.6226 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1.6144 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1.7189 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11" name="Google Shape;111;p16"/>
          <p:cNvSpPr txBox="1"/>
          <p:nvPr/>
        </p:nvSpPr>
        <p:spPr>
          <a:xfrm>
            <a:off x="378029" y="1634166"/>
            <a:ext cx="1161604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student will be put into a group and you will use the data provided below for the lab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student will fill out their own data table. All other fields of the data table are to be calculated and added to your table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0" y="18255"/>
            <a:ext cx="12192000" cy="1325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6000"/>
              <a:t>Your assignment…</a:t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245532" y="1554691"/>
            <a:ext cx="11590867" cy="5285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Go through the lab sheet and this PPTX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Complete all calculations needed based on the group you put in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Show all work for each calculation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Insert pictures of your handwritten work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Your name in INK must be in every picture inserted into your document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Input your data into the data table provided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Answer the POST-LAB questions individually on your own sheet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May work with others within your group sample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Full Video of the experiment, different chemical</a:t>
            </a:r>
            <a:endParaRPr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 u="sng">
                <a:solidFill>
                  <a:schemeClr val="hlink"/>
                </a:solidFill>
                <a:hlinkClick r:id="rId3"/>
              </a:rPr>
              <a:t>https://www.youtube.com/watch?v=dERZhN-01f8&amp;feature=emb_logo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