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11617A4-2781-4C77-90EB-86092B4A1B3A}">
  <a:tblStyle styleId="{711617A4-2781-4C77-90EB-86092B4A1B3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hyperlink" Target="https://drive.google.com/file/d/1IETEf-oJD3aeq-lUFFOddivfqO2TqxTD/view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rive.google.com/file/d/1SzIXXEnPOKUbtrpSulAq6gM8l5ARwoig/view?usp=sharing" TargetMode="External"/><Relationship Id="rId4" Type="http://schemas.openxmlformats.org/officeDocument/2006/relationships/hyperlink" Target="https://drive.google.com/file/d/1oX4IeCZ6o2SJCwQBHVk18v_wp8WaW-le/view?usp=sharing" TargetMode="External"/><Relationship Id="rId9" Type="http://schemas.openxmlformats.org/officeDocument/2006/relationships/hyperlink" Target="https://drive.google.com/file/d/14w95dk4IfDsxO4CYcOpdjdw2Mnru9uu6/view?usp=sharing" TargetMode="External"/><Relationship Id="rId5" Type="http://schemas.openxmlformats.org/officeDocument/2006/relationships/hyperlink" Target="https://drive.google.com/file/d/1AaxVbGAUPw5q_PGOcfJ0AyvnKNwVvOSi/view?usp=sharing" TargetMode="External"/><Relationship Id="rId6" Type="http://schemas.openxmlformats.org/officeDocument/2006/relationships/hyperlink" Target="https://drive.google.com/file/d/1W2xCzLeYmxWqF8D3_iF_BXINJKYCPri2/view?usp=sharing" TargetMode="External"/><Relationship Id="rId7" Type="http://schemas.openxmlformats.org/officeDocument/2006/relationships/hyperlink" Target="https://drive.google.com/file/d/1Sy9MyVG-Fb9pnwuPG1N1hXdnKlLYhV3e/view?usp=sharing" TargetMode="External"/><Relationship Id="rId8" Type="http://schemas.openxmlformats.org/officeDocument/2006/relationships/hyperlink" Target="https://drive.google.com/file/d/13FPCwD1kDp_LcMb978_nBRh3N2zpUxif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Entropy of Reaction 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5400"/>
              <a:t>ΔS°</a:t>
            </a:r>
            <a:endParaRPr sz="5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0" y="6380"/>
            <a:ext cx="121920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Through Calorimetry….</a:t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308758" y="1825625"/>
            <a:ext cx="1104504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/>
              <a:t>When studying thermodynamics, the equation for free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/>
              <a:t>energy of a reaction, </a:t>
            </a:r>
            <a:r>
              <a:rPr b="1" lang="en-US" sz="2590"/>
              <a:t>ΔG° = ΔH° - TΔS°</a:t>
            </a:r>
            <a:r>
              <a:rPr lang="en-US" sz="2590"/>
              <a:t>, is often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/>
              <a:t>encountered.  In this experiment, you will use this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/>
              <a:t>equation to estimate the minimum entropy change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/>
              <a:t>required to bring about a reaction.  The enthalpy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/>
              <a:t>change, ΔH, and the initial temperature will be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/>
              <a:t>determined for a reaction.  From these values and the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/>
              <a:t>equation for free energy, the minimum entropy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/>
              <a:t>change to bring about a </a:t>
            </a:r>
            <a:r>
              <a:rPr i="1" lang="en-US" sz="2590"/>
              <a:t>spontaneous reaction</a:t>
            </a:r>
            <a:r>
              <a:rPr lang="en-US" sz="2590"/>
              <a:t> will be 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-US" sz="2590"/>
              <a:t>estimated</a:t>
            </a:r>
            <a:endParaRPr/>
          </a:p>
        </p:txBody>
      </p:sp>
      <p:pic>
        <p:nvPicPr>
          <p:cNvPr id="92" name="Google Shape;9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72856" y="1607744"/>
            <a:ext cx="2980944" cy="4569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0" y="6380"/>
            <a:ext cx="121920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Procedure…ish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296883" y="1481241"/>
            <a:ext cx="11780322" cy="5085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 sz="2590"/>
              <a:t>For each Reaction (each group will have different set of data to use)</a:t>
            </a:r>
            <a:endParaRPr/>
          </a:p>
          <a:p>
            <a:pPr indent="-514350" lvl="1" marL="97155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alibri"/>
              <a:buAutoNum type="arabicPeriod"/>
            </a:pPr>
            <a:r>
              <a:rPr lang="en-US" sz="2220"/>
              <a:t>NaNO</a:t>
            </a:r>
            <a:r>
              <a:rPr baseline="-25000" lang="en-US" sz="2220"/>
              <a:t>3</a:t>
            </a:r>
            <a:endParaRPr/>
          </a:p>
          <a:p>
            <a:pPr indent="-514350" lvl="1" marL="97155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alibri"/>
              <a:buAutoNum type="arabicPeriod"/>
            </a:pPr>
            <a:r>
              <a:rPr lang="en-US" sz="2220"/>
              <a:t>NH</a:t>
            </a:r>
            <a:r>
              <a:rPr baseline="-25000" lang="en-US" sz="2220"/>
              <a:t>4</a:t>
            </a:r>
            <a:r>
              <a:rPr lang="en-US" sz="2220"/>
              <a:t>Cl</a:t>
            </a:r>
            <a:endParaRPr/>
          </a:p>
          <a:p>
            <a:pPr indent="-514350" lvl="1" marL="97155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alibri"/>
              <a:buAutoNum type="arabicPeriod"/>
            </a:pPr>
            <a:r>
              <a:rPr lang="en-US" sz="2220"/>
              <a:t>NH</a:t>
            </a:r>
            <a:r>
              <a:rPr baseline="-25000" lang="en-US" sz="2220"/>
              <a:t>4</a:t>
            </a:r>
            <a:r>
              <a:rPr lang="en-US" sz="2220"/>
              <a:t>NO</a:t>
            </a:r>
            <a:r>
              <a:rPr baseline="-25000" lang="en-US" sz="2220"/>
              <a:t>3</a:t>
            </a:r>
            <a:endParaRPr/>
          </a:p>
          <a:p>
            <a:pPr indent="-514350" lvl="0" marL="51435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 sz="2590"/>
              <a:t>Each solution is 50.0 mL of of 1.00 M solution. You will need to calculate the mass needed to prepare this solution based on the sample you have – add an image of this calculation into the data table</a:t>
            </a:r>
            <a:endParaRPr/>
          </a:p>
          <a:p>
            <a:pPr indent="-514350" lvl="0" marL="51435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 sz="2590"/>
              <a:t>Initial temperature will be taken prior to adding the second solution, about 5-10 seconds</a:t>
            </a:r>
            <a:endParaRPr/>
          </a:p>
          <a:p>
            <a:pPr indent="-514350" lvl="0" marL="51435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 sz="2590"/>
              <a:t>Final temperature is determined when temperature reaches the highest or lowest point then changes direction</a:t>
            </a:r>
            <a:endParaRPr/>
          </a:p>
          <a:p>
            <a:pPr indent="-514350" lvl="0" marL="51435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 sz="2590"/>
              <a:t>Everyone is given the same Calorimeter Constant Graph</a:t>
            </a:r>
            <a:endParaRPr/>
          </a:p>
          <a:p>
            <a:pPr indent="-514350" lvl="0" marL="51435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 sz="2590"/>
              <a:t>The data you are using depends on the group # you are given</a:t>
            </a:r>
            <a:endParaRPr/>
          </a:p>
          <a:p>
            <a:pPr indent="-514350" lvl="0" marL="51435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 sz="2590"/>
              <a:t>Assume the temperature of the reaction in happening at room temp or 25 C°</a:t>
            </a:r>
            <a:endParaRPr sz="259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0" y="6380"/>
            <a:ext cx="121920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Some thinking…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296883" y="1481241"/>
            <a:ext cx="11056917" cy="5085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The experiment is based on the fact of the minimum entropy to cause a reaction to occur…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Need to think about the dividing line of when a reaction can occur or not, is spontaneous or non-spontaneous…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Based on this, you can solve for </a:t>
            </a:r>
            <a:r>
              <a:rPr b="1" lang="en-US" sz="3200"/>
              <a:t>ΔS° </a:t>
            </a:r>
            <a:r>
              <a:rPr lang="en-US" sz="3200"/>
              <a:t>at 298 K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There is an assumption that must be made in order to solve this problem… that requires thinking. Do not ask me, I will not tell you this assumption. A big hint was given in #2 above</a:t>
            </a:r>
            <a:endParaRPr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5779727" y="457200"/>
            <a:ext cx="4979121" cy="539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lang="en-US"/>
              <a:t>Calorimeter Constant Graph</a:t>
            </a:r>
            <a:endParaRPr/>
          </a:p>
        </p:txBody>
      </p:sp>
      <p:pic>
        <p:nvPicPr>
          <p:cNvPr id="110" name="Google Shape;110;p17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4809" r="4808" t="0"/>
          <a:stretch/>
        </p:blipFill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95004" y="996950"/>
            <a:ext cx="4673846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/>
              <a:t>Everyone will use this graph for their Calorimeter calculations</a:t>
            </a:r>
            <a:endParaRPr/>
          </a:p>
          <a:p>
            <a:pPr indent="-285750" lvl="0" marL="28575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</a:pPr>
            <a:r>
              <a:rPr lang="en-US" sz="4400"/>
              <a:t>Click </a:t>
            </a:r>
            <a:r>
              <a:rPr lang="en-US" sz="4400" u="sng">
                <a:solidFill>
                  <a:schemeClr val="hlink"/>
                </a:solidFill>
                <a:hlinkClick r:id="rId4"/>
              </a:rPr>
              <a:t>HERE</a:t>
            </a:r>
            <a:r>
              <a:rPr lang="en-US" sz="4400"/>
              <a:t> for the logger pro file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0" y="0"/>
            <a:ext cx="12192000" cy="1432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Group number corresponds to what data you will use below (T</a:t>
            </a:r>
            <a:r>
              <a:rPr baseline="-25000" lang="en-US"/>
              <a:t>1</a:t>
            </a:r>
            <a:r>
              <a:rPr lang="en-US"/>
              <a:t> &amp; T</a:t>
            </a:r>
            <a:r>
              <a:rPr baseline="-25000" lang="en-US"/>
              <a:t>2</a:t>
            </a:r>
            <a:r>
              <a:rPr lang="en-US"/>
              <a:t> are trials)</a:t>
            </a:r>
            <a:endParaRPr/>
          </a:p>
        </p:txBody>
      </p:sp>
      <p:graphicFrame>
        <p:nvGraphicFramePr>
          <p:cNvPr id="117" name="Google Shape;117;p18"/>
          <p:cNvGraphicFramePr/>
          <p:nvPr/>
        </p:nvGraphicFramePr>
        <p:xfrm>
          <a:off x="680852" y="155566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{711617A4-2781-4C77-90EB-86092B4A1B3A}</a:tableStyleId>
              </a:tblPr>
              <a:tblGrid>
                <a:gridCol w="1406525"/>
                <a:gridCol w="3180525"/>
                <a:gridCol w="3121625"/>
                <a:gridCol w="3121625"/>
              </a:tblGrid>
              <a:tr h="589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none" cap="none" strike="noStrike">
                          <a:solidFill>
                            <a:schemeClr val="dk1"/>
                          </a:solidFill>
                        </a:rPr>
                        <a:t>Group #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Data to Use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Mass of Solid T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1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(g)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B08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Mass of Solid T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(g)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B081"/>
                    </a:solidFill>
                  </a:tcPr>
                </a:tc>
              </a:tr>
              <a:tr h="589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>
                          <a:solidFill>
                            <a:schemeClr val="dk1"/>
                          </a:solidFill>
                          <a:hlinkClick r:id="rId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LINK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(NaNO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KH)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4.2043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4.1497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9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>
                          <a:solidFill>
                            <a:schemeClr val="dk1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LINK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(NH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Cl KH)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2.6739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2.6638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9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>
                          <a:solidFill>
                            <a:schemeClr val="dk1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LINK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(NH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NO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KH)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4.0043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3.9903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9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>
                          <a:solidFill>
                            <a:schemeClr val="dk1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LINK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(NH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NO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YL)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4.0843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4.0068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9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5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>
                          <a:solidFill>
                            <a:schemeClr val="dk1"/>
                          </a:solidFill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LINK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(NaNO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YL)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4.2734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4.2576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9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6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>
                          <a:solidFill>
                            <a:schemeClr val="dk1"/>
                          </a:solidFill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LINK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(NH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NO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DS)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4.0074 (use T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4.0046 (use T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3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93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7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u="sng">
                          <a:solidFill>
                            <a:schemeClr val="dk1"/>
                          </a:solidFill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LINK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 (NH</a:t>
                      </a:r>
                      <a:r>
                        <a:rPr baseline="-25000" lang="en-US" sz="280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Cl YL)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2.6708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2.6503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