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11617A4-2781-4C77-90EB-86092B4A1B3A}">
  <a:tblStyle styleId="{711617A4-2781-4C77-90EB-86092B4A1B3A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fill>
          <a:solidFill>
            <a:srgbClr val="CDD4EA"/>
          </a:solidFill>
        </a:fill>
      </a:tcStyle>
    </a:band1H>
    <a:band2H>
      <a:tcTxStyle/>
    </a:band2H>
    <a:band1V>
      <a:tcTxStyle/>
      <a:tcStyle>
        <a:fill>
          <a:solidFill>
            <a:srgbClr val="CDD4EA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27" name="Google Shape;27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8" name="Google Shape;3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1" name="Google Shape;51;p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3" name="Google Shape;53;p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4" name="Google Shape;64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EE599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hyperlink" Target="https://drive.google.com/file/d/1IETEf-oJD3aeq-lUFFOddivfqO2TqxTD/view?usp=sharing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drive.google.com/file/d/1SzIXXEnPOKUbtrpSulAq6gM8l5ARwoig/view?usp=sharing" TargetMode="External"/><Relationship Id="rId4" Type="http://schemas.openxmlformats.org/officeDocument/2006/relationships/hyperlink" Target="https://drive.google.com/file/d/1oX4IeCZ6o2SJCwQBHVk18v_wp8WaW-le/view?usp=sharing" TargetMode="External"/><Relationship Id="rId9" Type="http://schemas.openxmlformats.org/officeDocument/2006/relationships/hyperlink" Target="https://drive.google.com/file/d/14w95dk4IfDsxO4CYcOpdjdw2Mnru9uu6/view?usp=sharing" TargetMode="External"/><Relationship Id="rId5" Type="http://schemas.openxmlformats.org/officeDocument/2006/relationships/hyperlink" Target="https://drive.google.com/file/d/1AaxVbGAUPw5q_PGOcfJ0AyvnKNwVvOSi/view?usp=sharing" TargetMode="External"/><Relationship Id="rId6" Type="http://schemas.openxmlformats.org/officeDocument/2006/relationships/hyperlink" Target="https://drive.google.com/file/d/1W2xCzLeYmxWqF8D3_iF_BXINJKYCPri2/view?usp=sharing" TargetMode="External"/><Relationship Id="rId7" Type="http://schemas.openxmlformats.org/officeDocument/2006/relationships/hyperlink" Target="https://drive.google.com/file/d/1Sy9MyVG-Fb9pnwuPG1N1hXdnKlLYhV3e/view?usp=sharing" TargetMode="External"/><Relationship Id="rId8" Type="http://schemas.openxmlformats.org/officeDocument/2006/relationships/hyperlink" Target="https://drive.google.com/file/d/13FPCwD1kDp_LcMb978_nBRh3N2zpUxif/view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Entropy of Reaction </a:t>
            </a:r>
            <a:endParaRPr/>
          </a:p>
        </p:txBody>
      </p:sp>
      <p:sp>
        <p:nvSpPr>
          <p:cNvPr id="85" name="Google Shape;85;p1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5400"/>
              <a:t>ΔS°</a:t>
            </a:r>
            <a:endParaRPr sz="5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title"/>
          </p:nvPr>
        </p:nvSpPr>
        <p:spPr>
          <a:xfrm>
            <a:off x="0" y="6380"/>
            <a:ext cx="12192000" cy="132556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Through Calorimetry….</a:t>
            </a:r>
            <a:endParaRPr/>
          </a:p>
        </p:txBody>
      </p:sp>
      <p:sp>
        <p:nvSpPr>
          <p:cNvPr id="91" name="Google Shape;91;p14"/>
          <p:cNvSpPr txBox="1"/>
          <p:nvPr>
            <p:ph idx="1" type="body"/>
          </p:nvPr>
        </p:nvSpPr>
        <p:spPr>
          <a:xfrm>
            <a:off x="308758" y="1825625"/>
            <a:ext cx="11045042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lang="en-US" sz="2590"/>
              <a:t>When studying thermodynamics, the equation for free 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lang="en-US" sz="2590"/>
              <a:t>energy of a reaction, </a:t>
            </a:r>
            <a:r>
              <a:rPr b="1" lang="en-US" sz="2590"/>
              <a:t>ΔG° = ΔH° - TΔS°</a:t>
            </a:r>
            <a:r>
              <a:rPr lang="en-US" sz="2590"/>
              <a:t>, is often 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lang="en-US" sz="2590"/>
              <a:t>encountered.  In this experiment, you will use this 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lang="en-US" sz="2590"/>
              <a:t>equation to estimate the minimum entropy change 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lang="en-US" sz="2590"/>
              <a:t>required to bring about a reaction.  The enthalpy 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lang="en-US" sz="2590"/>
              <a:t>change, ΔH, and the initial temperature will be 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lang="en-US" sz="2590"/>
              <a:t>determined for a reaction.  From these values and the 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lang="en-US" sz="2590"/>
              <a:t>equation for free energy, the minimum entropy 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lang="en-US" sz="2590"/>
              <a:t>change to bring about a </a:t>
            </a:r>
            <a:r>
              <a:rPr i="1" lang="en-US" sz="2590"/>
              <a:t>spontaneous reaction</a:t>
            </a:r>
            <a:r>
              <a:rPr lang="en-US" sz="2590"/>
              <a:t> will be 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lang="en-US" sz="2590"/>
              <a:t>estimated</a:t>
            </a:r>
            <a:endParaRPr/>
          </a:p>
        </p:txBody>
      </p:sp>
      <p:pic>
        <p:nvPicPr>
          <p:cNvPr id="92" name="Google Shape;92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72856" y="1607744"/>
            <a:ext cx="2980944" cy="45692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0" y="6380"/>
            <a:ext cx="12192000" cy="132556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Procedure…ish</a:t>
            </a:r>
            <a:endParaRPr/>
          </a:p>
        </p:txBody>
      </p:sp>
      <p:sp>
        <p:nvSpPr>
          <p:cNvPr id="98" name="Google Shape;98;p15"/>
          <p:cNvSpPr txBox="1"/>
          <p:nvPr>
            <p:ph idx="1" type="body"/>
          </p:nvPr>
        </p:nvSpPr>
        <p:spPr>
          <a:xfrm>
            <a:off x="296883" y="1481241"/>
            <a:ext cx="11780322" cy="50858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14350" lvl="0" marL="51435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Calibri"/>
              <a:buAutoNum type="arabicPeriod"/>
            </a:pPr>
            <a:r>
              <a:rPr lang="en-US" sz="2590"/>
              <a:t>For each Reaction (each group will have different set of data to use)</a:t>
            </a:r>
            <a:endParaRPr/>
          </a:p>
          <a:p>
            <a:pPr indent="-514350" lvl="1" marL="97155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Calibri"/>
              <a:buAutoNum type="arabicPeriod"/>
            </a:pPr>
            <a:r>
              <a:rPr lang="en-US" sz="2220"/>
              <a:t>NaNO</a:t>
            </a:r>
            <a:r>
              <a:rPr baseline="-25000" lang="en-US" sz="2220"/>
              <a:t>3</a:t>
            </a:r>
            <a:endParaRPr/>
          </a:p>
          <a:p>
            <a:pPr indent="-514350" lvl="1" marL="97155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Calibri"/>
              <a:buAutoNum type="arabicPeriod"/>
            </a:pPr>
            <a:r>
              <a:rPr lang="en-US" sz="2220"/>
              <a:t>NH</a:t>
            </a:r>
            <a:r>
              <a:rPr baseline="-25000" lang="en-US" sz="2220"/>
              <a:t>4</a:t>
            </a:r>
            <a:r>
              <a:rPr lang="en-US" sz="2220"/>
              <a:t>Cl</a:t>
            </a:r>
            <a:endParaRPr/>
          </a:p>
          <a:p>
            <a:pPr indent="-514350" lvl="1" marL="97155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Calibri"/>
              <a:buAutoNum type="arabicPeriod"/>
            </a:pPr>
            <a:r>
              <a:rPr lang="en-US" sz="2220"/>
              <a:t>NH</a:t>
            </a:r>
            <a:r>
              <a:rPr baseline="-25000" lang="en-US" sz="2220"/>
              <a:t>4</a:t>
            </a:r>
            <a:r>
              <a:rPr lang="en-US" sz="2220"/>
              <a:t>NO</a:t>
            </a:r>
            <a:r>
              <a:rPr baseline="-25000" lang="en-US" sz="2220"/>
              <a:t>3</a:t>
            </a:r>
            <a:endParaRPr/>
          </a:p>
          <a:p>
            <a:pPr indent="-514350" lvl="0" marL="51435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Calibri"/>
              <a:buAutoNum type="arabicPeriod"/>
            </a:pPr>
            <a:r>
              <a:rPr lang="en-US" sz="2590"/>
              <a:t>Each solution is 50.0 mL of of 1.00 M solution. You will need to calculate the mass needed to prepare this solution based on the sample you have – add an image of this calculation into the data table</a:t>
            </a:r>
            <a:endParaRPr/>
          </a:p>
          <a:p>
            <a:pPr indent="-514350" lvl="0" marL="51435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Calibri"/>
              <a:buAutoNum type="arabicPeriod"/>
            </a:pPr>
            <a:r>
              <a:rPr lang="en-US" sz="2590"/>
              <a:t>Initial temperature will be taken prior to adding the second solution, about 5-10 seconds</a:t>
            </a:r>
            <a:endParaRPr/>
          </a:p>
          <a:p>
            <a:pPr indent="-514350" lvl="0" marL="51435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Calibri"/>
              <a:buAutoNum type="arabicPeriod"/>
            </a:pPr>
            <a:r>
              <a:rPr lang="en-US" sz="2590"/>
              <a:t>Final temperature is determined when temperature reaches the highest or lowest point then changes direction</a:t>
            </a:r>
            <a:endParaRPr/>
          </a:p>
          <a:p>
            <a:pPr indent="-514350" lvl="0" marL="51435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Calibri"/>
              <a:buAutoNum type="arabicPeriod"/>
            </a:pPr>
            <a:r>
              <a:rPr lang="en-US" sz="2590"/>
              <a:t>Everyone is given the same Calorimeter Constant Graph</a:t>
            </a:r>
            <a:endParaRPr/>
          </a:p>
          <a:p>
            <a:pPr indent="-514350" lvl="0" marL="51435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Calibri"/>
              <a:buAutoNum type="arabicPeriod"/>
            </a:pPr>
            <a:r>
              <a:rPr lang="en-US" sz="2590"/>
              <a:t>The data you are using depends on the group # you are given</a:t>
            </a:r>
            <a:endParaRPr/>
          </a:p>
          <a:p>
            <a:pPr indent="-514350" lvl="0" marL="51435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Calibri"/>
              <a:buAutoNum type="arabicPeriod"/>
            </a:pPr>
            <a:r>
              <a:rPr lang="en-US" sz="2590"/>
              <a:t>Assume the temperature of the reaction in happening at room temp or 25 C°</a:t>
            </a:r>
            <a:endParaRPr sz="259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title"/>
          </p:nvPr>
        </p:nvSpPr>
        <p:spPr>
          <a:xfrm>
            <a:off x="0" y="6380"/>
            <a:ext cx="12192000" cy="132556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Some thinking…</a:t>
            </a:r>
            <a:endParaRPr/>
          </a:p>
        </p:txBody>
      </p:sp>
      <p:sp>
        <p:nvSpPr>
          <p:cNvPr id="104" name="Google Shape;104;p16"/>
          <p:cNvSpPr txBox="1"/>
          <p:nvPr>
            <p:ph idx="1" type="body"/>
          </p:nvPr>
        </p:nvSpPr>
        <p:spPr>
          <a:xfrm>
            <a:off x="296883" y="1481241"/>
            <a:ext cx="11056917" cy="50858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14350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lang="en-US" sz="3200"/>
              <a:t>The experiment is based on the fact of the minimum entropy to cause a reaction to occur…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lang="en-US" sz="3200"/>
              <a:t>Need to think about the dividing line of when a reaction can occur or not, is spontaneous or non-spontaneous…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lang="en-US" sz="3200"/>
              <a:t>Based on this, you can solve for </a:t>
            </a:r>
            <a:r>
              <a:rPr b="1" lang="en-US" sz="3200"/>
              <a:t>ΔS° </a:t>
            </a:r>
            <a:r>
              <a:rPr lang="en-US" sz="3200"/>
              <a:t>at 298 K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lang="en-US" sz="3200"/>
              <a:t>There is an assumption that must be made in order to solve this problem… that requires thinking. Do not ask me, I will not tell you this assumption. A big hint was given in #2 above</a:t>
            </a:r>
            <a:endParaRPr sz="3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>
            <p:ph type="title"/>
          </p:nvPr>
        </p:nvSpPr>
        <p:spPr>
          <a:xfrm>
            <a:off x="5779727" y="457200"/>
            <a:ext cx="4979121" cy="539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1" lang="en-US"/>
              <a:t>Calorimeter Constant Graph</a:t>
            </a:r>
            <a:endParaRPr/>
          </a:p>
        </p:txBody>
      </p:sp>
      <p:pic>
        <p:nvPicPr>
          <p:cNvPr id="110" name="Google Shape;110;p17"/>
          <p:cNvPicPr preferRelativeResize="0"/>
          <p:nvPr>
            <p:ph idx="2" type="pic"/>
          </p:nvPr>
        </p:nvPicPr>
        <p:blipFill rotWithShape="1">
          <a:blip r:embed="rId3">
            <a:alphaModFix/>
          </a:blip>
          <a:srcRect b="0" l="4809" r="4808" t="0"/>
          <a:stretch/>
        </p:blipFill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95004" y="996950"/>
            <a:ext cx="4673846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</a:pPr>
            <a:r>
              <a:rPr lang="en-US" sz="4400"/>
              <a:t>Everyone will use this graph for their Calorimeter calculations</a:t>
            </a:r>
            <a:endParaRPr/>
          </a:p>
          <a:p>
            <a:pPr indent="-285750" lvl="0" marL="28575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</a:pPr>
            <a:r>
              <a:rPr lang="en-US" sz="4400"/>
              <a:t>Click </a:t>
            </a:r>
            <a:r>
              <a:rPr lang="en-US" sz="4400" u="sng">
                <a:solidFill>
                  <a:schemeClr val="hlink"/>
                </a:solidFill>
                <a:hlinkClick r:id="rId4"/>
              </a:rPr>
              <a:t>HERE</a:t>
            </a:r>
            <a:r>
              <a:rPr lang="en-US" sz="4400"/>
              <a:t> for the logger pro file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0" y="0"/>
            <a:ext cx="12192000" cy="1432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Group number corresponds to what data you will use below (T</a:t>
            </a:r>
            <a:r>
              <a:rPr baseline="-25000" lang="en-US"/>
              <a:t>1</a:t>
            </a:r>
            <a:r>
              <a:rPr lang="en-US"/>
              <a:t> &amp; T</a:t>
            </a:r>
            <a:r>
              <a:rPr baseline="-25000" lang="en-US"/>
              <a:t>2</a:t>
            </a:r>
            <a:r>
              <a:rPr lang="en-US"/>
              <a:t> are trials)</a:t>
            </a:r>
            <a:endParaRPr/>
          </a:p>
        </p:txBody>
      </p:sp>
      <p:graphicFrame>
        <p:nvGraphicFramePr>
          <p:cNvPr id="117" name="Google Shape;117;p18"/>
          <p:cNvGraphicFramePr/>
          <p:nvPr/>
        </p:nvGraphicFramePr>
        <p:xfrm>
          <a:off x="680852" y="155566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{711617A4-2781-4C77-90EB-86092B4A1B3A}</a:tableStyleId>
              </a:tblPr>
              <a:tblGrid>
                <a:gridCol w="1406525"/>
                <a:gridCol w="3180525"/>
                <a:gridCol w="3121625"/>
                <a:gridCol w="3121625"/>
              </a:tblGrid>
              <a:tr h="5893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cap="none" strike="noStrike">
                          <a:solidFill>
                            <a:schemeClr val="dk1"/>
                          </a:solidFill>
                        </a:rPr>
                        <a:t>Group #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Data to Use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Mass of Solid T</a:t>
                      </a:r>
                      <a:r>
                        <a:rPr baseline="-25000" lang="en-US" sz="2800">
                          <a:solidFill>
                            <a:schemeClr val="dk1"/>
                          </a:solidFill>
                        </a:rPr>
                        <a:t>1</a:t>
                      </a: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 (g)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B08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Mass of Solid T</a:t>
                      </a:r>
                      <a:r>
                        <a:rPr baseline="-25000" lang="en-US" sz="2800">
                          <a:solidFill>
                            <a:schemeClr val="dk1"/>
                          </a:solidFill>
                        </a:rPr>
                        <a:t>2</a:t>
                      </a: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 (g)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B081"/>
                    </a:solidFill>
                  </a:tcPr>
                </a:tc>
              </a:tr>
              <a:tr h="5893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1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sng">
                          <a:solidFill>
                            <a:schemeClr val="dk1"/>
                          </a:solidFill>
                          <a:hlinkClick r:id="rId3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LINK</a:t>
                      </a: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 (NaNO</a:t>
                      </a:r>
                      <a:r>
                        <a:rPr baseline="-25000" lang="en-US" sz="2800">
                          <a:solidFill>
                            <a:schemeClr val="dk1"/>
                          </a:solidFill>
                        </a:rPr>
                        <a:t>3</a:t>
                      </a: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 KH)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4.2043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4.1497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893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2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sng">
                          <a:solidFill>
                            <a:schemeClr val="dk1"/>
                          </a:solidFill>
                          <a:hlinkClick r:id="rId4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LINK</a:t>
                      </a: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 (NH</a:t>
                      </a:r>
                      <a:r>
                        <a:rPr baseline="-25000" lang="en-US" sz="2800">
                          <a:solidFill>
                            <a:schemeClr val="dk1"/>
                          </a:solidFill>
                        </a:rPr>
                        <a:t>4</a:t>
                      </a: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Cl KH)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2.6739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2.6638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893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3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sng">
                          <a:solidFill>
                            <a:schemeClr val="dk1"/>
                          </a:solidFill>
                          <a:hlinkClick r:id="rId5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LINK</a:t>
                      </a: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 (NH</a:t>
                      </a:r>
                      <a:r>
                        <a:rPr baseline="-25000" lang="en-US" sz="2800">
                          <a:solidFill>
                            <a:schemeClr val="dk1"/>
                          </a:solidFill>
                        </a:rPr>
                        <a:t>4</a:t>
                      </a: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NO</a:t>
                      </a:r>
                      <a:r>
                        <a:rPr baseline="-25000" lang="en-US" sz="2800">
                          <a:solidFill>
                            <a:schemeClr val="dk1"/>
                          </a:solidFill>
                        </a:rPr>
                        <a:t>3</a:t>
                      </a: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 KH)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4.0043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3.9903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893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4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sng">
                          <a:solidFill>
                            <a:schemeClr val="dk1"/>
                          </a:solidFill>
                          <a:hlinkClick r:id="rId6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LINK</a:t>
                      </a: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 (NH</a:t>
                      </a:r>
                      <a:r>
                        <a:rPr baseline="-25000" lang="en-US" sz="2800">
                          <a:solidFill>
                            <a:schemeClr val="dk1"/>
                          </a:solidFill>
                        </a:rPr>
                        <a:t>4</a:t>
                      </a: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NO</a:t>
                      </a:r>
                      <a:r>
                        <a:rPr baseline="-25000" lang="en-US" sz="2800">
                          <a:solidFill>
                            <a:schemeClr val="dk1"/>
                          </a:solidFill>
                        </a:rPr>
                        <a:t>3</a:t>
                      </a: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 YL)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4.0843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4.0068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893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5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sng">
                          <a:solidFill>
                            <a:schemeClr val="dk1"/>
                          </a:solidFill>
                          <a:hlinkClick r:id="rId7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LINK</a:t>
                      </a: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 (NaNO</a:t>
                      </a:r>
                      <a:r>
                        <a:rPr baseline="-25000" lang="en-US" sz="2800">
                          <a:solidFill>
                            <a:schemeClr val="dk1"/>
                          </a:solidFill>
                        </a:rPr>
                        <a:t>3</a:t>
                      </a: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 YL)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4.2734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4.2576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893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6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sng">
                          <a:solidFill>
                            <a:schemeClr val="dk1"/>
                          </a:solidFill>
                          <a:hlinkClick r:id="rId8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LINK</a:t>
                      </a: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 (NH</a:t>
                      </a:r>
                      <a:r>
                        <a:rPr baseline="-25000" lang="en-US" sz="2800">
                          <a:solidFill>
                            <a:schemeClr val="dk1"/>
                          </a:solidFill>
                        </a:rPr>
                        <a:t>4</a:t>
                      </a: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NO</a:t>
                      </a:r>
                      <a:r>
                        <a:rPr baseline="-25000" lang="en-US" sz="2800">
                          <a:solidFill>
                            <a:schemeClr val="dk1"/>
                          </a:solidFill>
                        </a:rPr>
                        <a:t>3</a:t>
                      </a: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 DS)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4.0074 (use T</a:t>
                      </a:r>
                      <a:r>
                        <a:rPr baseline="-25000" lang="en-US" sz="2800">
                          <a:solidFill>
                            <a:schemeClr val="dk1"/>
                          </a:solidFill>
                        </a:rPr>
                        <a:t>2</a:t>
                      </a: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)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4.0046 (use T</a:t>
                      </a:r>
                      <a:r>
                        <a:rPr baseline="-25000" lang="en-US" sz="2800">
                          <a:solidFill>
                            <a:schemeClr val="dk1"/>
                          </a:solidFill>
                        </a:rPr>
                        <a:t>3</a:t>
                      </a: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)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893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7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sng">
                          <a:solidFill>
                            <a:schemeClr val="dk1"/>
                          </a:solidFill>
                          <a:hlinkClick r:id="rId9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LINK</a:t>
                      </a: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 (NH</a:t>
                      </a:r>
                      <a:r>
                        <a:rPr baseline="-25000" lang="en-US" sz="2800">
                          <a:solidFill>
                            <a:schemeClr val="dk1"/>
                          </a:solidFill>
                        </a:rPr>
                        <a:t>4</a:t>
                      </a: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Cl YL)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2.6708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solidFill>
                            <a:schemeClr val="dk1"/>
                          </a:solidFill>
                        </a:rPr>
                        <a:t>2.6503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