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6"/>
  </p:normalViewPr>
  <p:slideViewPr>
    <p:cSldViewPr snapToGrid="0" snapToObjects="1">
      <p:cViewPr varScale="1">
        <p:scale>
          <a:sx n="76" d="100"/>
          <a:sy n="76" d="100"/>
        </p:scale>
        <p:origin x="216"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4CF8-DF33-B641-813B-0558ADB9BD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3D91EE-F503-ED4C-BBCA-69D685F267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809781-CCF0-4D40-9EE1-6BE00D6ECE3C}"/>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0C58ADF2-6F7B-854A-AF95-DE7406516F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77391-8888-5143-AFE6-7B81F1D31E17}"/>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138383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64933-C1EA-5B41-B19D-66E46C1B82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97488C-4C88-AD40-AC57-8D6C61D3BC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ACC6A-220F-744F-8FC7-564EDBFB113F}"/>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F4E95471-03D2-774F-A83C-BEBC393AC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1A6A0E-73D6-2441-909F-10D403F417D4}"/>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3416390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041BA9-8032-5941-A806-726E646DDA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17506C-4DC3-3A4E-BE1F-DC1257425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634CC3-C1F3-C842-81F6-D13F81B1345F}"/>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B688805C-5F59-9548-B25A-E5CC77E45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0D9C7D-7C69-0B40-888F-85409B542442}"/>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3708201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182-5CB3-5D46-83A4-7813D714B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1A16AF-6FD5-C244-AB8A-8E2A671A99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EFEB59-DE58-2247-A716-C7F1B17C5C96}"/>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287D5C4D-9D1F-784B-9697-E06F9B310F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989314-CC61-A346-AA03-1E0BE420E68F}"/>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4105184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C60AD-A02D-7D40-B8B0-59A49622C9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61C637-733E-2146-A56D-5ED67DD4B7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89F3E1-B787-614A-AB23-E05E9AFE85C0}"/>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F4570A46-7EAB-464F-AF66-2E7D32399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721E0-8C66-484C-BD8D-4FCDF92682D0}"/>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49041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6D89A-3207-B140-8F37-954CCFF241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083C4F-9232-714C-9B37-CD4F489615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592ABF-FA77-784B-B77F-8EEEDB7B0E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839D21-8832-E44C-BDAC-6C0788F63D0C}"/>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6" name="Footer Placeholder 5">
            <a:extLst>
              <a:ext uri="{FF2B5EF4-FFF2-40B4-BE49-F238E27FC236}">
                <a16:creationId xmlns:a16="http://schemas.microsoft.com/office/drawing/2014/main" id="{1B6AD96F-A713-0547-8EE7-42D0396E1F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A52C68-EBBA-B64C-AE21-F88604BF4497}"/>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164335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10BB-CEB3-734F-86A1-034E7366B3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74E554-4F25-8842-BF72-3691F1075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A5524A-85B2-8743-8281-BAFE35FE24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63247C-FBE8-7741-8673-0E5F06DA21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06E232-D09F-5A4E-9EC3-27A53019DD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721371-D343-CB48-88FB-D7E0904BD089}"/>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8" name="Footer Placeholder 7">
            <a:extLst>
              <a:ext uri="{FF2B5EF4-FFF2-40B4-BE49-F238E27FC236}">
                <a16:creationId xmlns:a16="http://schemas.microsoft.com/office/drawing/2014/main" id="{069410F7-3810-9E45-81FA-98538A0842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81DCA5-20BF-1946-8106-5772FF635718}"/>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384513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DC34-8F3C-204B-B7CA-B35F45888C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E46482-EEA8-434B-ABE2-662353E68274}"/>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4" name="Footer Placeholder 3">
            <a:extLst>
              <a:ext uri="{FF2B5EF4-FFF2-40B4-BE49-F238E27FC236}">
                <a16:creationId xmlns:a16="http://schemas.microsoft.com/office/drawing/2014/main" id="{2A586B95-783E-C84A-AB4A-A9FDE863BC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B4DCE7-E3D1-6F47-A3E7-D188BCEB4776}"/>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3117743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A77B34-D3A5-5247-BE94-53644E3F19D0}"/>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3" name="Footer Placeholder 2">
            <a:extLst>
              <a:ext uri="{FF2B5EF4-FFF2-40B4-BE49-F238E27FC236}">
                <a16:creationId xmlns:a16="http://schemas.microsoft.com/office/drawing/2014/main" id="{2A0642FF-B004-3F4E-BD46-6EB4C4E7AB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E5E193-7883-C545-B3E3-E65DA702BE76}"/>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364444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D2022-C585-AC4D-B90E-47D96973C7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BEA2E6-DAD6-134F-9F34-62E9CE87C9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95FEC9-1C4A-D546-BF43-2E220EA3A7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9AB829-A02C-124D-9A6D-10FC2EB49FBB}"/>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6" name="Footer Placeholder 5">
            <a:extLst>
              <a:ext uri="{FF2B5EF4-FFF2-40B4-BE49-F238E27FC236}">
                <a16:creationId xmlns:a16="http://schemas.microsoft.com/office/drawing/2014/main" id="{9E36BF5E-6256-0747-A1E8-2A58FDB865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F2AFA9-D012-664C-A5BB-9F6B73BA995A}"/>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268422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7866-CDDB-9746-80BB-1D4061651B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F0CCC6-B4C2-7B45-B332-415A416366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881A2A-6D43-1D42-BE1D-ACF50041C7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3990F-780C-9142-A88A-9E0C60D59044}"/>
              </a:ext>
            </a:extLst>
          </p:cNvPr>
          <p:cNvSpPr>
            <a:spLocks noGrp="1"/>
          </p:cNvSpPr>
          <p:nvPr>
            <p:ph type="dt" sz="half" idx="10"/>
          </p:nvPr>
        </p:nvSpPr>
        <p:spPr/>
        <p:txBody>
          <a:bodyPr/>
          <a:lstStyle/>
          <a:p>
            <a:fld id="{A3A847F7-6512-A74E-98B3-A23F930B0CB1}" type="datetimeFigureOut">
              <a:rPr lang="en-US" smtClean="0"/>
              <a:t>10/4/20</a:t>
            </a:fld>
            <a:endParaRPr lang="en-US"/>
          </a:p>
        </p:txBody>
      </p:sp>
      <p:sp>
        <p:nvSpPr>
          <p:cNvPr id="6" name="Footer Placeholder 5">
            <a:extLst>
              <a:ext uri="{FF2B5EF4-FFF2-40B4-BE49-F238E27FC236}">
                <a16:creationId xmlns:a16="http://schemas.microsoft.com/office/drawing/2014/main" id="{BA6C312D-83AD-1A44-80B3-9C6209A2C8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045810-F316-E749-BB8D-DFC09E6F90E9}"/>
              </a:ext>
            </a:extLst>
          </p:cNvPr>
          <p:cNvSpPr>
            <a:spLocks noGrp="1"/>
          </p:cNvSpPr>
          <p:nvPr>
            <p:ph type="sldNum" sz="quarter" idx="12"/>
          </p:nvPr>
        </p:nvSpPr>
        <p:spPr/>
        <p:txBody>
          <a:bodyPr/>
          <a:lstStyle/>
          <a:p>
            <a:fld id="{E95464C3-174E-2949-AA7D-ADB3F053B316}" type="slidenum">
              <a:rPr lang="en-US" smtClean="0"/>
              <a:t>‹#›</a:t>
            </a:fld>
            <a:endParaRPr lang="en-US"/>
          </a:p>
        </p:txBody>
      </p:sp>
    </p:spTree>
    <p:extLst>
      <p:ext uri="{BB962C8B-B14F-4D97-AF65-F5344CB8AC3E}">
        <p14:creationId xmlns:p14="http://schemas.microsoft.com/office/powerpoint/2010/main" val="293802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5A9CC3-EC83-754A-8353-198B1A31A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C15EFB-7CE9-B24B-872F-AD9C5A1A4E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8FEA9A-A0F2-3148-A450-97438A3D79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847F7-6512-A74E-98B3-A23F930B0CB1}" type="datetimeFigureOut">
              <a:rPr lang="en-US" smtClean="0"/>
              <a:t>10/4/20</a:t>
            </a:fld>
            <a:endParaRPr lang="en-US"/>
          </a:p>
        </p:txBody>
      </p:sp>
      <p:sp>
        <p:nvSpPr>
          <p:cNvPr id="5" name="Footer Placeholder 4">
            <a:extLst>
              <a:ext uri="{FF2B5EF4-FFF2-40B4-BE49-F238E27FC236}">
                <a16:creationId xmlns:a16="http://schemas.microsoft.com/office/drawing/2014/main" id="{BD875C43-029B-A442-9DDA-F97CDEB7F3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C06ED0-05B7-5147-812B-11EE990CC1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464C3-174E-2949-AA7D-ADB3F053B316}" type="slidenum">
              <a:rPr lang="en-US" smtClean="0"/>
              <a:t>‹#›</a:t>
            </a:fld>
            <a:endParaRPr lang="en-US"/>
          </a:p>
        </p:txBody>
      </p:sp>
    </p:spTree>
    <p:extLst>
      <p:ext uri="{BB962C8B-B14F-4D97-AF65-F5344CB8AC3E}">
        <p14:creationId xmlns:p14="http://schemas.microsoft.com/office/powerpoint/2010/main" val="3945016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DPbKgkH5XmnrJR1Xf2qEE-HNHTey2iAg/view?usp=sharing" TargetMode="External"/><Relationship Id="rId2" Type="http://schemas.openxmlformats.org/officeDocument/2006/relationships/hyperlink" Target="https://docs.google.com/document/d/1iEVIcO3kPcjU5LGer2Brn8kBOthcjcOFewnhCV4u8Mc/edit?usp=sharing" TargetMode="External"/><Relationship Id="rId1" Type="http://schemas.openxmlformats.org/officeDocument/2006/relationships/slideLayout" Target="../slideLayouts/slideLayout2.xml"/><Relationship Id="rId6" Type="http://schemas.openxmlformats.org/officeDocument/2006/relationships/hyperlink" Target="https://drive.google.com/file/d/1aQV2TSLCGoB0wWcLACpKPwIwIiQYnKu1/view?usp=sharing" TargetMode="External"/><Relationship Id="rId5" Type="http://schemas.openxmlformats.org/officeDocument/2006/relationships/hyperlink" Target="https://drive.google.com/file/d/1tjpgSEDrcrf0-i7bQ9_qawqcC5BT1D3M/view?usp=sharing" TargetMode="External"/><Relationship Id="rId4" Type="http://schemas.openxmlformats.org/officeDocument/2006/relationships/hyperlink" Target="https://drive.google.com/file/d/1zmLBNdiiYXpDP79fVXj9-UWE1LdBkuSi/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CBDF-8508-1946-97B4-9D0634F38094}"/>
              </a:ext>
            </a:extLst>
          </p:cNvPr>
          <p:cNvSpPr>
            <a:spLocks noGrp="1"/>
          </p:cNvSpPr>
          <p:nvPr>
            <p:ph type="ctrTitle"/>
          </p:nvPr>
        </p:nvSpPr>
        <p:spPr>
          <a:xfrm>
            <a:off x="1524000" y="2556933"/>
            <a:ext cx="9144000" cy="953030"/>
          </a:xfrm>
          <a:solidFill>
            <a:srgbClr val="FFFF00"/>
          </a:solidFill>
        </p:spPr>
        <p:txBody>
          <a:bodyPr/>
          <a:lstStyle/>
          <a:p>
            <a:r>
              <a:rPr lang="en-US" dirty="0"/>
              <a:t>Rate of Reaction</a:t>
            </a:r>
          </a:p>
        </p:txBody>
      </p:sp>
      <p:sp>
        <p:nvSpPr>
          <p:cNvPr id="3" name="Subtitle 2">
            <a:extLst>
              <a:ext uri="{FF2B5EF4-FFF2-40B4-BE49-F238E27FC236}">
                <a16:creationId xmlns:a16="http://schemas.microsoft.com/office/drawing/2014/main" id="{866AA803-55F1-BC44-BAC6-A555BCD17793}"/>
              </a:ext>
            </a:extLst>
          </p:cNvPr>
          <p:cNvSpPr>
            <a:spLocks noGrp="1"/>
          </p:cNvSpPr>
          <p:nvPr>
            <p:ph type="subTitle" idx="1"/>
          </p:nvPr>
        </p:nvSpPr>
        <p:spPr/>
        <p:txBody>
          <a:bodyPr/>
          <a:lstStyle/>
          <a:p>
            <a:r>
              <a:rPr lang="en-US" dirty="0">
                <a:solidFill>
                  <a:schemeClr val="bg1"/>
                </a:solidFill>
              </a:rPr>
              <a:t>A Spectroscopic Kinetic Relationship</a:t>
            </a:r>
          </a:p>
        </p:txBody>
      </p:sp>
    </p:spTree>
    <p:extLst>
      <p:ext uri="{BB962C8B-B14F-4D97-AF65-F5344CB8AC3E}">
        <p14:creationId xmlns:p14="http://schemas.microsoft.com/office/powerpoint/2010/main" val="152015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6CE02-D801-8D4C-ABD2-83C34259D343}"/>
              </a:ext>
            </a:extLst>
          </p:cNvPr>
          <p:cNvSpPr>
            <a:spLocks noGrp="1"/>
          </p:cNvSpPr>
          <p:nvPr>
            <p:ph type="title"/>
          </p:nvPr>
        </p:nvSpPr>
        <p:spPr>
          <a:solidFill>
            <a:srgbClr val="FFFF00"/>
          </a:solidFill>
        </p:spPr>
        <p:txBody>
          <a:bodyPr/>
          <a:lstStyle/>
          <a:p>
            <a:r>
              <a:rPr lang="en-US" dirty="0"/>
              <a:t>Objectives…</a:t>
            </a:r>
          </a:p>
        </p:txBody>
      </p:sp>
      <p:sp>
        <p:nvSpPr>
          <p:cNvPr id="3" name="Content Placeholder 2">
            <a:extLst>
              <a:ext uri="{FF2B5EF4-FFF2-40B4-BE49-F238E27FC236}">
                <a16:creationId xmlns:a16="http://schemas.microsoft.com/office/drawing/2014/main" id="{902F8ADE-6BF3-8E4C-AD9C-C29878E0CB99}"/>
              </a:ext>
            </a:extLst>
          </p:cNvPr>
          <p:cNvSpPr>
            <a:spLocks noGrp="1"/>
          </p:cNvSpPr>
          <p:nvPr>
            <p:ph idx="1"/>
          </p:nvPr>
        </p:nvSpPr>
        <p:spPr/>
        <p:txBody>
          <a:bodyPr>
            <a:normAutofit/>
          </a:bodyPr>
          <a:lstStyle/>
          <a:p>
            <a:pPr lvl="0"/>
            <a:r>
              <a:rPr lang="en-US" sz="4000" dirty="0">
                <a:solidFill>
                  <a:schemeClr val="bg1"/>
                </a:solidFill>
              </a:rPr>
              <a:t>Conduct the reaction of KI and FeCl</a:t>
            </a:r>
            <a:r>
              <a:rPr lang="en-US" sz="4000" baseline="-25000" dirty="0">
                <a:solidFill>
                  <a:schemeClr val="bg1"/>
                </a:solidFill>
              </a:rPr>
              <a:t>3</a:t>
            </a:r>
            <a:r>
              <a:rPr lang="en-US" sz="4000" dirty="0">
                <a:solidFill>
                  <a:schemeClr val="bg1"/>
                </a:solidFill>
              </a:rPr>
              <a:t> using various concentrations of reactants.</a:t>
            </a:r>
          </a:p>
          <a:p>
            <a:pPr lvl="0"/>
            <a:r>
              <a:rPr lang="en-US" sz="4000" dirty="0">
                <a:solidFill>
                  <a:schemeClr val="bg1"/>
                </a:solidFill>
              </a:rPr>
              <a:t>Determine the order of the reaction in KI and FeCl</a:t>
            </a:r>
            <a:r>
              <a:rPr lang="en-US" sz="4000" baseline="-25000" dirty="0">
                <a:solidFill>
                  <a:schemeClr val="bg1"/>
                </a:solidFill>
              </a:rPr>
              <a:t>3</a:t>
            </a:r>
            <a:r>
              <a:rPr lang="en-US" sz="4000" dirty="0">
                <a:solidFill>
                  <a:schemeClr val="bg1"/>
                </a:solidFill>
              </a:rPr>
              <a:t>.</a:t>
            </a:r>
          </a:p>
          <a:p>
            <a:pPr lvl="0"/>
            <a:r>
              <a:rPr lang="en-US" sz="4000" dirty="0">
                <a:solidFill>
                  <a:schemeClr val="bg1"/>
                </a:solidFill>
              </a:rPr>
              <a:t>Determine the rate law </a:t>
            </a:r>
          </a:p>
          <a:p>
            <a:pPr marL="0" indent="0">
              <a:buNone/>
            </a:pPr>
            <a:r>
              <a:rPr lang="en-US" sz="4000" dirty="0">
                <a:solidFill>
                  <a:schemeClr val="bg1"/>
                </a:solidFill>
              </a:rPr>
              <a:t>expression for the reaction.</a:t>
            </a:r>
          </a:p>
          <a:p>
            <a:endParaRPr lang="en-US" sz="4000" dirty="0">
              <a:solidFill>
                <a:schemeClr val="bg1"/>
              </a:solidFill>
            </a:endParaRPr>
          </a:p>
        </p:txBody>
      </p:sp>
      <p:pic>
        <p:nvPicPr>
          <p:cNvPr id="4" name="Picture 3">
            <a:extLst>
              <a:ext uri="{FF2B5EF4-FFF2-40B4-BE49-F238E27FC236}">
                <a16:creationId xmlns:a16="http://schemas.microsoft.com/office/drawing/2014/main" id="{026F2F79-B058-B340-A839-CFBC9ACEC45B}"/>
              </a:ext>
            </a:extLst>
          </p:cNvPr>
          <p:cNvPicPr>
            <a:picLocks noChangeAspect="1"/>
          </p:cNvPicPr>
          <p:nvPr/>
        </p:nvPicPr>
        <p:blipFill>
          <a:blip r:embed="rId2" cstate="print"/>
          <a:srcRect/>
          <a:stretch>
            <a:fillRect/>
          </a:stretch>
        </p:blipFill>
        <p:spPr bwMode="auto">
          <a:xfrm>
            <a:off x="6835457" y="3683318"/>
            <a:ext cx="4019433" cy="2468880"/>
          </a:xfrm>
          <a:prstGeom prst="rect">
            <a:avLst/>
          </a:prstGeom>
          <a:noFill/>
          <a:ln w="9525">
            <a:noFill/>
            <a:miter lim="800000"/>
            <a:headEnd/>
            <a:tailEnd/>
          </a:ln>
        </p:spPr>
      </p:pic>
    </p:spTree>
    <p:extLst>
      <p:ext uri="{BB962C8B-B14F-4D97-AF65-F5344CB8AC3E}">
        <p14:creationId xmlns:p14="http://schemas.microsoft.com/office/powerpoint/2010/main" val="238348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4B8B7-2286-0C46-927B-DCCD1896FCC5}"/>
              </a:ext>
            </a:extLst>
          </p:cNvPr>
          <p:cNvSpPr>
            <a:spLocks noGrp="1"/>
          </p:cNvSpPr>
          <p:nvPr>
            <p:ph type="title"/>
          </p:nvPr>
        </p:nvSpPr>
        <p:spPr>
          <a:solidFill>
            <a:srgbClr val="FFFF00"/>
          </a:solidFill>
        </p:spPr>
        <p:txBody>
          <a:bodyPr/>
          <a:lstStyle/>
          <a:p>
            <a:r>
              <a:rPr lang="en-US" dirty="0"/>
              <a:t>Purpose…</a:t>
            </a:r>
          </a:p>
        </p:txBody>
      </p:sp>
      <p:sp>
        <p:nvSpPr>
          <p:cNvPr id="3" name="Content Placeholder 2">
            <a:extLst>
              <a:ext uri="{FF2B5EF4-FFF2-40B4-BE49-F238E27FC236}">
                <a16:creationId xmlns:a16="http://schemas.microsoft.com/office/drawing/2014/main" id="{8D9B67C2-40D9-D343-8C2E-98AA73835908}"/>
              </a:ext>
            </a:extLst>
          </p:cNvPr>
          <p:cNvSpPr>
            <a:spLocks noGrp="1"/>
          </p:cNvSpPr>
          <p:nvPr>
            <p:ph idx="1"/>
          </p:nvPr>
        </p:nvSpPr>
        <p:spPr/>
        <p:txBody>
          <a:bodyPr/>
          <a:lstStyle/>
          <a:p>
            <a:r>
              <a:rPr lang="en-US" dirty="0">
                <a:solidFill>
                  <a:schemeClr val="bg1"/>
                </a:solidFill>
              </a:rPr>
              <a:t>In this experiment you will conduct the reaction between solutions of potassium iodide and iron (III) chloride. The reaction equation is shown below, in ionic form.</a:t>
            </a:r>
          </a:p>
          <a:p>
            <a:pPr marL="0" indent="0" algn="ctr">
              <a:buNone/>
            </a:pPr>
            <a:r>
              <a:rPr lang="en-US" sz="3600" b="1" dirty="0">
                <a:solidFill>
                  <a:schemeClr val="bg1"/>
                </a:solidFill>
              </a:rPr>
              <a:t>2 I</a:t>
            </a:r>
            <a:r>
              <a:rPr lang="en-US" sz="3600" b="1" baseline="30000" dirty="0">
                <a:solidFill>
                  <a:schemeClr val="bg1"/>
                </a:solidFill>
              </a:rPr>
              <a:t>–</a:t>
            </a:r>
            <a:r>
              <a:rPr lang="en-US" sz="3600" b="1" dirty="0">
                <a:solidFill>
                  <a:schemeClr val="bg1"/>
                </a:solidFill>
              </a:rPr>
              <a:t> (</a:t>
            </a:r>
            <a:r>
              <a:rPr lang="en-US" sz="3600" b="1" dirty="0" err="1">
                <a:solidFill>
                  <a:schemeClr val="bg1"/>
                </a:solidFill>
              </a:rPr>
              <a:t>aq</a:t>
            </a:r>
            <a:r>
              <a:rPr lang="en-US" sz="3600" b="1" dirty="0">
                <a:solidFill>
                  <a:schemeClr val="bg1"/>
                </a:solidFill>
              </a:rPr>
              <a:t>) + 2 Fe</a:t>
            </a:r>
            <a:r>
              <a:rPr lang="en-US" sz="3600" b="1" baseline="30000" dirty="0">
                <a:solidFill>
                  <a:schemeClr val="bg1"/>
                </a:solidFill>
              </a:rPr>
              <a:t>3+</a:t>
            </a:r>
            <a:r>
              <a:rPr lang="en-US" sz="3600" b="1" dirty="0">
                <a:solidFill>
                  <a:schemeClr val="bg1"/>
                </a:solidFill>
              </a:rPr>
              <a:t> (</a:t>
            </a:r>
            <a:r>
              <a:rPr lang="en-US" sz="3600" b="1" dirty="0" err="1">
                <a:solidFill>
                  <a:schemeClr val="bg1"/>
                </a:solidFill>
              </a:rPr>
              <a:t>aq</a:t>
            </a:r>
            <a:r>
              <a:rPr lang="en-US" sz="3600" b="1" dirty="0">
                <a:solidFill>
                  <a:schemeClr val="bg1"/>
                </a:solidFill>
              </a:rPr>
              <a:t>) → I</a:t>
            </a:r>
            <a:r>
              <a:rPr lang="en-US" sz="3600" b="1" baseline="-25000" dirty="0">
                <a:solidFill>
                  <a:schemeClr val="bg1"/>
                </a:solidFill>
              </a:rPr>
              <a:t>2</a:t>
            </a:r>
            <a:r>
              <a:rPr lang="en-US" sz="3600" b="1" dirty="0">
                <a:solidFill>
                  <a:schemeClr val="bg1"/>
                </a:solidFill>
              </a:rPr>
              <a:t> (</a:t>
            </a:r>
            <a:r>
              <a:rPr lang="en-US" sz="3600" b="1" dirty="0" err="1">
                <a:solidFill>
                  <a:schemeClr val="bg1"/>
                </a:solidFill>
              </a:rPr>
              <a:t>aq</a:t>
            </a:r>
            <a:r>
              <a:rPr lang="en-US" sz="3600" b="1" dirty="0">
                <a:solidFill>
                  <a:schemeClr val="bg1"/>
                </a:solidFill>
              </a:rPr>
              <a:t>) + 2 Fe</a:t>
            </a:r>
            <a:r>
              <a:rPr lang="en-US" sz="3600" b="1" baseline="30000" dirty="0">
                <a:solidFill>
                  <a:schemeClr val="bg1"/>
                </a:solidFill>
              </a:rPr>
              <a:t>2+</a:t>
            </a:r>
            <a:r>
              <a:rPr lang="en-US" sz="3600" b="1" dirty="0">
                <a:solidFill>
                  <a:schemeClr val="bg1"/>
                </a:solidFill>
              </a:rPr>
              <a:t> (</a:t>
            </a:r>
            <a:r>
              <a:rPr lang="en-US" sz="3600" b="1" dirty="0" err="1">
                <a:solidFill>
                  <a:schemeClr val="bg1"/>
                </a:solidFill>
              </a:rPr>
              <a:t>aq</a:t>
            </a:r>
            <a:r>
              <a:rPr lang="en-US" sz="3600" b="1" dirty="0">
                <a:solidFill>
                  <a:schemeClr val="bg1"/>
                </a:solidFill>
              </a:rPr>
              <a:t>)</a:t>
            </a:r>
          </a:p>
          <a:p>
            <a:r>
              <a:rPr lang="en-US" dirty="0">
                <a:solidFill>
                  <a:schemeClr val="bg1"/>
                </a:solidFill>
              </a:rPr>
              <a:t>As this reaction proceeds, it undergoes a color change that can be precisely measured by a Colorimeter or Spectrometer. By carefully varying the concentrations of the reactants, you will determine the effect each reactant has on the rate of the reaction, and consequently the order of the reaction. From this information, you will write a rate law expression for the reaction</a:t>
            </a:r>
            <a:r>
              <a:rPr lang="en-US" dirty="0">
                <a:solidFill>
                  <a:schemeClr val="bg1"/>
                </a:solidFill>
                <a:effectLst/>
              </a:rPr>
              <a:t> </a:t>
            </a:r>
            <a:endParaRPr lang="en-US" dirty="0">
              <a:solidFill>
                <a:schemeClr val="bg1"/>
              </a:solidFill>
            </a:endParaRPr>
          </a:p>
        </p:txBody>
      </p:sp>
    </p:spTree>
    <p:extLst>
      <p:ext uri="{BB962C8B-B14F-4D97-AF65-F5344CB8AC3E}">
        <p14:creationId xmlns:p14="http://schemas.microsoft.com/office/powerpoint/2010/main" val="335926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4FD0-F9FE-DF48-86F4-986622BC7016}"/>
              </a:ext>
            </a:extLst>
          </p:cNvPr>
          <p:cNvSpPr>
            <a:spLocks noGrp="1"/>
          </p:cNvSpPr>
          <p:nvPr>
            <p:ph type="title"/>
          </p:nvPr>
        </p:nvSpPr>
        <p:spPr>
          <a:solidFill>
            <a:srgbClr val="FFFF00"/>
          </a:solidFill>
        </p:spPr>
        <p:txBody>
          <a:bodyPr/>
          <a:lstStyle/>
          <a:p>
            <a:r>
              <a:rPr lang="en-US" dirty="0"/>
              <a:t>Procedure-</a:t>
            </a:r>
            <a:r>
              <a:rPr lang="en-US" dirty="0" err="1"/>
              <a:t>ish</a:t>
            </a:r>
            <a:endParaRPr lang="en-US" dirty="0"/>
          </a:p>
        </p:txBody>
      </p:sp>
      <p:sp>
        <p:nvSpPr>
          <p:cNvPr id="3" name="Content Placeholder 2">
            <a:extLst>
              <a:ext uri="{FF2B5EF4-FFF2-40B4-BE49-F238E27FC236}">
                <a16:creationId xmlns:a16="http://schemas.microsoft.com/office/drawing/2014/main" id="{FC2069C9-CF94-4F49-80EA-368C38DE6C92}"/>
              </a:ext>
            </a:extLst>
          </p:cNvPr>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Determine wavelength Max based on stock solution</a:t>
            </a:r>
          </a:p>
          <a:p>
            <a:pPr lvl="1"/>
            <a:r>
              <a:rPr lang="en-US" dirty="0">
                <a:solidFill>
                  <a:schemeClr val="bg1"/>
                </a:solidFill>
                <a:latin typeface="Times New Roman" panose="02020603050405020304" pitchFamily="18" charset="0"/>
                <a:cs typeface="Times New Roman" panose="02020603050405020304" pitchFamily="18" charset="0"/>
              </a:rPr>
              <a:t>The light source for the reaction is either 430 nm or 470 nm. The nearly monochromatic blue light is absorbed by the solution</a:t>
            </a:r>
          </a:p>
          <a:p>
            <a:r>
              <a:rPr lang="en-US" dirty="0">
                <a:solidFill>
                  <a:schemeClr val="bg1"/>
                </a:solidFill>
              </a:rPr>
              <a:t>…will conduct 5 trials of the reaction between KI and FeCl</a:t>
            </a:r>
            <a:r>
              <a:rPr lang="en-US" baseline="-25000" dirty="0">
                <a:solidFill>
                  <a:schemeClr val="bg1"/>
                </a:solidFill>
              </a:rPr>
              <a:t>3</a:t>
            </a:r>
            <a:r>
              <a:rPr lang="en-US" dirty="0">
                <a:solidFill>
                  <a:schemeClr val="bg1"/>
                </a:solidFill>
              </a:rPr>
              <a:t>, using the volumes of liquids described </a:t>
            </a:r>
          </a:p>
          <a:p>
            <a:r>
              <a:rPr lang="en-US" dirty="0">
                <a:solidFill>
                  <a:schemeClr val="bg1"/>
                </a:solidFill>
                <a:latin typeface="Times New Roman" panose="02020603050405020304" pitchFamily="18" charset="0"/>
                <a:cs typeface="Times New Roman" panose="02020603050405020304" pitchFamily="18" charset="0"/>
              </a:rPr>
              <a:t>Need to keep note of time when mix all chemicals to putting into cuvette</a:t>
            </a:r>
          </a:p>
          <a:p>
            <a:pPr lvl="1"/>
            <a:r>
              <a:rPr lang="en-US" dirty="0">
                <a:solidFill>
                  <a:schemeClr val="bg1"/>
                </a:solidFill>
                <a:latin typeface="Times New Roman" panose="02020603050405020304" pitchFamily="18" charset="0"/>
                <a:cs typeface="Times New Roman" panose="02020603050405020304" pitchFamily="18" charset="0"/>
              </a:rPr>
              <a:t>Cuvette must be cleaned w/ water and side wiped every time</a:t>
            </a:r>
          </a:p>
          <a:p>
            <a:r>
              <a:rPr lang="en-US" dirty="0">
                <a:solidFill>
                  <a:schemeClr val="bg1"/>
                </a:solidFill>
                <a:latin typeface="Times New Roman" panose="02020603050405020304" pitchFamily="18" charset="0"/>
                <a:cs typeface="Times New Roman" panose="02020603050405020304" pitchFamily="18" charset="0"/>
              </a:rPr>
              <a:t>Need to analyze a portion of the graph within about the first minute</a:t>
            </a:r>
          </a:p>
          <a:p>
            <a:pPr lvl="1"/>
            <a:endParaRPr lang="en-US" dirty="0">
              <a:solidFill>
                <a:schemeClr val="bg1"/>
              </a:solidFill>
              <a:latin typeface="Times New Roman" panose="02020603050405020304" pitchFamily="18" charset="0"/>
              <a:cs typeface="Times New Roman" panose="02020603050405020304" pitchFamily="18" charset="0"/>
            </a:endParaRPr>
          </a:p>
          <a:p>
            <a:pPr lvl="1"/>
            <a:endParaRPr lang="en-US" dirty="0">
              <a:solidFill>
                <a:schemeClr val="bg1"/>
              </a:solidFill>
            </a:endParaRPr>
          </a:p>
        </p:txBody>
      </p:sp>
    </p:spTree>
    <p:extLst>
      <p:ext uri="{BB962C8B-B14F-4D97-AF65-F5344CB8AC3E}">
        <p14:creationId xmlns:p14="http://schemas.microsoft.com/office/powerpoint/2010/main" val="3920394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FF951-178D-B741-AC41-E64C728C3583}"/>
              </a:ext>
            </a:extLst>
          </p:cNvPr>
          <p:cNvSpPr>
            <a:spLocks noGrp="1"/>
          </p:cNvSpPr>
          <p:nvPr>
            <p:ph type="title"/>
          </p:nvPr>
        </p:nvSpPr>
        <p:spPr>
          <a:solidFill>
            <a:srgbClr val="FFFF00"/>
          </a:solidFill>
        </p:spPr>
        <p:txBody>
          <a:bodyPr/>
          <a:lstStyle/>
          <a:p>
            <a:r>
              <a:rPr lang="en-US" dirty="0"/>
              <a:t>Sample Graph</a:t>
            </a:r>
          </a:p>
        </p:txBody>
      </p:sp>
      <p:pic>
        <p:nvPicPr>
          <p:cNvPr id="4" name="Picture 3">
            <a:extLst>
              <a:ext uri="{FF2B5EF4-FFF2-40B4-BE49-F238E27FC236}">
                <a16:creationId xmlns:a16="http://schemas.microsoft.com/office/drawing/2014/main" id="{D4F1180E-8588-C543-9758-215D36770F13}"/>
              </a:ext>
            </a:extLst>
          </p:cNvPr>
          <p:cNvPicPr>
            <a:picLocks noChangeAspect="1"/>
          </p:cNvPicPr>
          <p:nvPr/>
        </p:nvPicPr>
        <p:blipFill>
          <a:blip r:embed="rId2"/>
          <a:stretch>
            <a:fillRect/>
          </a:stretch>
        </p:blipFill>
        <p:spPr>
          <a:xfrm>
            <a:off x="5105404" y="114308"/>
            <a:ext cx="6842430" cy="6583680"/>
          </a:xfrm>
          <a:prstGeom prst="rect">
            <a:avLst/>
          </a:prstGeom>
        </p:spPr>
      </p:pic>
    </p:spTree>
    <p:extLst>
      <p:ext uri="{BB962C8B-B14F-4D97-AF65-F5344CB8AC3E}">
        <p14:creationId xmlns:p14="http://schemas.microsoft.com/office/powerpoint/2010/main" val="214927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2868-DD22-AF4B-8A2C-2115E2EA5C70}"/>
              </a:ext>
            </a:extLst>
          </p:cNvPr>
          <p:cNvSpPr>
            <a:spLocks noGrp="1"/>
          </p:cNvSpPr>
          <p:nvPr>
            <p:ph type="title"/>
          </p:nvPr>
        </p:nvSpPr>
        <p:spPr>
          <a:solidFill>
            <a:srgbClr val="FFFF00"/>
          </a:solidFill>
        </p:spPr>
        <p:txBody>
          <a:bodyPr/>
          <a:lstStyle/>
          <a:p>
            <a:r>
              <a:rPr lang="en-US" dirty="0"/>
              <a:t>Student Data – </a:t>
            </a:r>
            <a:r>
              <a:rPr lang="en-US" dirty="0">
                <a:hlinkClick r:id="rId2"/>
              </a:rPr>
              <a:t>Data Table</a:t>
            </a:r>
            <a:endParaRPr lang="en-US" dirty="0"/>
          </a:p>
        </p:txBody>
      </p:sp>
      <p:graphicFrame>
        <p:nvGraphicFramePr>
          <p:cNvPr id="4" name="Table 4">
            <a:extLst>
              <a:ext uri="{FF2B5EF4-FFF2-40B4-BE49-F238E27FC236}">
                <a16:creationId xmlns:a16="http://schemas.microsoft.com/office/drawing/2014/main" id="{AB3DB254-C737-8E4E-89C6-608B72CBA3F4}"/>
              </a:ext>
            </a:extLst>
          </p:cNvPr>
          <p:cNvGraphicFramePr>
            <a:graphicFrameLocks noGrp="1"/>
          </p:cNvGraphicFramePr>
          <p:nvPr>
            <p:extLst>
              <p:ext uri="{D42A27DB-BD31-4B8C-83A1-F6EECF244321}">
                <p14:modId xmlns:p14="http://schemas.microsoft.com/office/powerpoint/2010/main" val="3924325695"/>
              </p:ext>
            </p:extLst>
          </p:nvPr>
        </p:nvGraphicFramePr>
        <p:xfrm>
          <a:off x="2032000" y="2209799"/>
          <a:ext cx="8128000" cy="3566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3103517"/>
                    </a:ext>
                  </a:extLst>
                </a:gridCol>
                <a:gridCol w="4064000">
                  <a:extLst>
                    <a:ext uri="{9D8B030D-6E8A-4147-A177-3AD203B41FA5}">
                      <a16:colId xmlns:a16="http://schemas.microsoft.com/office/drawing/2014/main" val="231181644"/>
                    </a:ext>
                  </a:extLst>
                </a:gridCol>
              </a:tblGrid>
              <a:tr h="370840">
                <a:tc>
                  <a:txBody>
                    <a:bodyPr/>
                    <a:lstStyle/>
                    <a:p>
                      <a:pPr algn="ctr"/>
                      <a:r>
                        <a:rPr lang="en-US" sz="4400" dirty="0">
                          <a:solidFill>
                            <a:schemeClr val="tx1"/>
                          </a:solidFill>
                        </a:rPr>
                        <a:t>Breakout 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4400" dirty="0">
                          <a:solidFill>
                            <a:schemeClr val="tx1"/>
                          </a:solidFill>
                        </a:rPr>
                        <a:t>Data File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897630"/>
                  </a:ext>
                </a:extLst>
              </a:tr>
              <a:tr h="370840">
                <a:tc>
                  <a:txBody>
                    <a:bodyPr/>
                    <a:lstStyle/>
                    <a:p>
                      <a:pPr algn="ctr"/>
                      <a:r>
                        <a:rPr lang="en-US" sz="4000" dirty="0">
                          <a:solidFill>
                            <a:schemeClr val="tx1"/>
                          </a:solidFill>
                        </a:rPr>
                        <a:t>1 and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4000" dirty="0">
                          <a:solidFill>
                            <a:schemeClr val="tx1"/>
                          </a:solidFill>
                          <a:hlinkClick r:id="rId3"/>
                        </a:rPr>
                        <a:t>File</a:t>
                      </a:r>
                      <a:r>
                        <a:rPr lang="en-US" sz="4000" dirty="0">
                          <a:solidFill>
                            <a:schemeClr val="tx1"/>
                          </a:solidFill>
                        </a:rPr>
                        <a:t> 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9929195"/>
                  </a:ext>
                </a:extLst>
              </a:tr>
              <a:tr h="370840">
                <a:tc>
                  <a:txBody>
                    <a:bodyPr/>
                    <a:lstStyle/>
                    <a:p>
                      <a:pPr algn="ctr"/>
                      <a:r>
                        <a:rPr lang="en-US" sz="4000" dirty="0">
                          <a:solidFill>
                            <a:schemeClr val="tx1"/>
                          </a:solidFill>
                        </a:rPr>
                        <a:t>3 and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4000" dirty="0">
                          <a:solidFill>
                            <a:schemeClr val="tx1"/>
                          </a:solidFill>
                          <a:hlinkClick r:id="rId4"/>
                        </a:rPr>
                        <a:t>File</a:t>
                      </a:r>
                      <a:r>
                        <a:rPr lang="en-US" sz="4000" dirty="0">
                          <a:solidFill>
                            <a:schemeClr val="tx1"/>
                          </a:solidFill>
                        </a:rPr>
                        <a:t> 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7153655"/>
                  </a:ext>
                </a:extLst>
              </a:tr>
              <a:tr h="370840">
                <a:tc>
                  <a:txBody>
                    <a:bodyPr/>
                    <a:lstStyle/>
                    <a:p>
                      <a:pPr algn="ctr"/>
                      <a:r>
                        <a:rPr lang="en-US" sz="4000" dirty="0">
                          <a:solidFill>
                            <a:schemeClr val="tx1"/>
                          </a:solidFill>
                        </a:rPr>
                        <a:t>5 and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4000" dirty="0">
                          <a:solidFill>
                            <a:schemeClr val="tx1"/>
                          </a:solidFill>
                          <a:hlinkClick r:id="rId5"/>
                        </a:rPr>
                        <a:t>File</a:t>
                      </a:r>
                      <a:r>
                        <a:rPr lang="en-US" sz="4000" dirty="0">
                          <a:solidFill>
                            <a:schemeClr val="tx1"/>
                          </a:solidFill>
                        </a:rPr>
                        <a:t> VR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213145"/>
                  </a:ext>
                </a:extLst>
              </a:tr>
              <a:tr h="370840">
                <a:tc>
                  <a:txBody>
                    <a:bodyPr/>
                    <a:lstStyle/>
                    <a:p>
                      <a:pPr algn="ctr"/>
                      <a:r>
                        <a:rPr lang="en-US" sz="4000" dirty="0">
                          <a:solidFill>
                            <a:schemeClr val="tx1"/>
                          </a:solidFill>
                        </a:rPr>
                        <a:t>7 and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4000" dirty="0">
                          <a:solidFill>
                            <a:schemeClr val="tx1"/>
                          </a:solidFill>
                          <a:hlinkClick r:id="rId6"/>
                        </a:rPr>
                        <a:t>File</a:t>
                      </a:r>
                      <a:r>
                        <a:rPr lang="en-US" sz="4000" dirty="0">
                          <a:solidFill>
                            <a:schemeClr val="tx1"/>
                          </a:solidFill>
                        </a:rPr>
                        <a:t> YL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03549352"/>
                  </a:ext>
                </a:extLst>
              </a:tr>
            </a:tbl>
          </a:graphicData>
        </a:graphic>
      </p:graphicFrame>
    </p:spTree>
    <p:extLst>
      <p:ext uri="{BB962C8B-B14F-4D97-AF65-F5344CB8AC3E}">
        <p14:creationId xmlns:p14="http://schemas.microsoft.com/office/powerpoint/2010/main" val="2214976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288</Words>
  <Application>Microsoft Macintosh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Rate of Reaction</vt:lpstr>
      <vt:lpstr>Objectives…</vt:lpstr>
      <vt:lpstr>Purpose…</vt:lpstr>
      <vt:lpstr>Procedure-ish</vt:lpstr>
      <vt:lpstr>Sample Graph</vt:lpstr>
      <vt:lpstr>Student Data – Data Table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of Reaction</dc:title>
  <dc:creator>Ethan Schnell</dc:creator>
  <cp:lastModifiedBy>Ethan Schnell</cp:lastModifiedBy>
  <cp:revision>3</cp:revision>
  <dcterms:created xsi:type="dcterms:W3CDTF">2020-10-05T04:23:53Z</dcterms:created>
  <dcterms:modified xsi:type="dcterms:W3CDTF">2020-10-05T04:51:16Z</dcterms:modified>
</cp:coreProperties>
</file>