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AC4334C-426D-4ECB-B720-09DDC90C72F9}">
  <a:tblStyle styleId="{9AC4334C-426D-4ECB-B720-09DDC90C72F9}"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3" name="Shape 23"/>
        <p:cNvGrpSpPr/>
        <p:nvPr/>
      </p:nvGrpSpPr>
      <p:grpSpPr>
        <a:xfrm>
          <a:off x="0" y="0"/>
          <a:ext cx="0" cy="0"/>
          <a:chOff x="0" y="0"/>
          <a:chExt cx="0" cy="0"/>
        </a:xfrm>
      </p:grpSpPr>
      <p:sp>
        <p:nvSpPr>
          <p:cNvPr id="24" name="Google Shape;24;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8" name="Shape 28"/>
        <p:cNvGrpSpPr/>
        <p:nvPr/>
      </p:nvGrpSpPr>
      <p:grpSpPr>
        <a:xfrm>
          <a:off x="0" y="0"/>
          <a:ext cx="0" cy="0"/>
          <a:chOff x="0" y="0"/>
          <a:chExt cx="0" cy="0"/>
        </a:xfrm>
      </p:grpSpPr>
      <p:sp>
        <p:nvSpPr>
          <p:cNvPr id="29" name="Google Shape;29;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1" name="Google Shape;31;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4" name="Shape 34"/>
        <p:cNvGrpSpPr/>
        <p:nvPr/>
      </p:nvGrpSpPr>
      <p:grpSpPr>
        <a:xfrm>
          <a:off x="0" y="0"/>
          <a:ext cx="0" cy="0"/>
          <a:chOff x="0" y="0"/>
          <a:chExt cx="0" cy="0"/>
        </a:xfrm>
      </p:grpSpPr>
      <p:sp>
        <p:nvSpPr>
          <p:cNvPr id="35" name="Google Shape;35;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 name="Google Shape;38;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1" name="Shape 41"/>
        <p:cNvGrpSpPr/>
        <p:nvPr/>
      </p:nvGrpSpPr>
      <p:grpSpPr>
        <a:xfrm>
          <a:off x="0" y="0"/>
          <a:ext cx="0" cy="0"/>
          <a:chOff x="0" y="0"/>
          <a:chExt cx="0" cy="0"/>
        </a:xfrm>
      </p:grpSpPr>
      <p:sp>
        <p:nvSpPr>
          <p:cNvPr id="42" name="Google Shape;42;p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4" name="Google Shape;44;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2D050"/>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rive.google.com/file/d/1J1Uort8y3MyUHdH_NdDjAH-EPmanLTyn/view?usp=sharing" TargetMode="External"/><Relationship Id="rId4" Type="http://schemas.openxmlformats.org/officeDocument/2006/relationships/hyperlink" Target="https://drive.google.com/file/d/1E98wUtl4YlNW8i1fmjFlCqCFgDcdL9Ac/view?usp=sharing" TargetMode="External"/><Relationship Id="rId5" Type="http://schemas.openxmlformats.org/officeDocument/2006/relationships/hyperlink" Target="https://drive.google.com/file/d/1teKPCKDQlcTfH1E060fwGwzHRK_exgiy/view?usp=shar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7200"/>
              <a:buFont typeface="Calibri"/>
              <a:buNone/>
            </a:pPr>
            <a:r>
              <a:rPr lang="en-US" sz="7200"/>
              <a:t>Determination of K</a:t>
            </a:r>
            <a:r>
              <a:rPr baseline="-25000" lang="en-US" sz="7200"/>
              <a:t>eq</a:t>
            </a:r>
            <a:endParaRPr/>
          </a:p>
        </p:txBody>
      </p:sp>
      <p:sp>
        <p:nvSpPr>
          <p:cNvPr id="85" name="Google Shape;85;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2400"/>
              <a:buNone/>
            </a:pPr>
            <a:r>
              <a:rPr lang="en-US"/>
              <a:t>Spectroscopic Determination</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b="1" lang="en-US"/>
              <a:t>What, why, how…</a:t>
            </a:r>
            <a:endParaRPr/>
          </a:p>
        </p:txBody>
      </p:sp>
      <p:sp>
        <p:nvSpPr>
          <p:cNvPr id="91" name="Google Shape;91;p14"/>
          <p:cNvSpPr txBox="1"/>
          <p:nvPr>
            <p:ph idx="1" type="body"/>
          </p:nvPr>
        </p:nvSpPr>
        <p:spPr>
          <a:xfrm>
            <a:off x="314325" y="1825625"/>
            <a:ext cx="11487150" cy="4351338"/>
          </a:xfrm>
          <a:prstGeom prst="rect">
            <a:avLst/>
          </a:prstGeom>
          <a:noFill/>
          <a:ln>
            <a:noFill/>
          </a:ln>
        </p:spPr>
        <p:txBody>
          <a:bodyPr anchorCtr="0" anchor="t" bIns="45700" lIns="91425" spcFirstLastPara="1" rIns="91425" wrap="square" tIns="45700">
            <a:noAutofit/>
          </a:bodyPr>
          <a:lstStyle/>
          <a:p>
            <a:pPr indent="0" lvl="0" marL="0" rtl="0" algn="ctr">
              <a:lnSpc>
                <a:spcPct val="80000"/>
              </a:lnSpc>
              <a:spcBef>
                <a:spcPts val="0"/>
              </a:spcBef>
              <a:spcAft>
                <a:spcPts val="0"/>
              </a:spcAft>
              <a:buClr>
                <a:srgbClr val="FF0000"/>
              </a:buClr>
              <a:buSzPts val="2800"/>
              <a:buNone/>
            </a:pPr>
            <a:r>
              <a:rPr b="1" lang="en-US">
                <a:solidFill>
                  <a:srgbClr val="FF0000"/>
                </a:solidFill>
              </a:rPr>
              <a:t>Fe</a:t>
            </a:r>
            <a:r>
              <a:rPr b="1" baseline="30000" lang="en-US">
                <a:solidFill>
                  <a:srgbClr val="FF0000"/>
                </a:solidFill>
              </a:rPr>
              <a:t>3+ </a:t>
            </a:r>
            <a:r>
              <a:rPr b="1" lang="en-US">
                <a:solidFill>
                  <a:srgbClr val="FF0000"/>
                </a:solidFill>
              </a:rPr>
              <a:t>(aq) + SCN</a:t>
            </a:r>
            <a:r>
              <a:rPr b="1" baseline="30000" lang="en-US">
                <a:solidFill>
                  <a:srgbClr val="FF0000"/>
                </a:solidFill>
              </a:rPr>
              <a:t>– </a:t>
            </a:r>
            <a:r>
              <a:rPr b="1" lang="en-US">
                <a:solidFill>
                  <a:srgbClr val="FF0000"/>
                </a:solidFill>
              </a:rPr>
              <a:t>(aq) ↔ FeSCN</a:t>
            </a:r>
            <a:r>
              <a:rPr b="1" baseline="30000" lang="en-US">
                <a:solidFill>
                  <a:srgbClr val="FF0000"/>
                </a:solidFill>
              </a:rPr>
              <a:t>2+ </a:t>
            </a:r>
            <a:r>
              <a:rPr b="1" lang="en-US">
                <a:solidFill>
                  <a:srgbClr val="FF0000"/>
                </a:solidFill>
              </a:rPr>
              <a:t>(aq)</a:t>
            </a:r>
            <a:endParaRPr/>
          </a:p>
          <a:p>
            <a:pPr indent="-228600" lvl="0" marL="228600" rtl="0" algn="l">
              <a:lnSpc>
                <a:spcPct val="80000"/>
              </a:lnSpc>
              <a:spcBef>
                <a:spcPts val="1000"/>
              </a:spcBef>
              <a:spcAft>
                <a:spcPts val="0"/>
              </a:spcAft>
              <a:buClr>
                <a:schemeClr val="dk1"/>
              </a:buClr>
              <a:buSzPts val="2800"/>
              <a:buChar char="•"/>
            </a:pPr>
            <a:r>
              <a:rPr lang="en-US"/>
              <a:t>When you mix amounts of Fe</a:t>
            </a:r>
            <a:r>
              <a:rPr baseline="30000" lang="en-US"/>
              <a:t>3+</a:t>
            </a:r>
            <a:r>
              <a:rPr lang="en-US"/>
              <a:t> and SCN</a:t>
            </a:r>
            <a:r>
              <a:rPr baseline="30000" lang="en-US"/>
              <a:t>–</a:t>
            </a:r>
            <a:r>
              <a:rPr lang="en-US"/>
              <a:t>, a reaction occurs to produce FeSCN</a:t>
            </a:r>
            <a:r>
              <a:rPr baseline="30000" lang="en-US"/>
              <a:t>2+</a:t>
            </a:r>
            <a:r>
              <a:rPr lang="en-US"/>
              <a:t>, but not all of the reactants react. Thus, your beaker (or flask or cauldron) will contain some of each of these three species, which is your equilibrium system. To learn more about the system, we need to figure out a way to count the number of different ions in the reaction mixture. That is the major objective of this experiment, and to achieve this objective you will take advantage of something about FeSCN</a:t>
            </a:r>
            <a:r>
              <a:rPr baseline="30000" lang="en-US"/>
              <a:t>2+</a:t>
            </a:r>
            <a:r>
              <a:rPr lang="en-US"/>
              <a:t> – in aqueous solution it has a reddish color. The two reactants, Fe</a:t>
            </a:r>
            <a:r>
              <a:rPr baseline="30000" lang="en-US"/>
              <a:t>3+ </a:t>
            </a:r>
            <a:r>
              <a:rPr lang="en-US"/>
              <a:t>and SCN</a:t>
            </a:r>
            <a:r>
              <a:rPr baseline="30000" lang="en-US"/>
              <a:t>–</a:t>
            </a:r>
            <a:r>
              <a:rPr lang="en-US"/>
              <a:t>, are essentially colorless in solution, thus the red color you will see when you conduct the reaction is produced by the FeSCN</a:t>
            </a:r>
            <a:r>
              <a:rPr baseline="30000" lang="en-US"/>
              <a:t>2+</a:t>
            </a:r>
            <a:r>
              <a:rPr lang="en-US"/>
              <a:t> ions.</a:t>
            </a:r>
            <a:endParaRPr/>
          </a:p>
          <a:p>
            <a:pPr indent="-50800" lvl="0" marL="228600" rtl="0" algn="l">
              <a:lnSpc>
                <a:spcPct val="80000"/>
              </a:lnSpc>
              <a:spcBef>
                <a:spcPts val="1000"/>
              </a:spcBef>
              <a:spcAft>
                <a:spcPts val="0"/>
              </a:spcAft>
              <a:buClr>
                <a:schemeClr val="dk1"/>
              </a:buClr>
              <a:buSzPts val="2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5"/>
          <p:cNvSpPr txBox="1"/>
          <p:nvPr>
            <p:ph type="title"/>
          </p:nvPr>
        </p:nvSpPr>
        <p:spPr>
          <a:xfrm>
            <a:off x="223839" y="284163"/>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b="1" lang="en-US"/>
              <a:t>Other Happenings…</a:t>
            </a:r>
            <a:br>
              <a:rPr b="1" lang="en-US"/>
            </a:br>
            <a:r>
              <a:rPr b="1" lang="en-US">
                <a:solidFill>
                  <a:srgbClr val="FF0000"/>
                </a:solidFill>
              </a:rPr>
              <a:t>Assume Room Temperature</a:t>
            </a:r>
            <a:endParaRPr/>
          </a:p>
        </p:txBody>
      </p:sp>
      <p:sp>
        <p:nvSpPr>
          <p:cNvPr id="97" name="Google Shape;97;p15"/>
          <p:cNvSpPr txBox="1"/>
          <p:nvPr>
            <p:ph idx="1" type="body"/>
          </p:nvPr>
        </p:nvSpPr>
        <p:spPr>
          <a:xfrm>
            <a:off x="123824" y="2370137"/>
            <a:ext cx="11844337" cy="4351338"/>
          </a:xfrm>
          <a:prstGeom prst="rect">
            <a:avLst/>
          </a:prstGeom>
          <a:noFill/>
          <a:ln>
            <a:noFill/>
          </a:ln>
        </p:spPr>
        <p:txBody>
          <a:bodyPr anchorCtr="0" anchor="t" bIns="45700" lIns="91425" spcFirstLastPara="1" rIns="91425" wrap="square" tIns="45700">
            <a:noAutofit/>
          </a:bodyPr>
          <a:lstStyle/>
          <a:p>
            <a:pPr indent="-229044" lvl="0" marL="228600" rtl="0" algn="l">
              <a:lnSpc>
                <a:spcPct val="70000"/>
              </a:lnSpc>
              <a:spcBef>
                <a:spcPts val="0"/>
              </a:spcBef>
              <a:spcAft>
                <a:spcPts val="0"/>
              </a:spcAft>
              <a:buClr>
                <a:schemeClr val="dk1"/>
              </a:buClr>
              <a:buSzPts val="3607"/>
              <a:buChar char="•"/>
            </a:pPr>
            <a:r>
              <a:rPr lang="en-US" sz="3607">
                <a:latin typeface="Times New Roman"/>
                <a:ea typeface="Times New Roman"/>
                <a:cs typeface="Times New Roman"/>
                <a:sym typeface="Times New Roman"/>
              </a:rPr>
              <a:t>To find the value of </a:t>
            </a:r>
            <a:r>
              <a:rPr i="1" lang="en-US" sz="3607">
                <a:latin typeface="Times New Roman"/>
                <a:ea typeface="Times New Roman"/>
                <a:cs typeface="Times New Roman"/>
                <a:sym typeface="Times New Roman"/>
              </a:rPr>
              <a:t>K</a:t>
            </a:r>
            <a:r>
              <a:rPr baseline="-25000" i="1" lang="en-US" sz="3607">
                <a:latin typeface="Times New Roman"/>
                <a:ea typeface="Times New Roman"/>
                <a:cs typeface="Times New Roman"/>
                <a:sym typeface="Times New Roman"/>
              </a:rPr>
              <a:t>eq</a:t>
            </a:r>
            <a:r>
              <a:rPr lang="en-US" sz="3607">
                <a:latin typeface="Times New Roman"/>
                <a:ea typeface="Times New Roman"/>
                <a:cs typeface="Times New Roman"/>
                <a:sym typeface="Times New Roman"/>
              </a:rPr>
              <a:t> at a given temperature, it is necessary to determine the molar concentration of each of the three species in solution at equilibrium. You will determine the concentrations by using a </a:t>
            </a:r>
            <a:r>
              <a:rPr lang="en-US" sz="3607">
                <a:solidFill>
                  <a:srgbClr val="FF0000"/>
                </a:solidFill>
                <a:latin typeface="Times New Roman"/>
                <a:ea typeface="Times New Roman"/>
                <a:cs typeface="Times New Roman"/>
                <a:sym typeface="Times New Roman"/>
              </a:rPr>
              <a:t>Vernier Spectrometer </a:t>
            </a:r>
            <a:r>
              <a:rPr lang="en-US" sz="3607">
                <a:latin typeface="Times New Roman"/>
                <a:ea typeface="Times New Roman"/>
                <a:cs typeface="Times New Roman"/>
                <a:sym typeface="Times New Roman"/>
              </a:rPr>
              <a:t>to measure the amount of light of a specific wavelength that passes through a sample of the equilibrium mixtures. The amount of light absorbed by a colored solution is proportional to its concentration. The red FeSCN</a:t>
            </a:r>
            <a:r>
              <a:rPr baseline="30000" lang="en-US" sz="3607">
                <a:latin typeface="Times New Roman"/>
                <a:ea typeface="Times New Roman"/>
                <a:cs typeface="Times New Roman"/>
                <a:sym typeface="Times New Roman"/>
              </a:rPr>
              <a:t>2+</a:t>
            </a:r>
            <a:r>
              <a:rPr lang="en-US" sz="3607">
                <a:latin typeface="Times New Roman"/>
                <a:ea typeface="Times New Roman"/>
                <a:cs typeface="Times New Roman"/>
                <a:sym typeface="Times New Roman"/>
              </a:rPr>
              <a:t> solution absorbs blue light. Spectrometer users will determine an appropriate wavelength based on the absorbance spectrum of the solution. The wavelength will be close to, but not exactly, 470 nm.</a:t>
            </a:r>
            <a:endParaRPr/>
          </a:p>
          <a:p>
            <a:pPr indent="-64135" lvl="0" marL="228600" rtl="0" algn="l">
              <a:lnSpc>
                <a:spcPct val="70000"/>
              </a:lnSpc>
              <a:spcBef>
                <a:spcPts val="1000"/>
              </a:spcBef>
              <a:spcAft>
                <a:spcPts val="0"/>
              </a:spcAft>
              <a:buClr>
                <a:schemeClr val="dk1"/>
              </a:buClr>
              <a:buSzPts val="2590"/>
              <a:buNone/>
            </a:pPr>
            <a:r>
              <a:t/>
            </a:r>
            <a:endParaRPr sz="2590"/>
          </a:p>
        </p:txBody>
      </p:sp>
      <p:pic>
        <p:nvPicPr>
          <p:cNvPr id="98" name="Google Shape;98;p15"/>
          <p:cNvPicPr preferRelativeResize="0"/>
          <p:nvPr/>
        </p:nvPicPr>
        <p:blipFill rotWithShape="1">
          <a:blip r:embed="rId3">
            <a:alphaModFix/>
          </a:blip>
          <a:srcRect b="0" l="0" r="0" t="0"/>
          <a:stretch/>
        </p:blipFill>
        <p:spPr>
          <a:xfrm>
            <a:off x="7710486" y="284163"/>
            <a:ext cx="4257675" cy="208597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b="1" lang="en-US"/>
              <a:t>Need Beer’s Law Curve first</a:t>
            </a:r>
            <a:endParaRPr/>
          </a:p>
        </p:txBody>
      </p:sp>
      <p:sp>
        <p:nvSpPr>
          <p:cNvPr id="104" name="Google Shape;104;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US"/>
              <a:t>In Part I of the experiment, you will prepare a series of standard solutions of FeSCN</a:t>
            </a:r>
            <a:r>
              <a:rPr baseline="30000" lang="en-US"/>
              <a:t>2+</a:t>
            </a:r>
            <a:r>
              <a:rPr lang="en-US"/>
              <a:t> from solutions of varying concentrations of SCN</a:t>
            </a:r>
            <a:r>
              <a:rPr baseline="30000" lang="en-US"/>
              <a:t>–</a:t>
            </a:r>
            <a:r>
              <a:rPr lang="en-US"/>
              <a:t> and constant concentrations of H</a:t>
            </a:r>
            <a:r>
              <a:rPr baseline="30000" lang="en-US"/>
              <a:t>+</a:t>
            </a:r>
            <a:r>
              <a:rPr lang="en-US"/>
              <a:t> and Fe</a:t>
            </a:r>
            <a:r>
              <a:rPr baseline="30000" lang="en-US"/>
              <a:t>3+</a:t>
            </a:r>
            <a:r>
              <a:rPr lang="en-US"/>
              <a:t> that are in stoichiometric excess.</a:t>
            </a:r>
            <a:endParaRPr/>
          </a:p>
          <a:p>
            <a:pPr indent="-228600" lvl="0" marL="228600" rtl="0" algn="l">
              <a:lnSpc>
                <a:spcPct val="90000"/>
              </a:lnSpc>
              <a:spcBef>
                <a:spcPts val="1000"/>
              </a:spcBef>
              <a:spcAft>
                <a:spcPts val="0"/>
              </a:spcAft>
              <a:buClr>
                <a:schemeClr val="dk1"/>
              </a:buClr>
              <a:buSzPts val="2800"/>
              <a:buChar char="•"/>
            </a:pPr>
            <a:r>
              <a:rPr b="1" lang="en-US"/>
              <a:t>Important</a:t>
            </a:r>
            <a:r>
              <a:rPr lang="en-US"/>
              <a:t>: The mixtures you will prepare are light sensitive. You need to measure the absorbance of these four mixtures </a:t>
            </a:r>
            <a:r>
              <a:rPr b="1" lang="en-US" u="sng"/>
              <a:t>within 2–5 minutes</a:t>
            </a:r>
            <a:r>
              <a:rPr lang="en-US"/>
              <a:t> of preparing them</a:t>
            </a:r>
            <a:endParaRPr/>
          </a:p>
        </p:txBody>
      </p:sp>
      <p:graphicFrame>
        <p:nvGraphicFramePr>
          <p:cNvPr id="105" name="Google Shape;105;p16"/>
          <p:cNvGraphicFramePr/>
          <p:nvPr/>
        </p:nvGraphicFramePr>
        <p:xfrm>
          <a:off x="2881313" y="4753928"/>
          <a:ext cx="3000000" cy="3000000"/>
        </p:xfrm>
        <a:graphic>
          <a:graphicData uri="http://schemas.openxmlformats.org/drawingml/2006/table">
            <a:tbl>
              <a:tblPr>
                <a:noFill/>
                <a:tableStyleId>{9AC4334C-426D-4ECB-B720-09DDC90C72F9}</a:tableStyleId>
              </a:tblPr>
              <a:tblGrid>
                <a:gridCol w="723050"/>
                <a:gridCol w="2357750"/>
                <a:gridCol w="2357750"/>
                <a:gridCol w="2357750"/>
              </a:tblGrid>
              <a:tr h="589050">
                <a:tc>
                  <a:txBody>
                    <a:bodyPr/>
                    <a:lstStyle/>
                    <a:p>
                      <a:pPr indent="0" lvl="0" marL="0" marR="0" rtl="0" algn="ctr">
                        <a:lnSpc>
                          <a:spcPct val="78125"/>
                        </a:lnSpc>
                        <a:spcBef>
                          <a:spcPts val="0"/>
                        </a:spcBef>
                        <a:spcAft>
                          <a:spcPts val="0"/>
                        </a:spcAft>
                        <a:buNone/>
                      </a:pPr>
                      <a:r>
                        <a:rPr b="1" lang="en-US" sz="1600" u="none" cap="none" strike="noStrike"/>
                        <a:t>Beaker</a:t>
                      </a:r>
                      <a:endParaRPr b="1"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8125"/>
                        </a:lnSpc>
                        <a:spcBef>
                          <a:spcPts val="0"/>
                        </a:spcBef>
                        <a:spcAft>
                          <a:spcPts val="0"/>
                        </a:spcAft>
                        <a:buNone/>
                      </a:pPr>
                      <a:r>
                        <a:rPr b="1" lang="en-US" sz="1600" u="none" cap="none" strike="noStrike"/>
                        <a:t>0.200 M Fe(NO</a:t>
                      </a:r>
                      <a:r>
                        <a:rPr b="1" baseline="-25000" lang="en-US" sz="700" u="none" cap="none" strike="noStrike"/>
                        <a:t>3</a:t>
                      </a:r>
                      <a:r>
                        <a:rPr b="1" lang="en-US" sz="1600" u="none" cap="none" strike="noStrike"/>
                        <a:t>)</a:t>
                      </a:r>
                      <a:r>
                        <a:rPr b="1" baseline="-25000" lang="en-US" sz="700" u="none" cap="none" strike="noStrike"/>
                        <a:t>3</a:t>
                      </a:r>
                      <a:br>
                        <a:rPr b="1" lang="en-US" sz="1600" u="none" cap="none" strike="noStrike"/>
                      </a:br>
                      <a:r>
                        <a:rPr b="1" lang="en-US" sz="1600" u="none" cap="none" strike="noStrike"/>
                        <a:t>(mL)</a:t>
                      </a:r>
                      <a:endParaRPr b="1"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8125"/>
                        </a:lnSpc>
                        <a:spcBef>
                          <a:spcPts val="0"/>
                        </a:spcBef>
                        <a:spcAft>
                          <a:spcPts val="0"/>
                        </a:spcAft>
                        <a:buNone/>
                      </a:pPr>
                      <a:r>
                        <a:rPr b="1" lang="en-US" sz="1600" u="none" cap="none" strike="noStrike"/>
                        <a:t>0.0020 M SCN</a:t>
                      </a:r>
                      <a:r>
                        <a:rPr b="1" baseline="30000" lang="en-US" sz="700" u="none" cap="none" strike="noStrike"/>
                        <a:t>–</a:t>
                      </a:r>
                      <a:br>
                        <a:rPr b="1" lang="en-US" sz="1600" u="none" cap="none" strike="noStrike"/>
                      </a:br>
                      <a:r>
                        <a:rPr b="1" lang="en-US" sz="1600" u="none" cap="none" strike="noStrike"/>
                        <a:t>(mL)</a:t>
                      </a:r>
                      <a:endParaRPr b="1"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8125"/>
                        </a:lnSpc>
                        <a:spcBef>
                          <a:spcPts val="0"/>
                        </a:spcBef>
                        <a:spcAft>
                          <a:spcPts val="0"/>
                        </a:spcAft>
                        <a:buNone/>
                      </a:pPr>
                      <a:r>
                        <a:rPr b="1" lang="en-US" sz="1600" u="none" cap="none" strike="noStrike"/>
                        <a:t>H</a:t>
                      </a:r>
                      <a:r>
                        <a:rPr b="1" baseline="-25000" lang="en-US" sz="700" u="none" cap="none" strike="noStrike"/>
                        <a:t>2</a:t>
                      </a:r>
                      <a:r>
                        <a:rPr b="1" lang="en-US" sz="1600" u="none" cap="none" strike="noStrike"/>
                        <a:t>O</a:t>
                      </a:r>
                      <a:br>
                        <a:rPr b="1" lang="en-US" sz="1600" u="none" cap="none" strike="noStrike"/>
                      </a:br>
                      <a:r>
                        <a:rPr b="1" lang="en-US" sz="1600" u="none" cap="none" strike="noStrike"/>
                        <a:t>(mL)</a:t>
                      </a:r>
                      <a:endParaRPr b="1"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55650">
                <a:tc>
                  <a:txBody>
                    <a:bodyPr/>
                    <a:lstStyle/>
                    <a:p>
                      <a:pPr indent="0" lvl="0" marL="0" marR="0" rtl="0" algn="ctr">
                        <a:lnSpc>
                          <a:spcPct val="78125"/>
                        </a:lnSpc>
                        <a:spcBef>
                          <a:spcPts val="0"/>
                        </a:spcBef>
                        <a:spcAft>
                          <a:spcPts val="0"/>
                        </a:spcAft>
                        <a:buNone/>
                      </a:pPr>
                      <a:r>
                        <a:rPr lang="en-US" sz="1600" u="none" cap="none" strike="noStrike"/>
                        <a:t>1</a:t>
                      </a:r>
                      <a:endParaRPr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8125"/>
                        </a:lnSpc>
                        <a:spcBef>
                          <a:spcPts val="0"/>
                        </a:spcBef>
                        <a:spcAft>
                          <a:spcPts val="0"/>
                        </a:spcAft>
                        <a:buNone/>
                      </a:pPr>
                      <a:r>
                        <a:rPr lang="en-US" sz="1600" u="none" cap="none" strike="noStrike"/>
                        <a:t>5.0</a:t>
                      </a:r>
                      <a:endParaRPr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8125"/>
                        </a:lnSpc>
                        <a:spcBef>
                          <a:spcPts val="0"/>
                        </a:spcBef>
                        <a:spcAft>
                          <a:spcPts val="0"/>
                        </a:spcAft>
                        <a:buNone/>
                      </a:pPr>
                      <a:r>
                        <a:rPr lang="en-US" sz="1600" u="none" cap="none" strike="noStrike"/>
                        <a:t>4.0</a:t>
                      </a:r>
                      <a:endParaRPr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8125"/>
                        </a:lnSpc>
                        <a:spcBef>
                          <a:spcPts val="0"/>
                        </a:spcBef>
                        <a:spcAft>
                          <a:spcPts val="0"/>
                        </a:spcAft>
                        <a:buNone/>
                      </a:pPr>
                      <a:r>
                        <a:rPr lang="en-US" sz="1600" u="none" cap="none" strike="noStrike"/>
                        <a:t>41.0</a:t>
                      </a:r>
                      <a:endParaRPr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55650">
                <a:tc>
                  <a:txBody>
                    <a:bodyPr/>
                    <a:lstStyle/>
                    <a:p>
                      <a:pPr indent="0" lvl="0" marL="0" marR="0" rtl="0" algn="ctr">
                        <a:lnSpc>
                          <a:spcPct val="78125"/>
                        </a:lnSpc>
                        <a:spcBef>
                          <a:spcPts val="0"/>
                        </a:spcBef>
                        <a:spcAft>
                          <a:spcPts val="0"/>
                        </a:spcAft>
                        <a:buNone/>
                      </a:pPr>
                      <a:r>
                        <a:rPr lang="en-US" sz="1600" u="none" cap="none" strike="noStrike"/>
                        <a:t>2</a:t>
                      </a:r>
                      <a:endParaRPr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8125"/>
                        </a:lnSpc>
                        <a:spcBef>
                          <a:spcPts val="0"/>
                        </a:spcBef>
                        <a:spcAft>
                          <a:spcPts val="0"/>
                        </a:spcAft>
                        <a:buNone/>
                      </a:pPr>
                      <a:r>
                        <a:rPr lang="en-US" sz="1600" u="none" cap="none" strike="noStrike"/>
                        <a:t>5.0</a:t>
                      </a:r>
                      <a:endParaRPr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8125"/>
                        </a:lnSpc>
                        <a:spcBef>
                          <a:spcPts val="0"/>
                        </a:spcBef>
                        <a:spcAft>
                          <a:spcPts val="0"/>
                        </a:spcAft>
                        <a:buNone/>
                      </a:pPr>
                      <a:r>
                        <a:rPr lang="en-US" sz="1600" u="none" cap="none" strike="noStrike"/>
                        <a:t>3.0</a:t>
                      </a:r>
                      <a:endParaRPr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8125"/>
                        </a:lnSpc>
                        <a:spcBef>
                          <a:spcPts val="0"/>
                        </a:spcBef>
                        <a:spcAft>
                          <a:spcPts val="0"/>
                        </a:spcAft>
                        <a:buNone/>
                      </a:pPr>
                      <a:r>
                        <a:rPr lang="en-US" sz="1600" u="none" cap="none" strike="noStrike"/>
                        <a:t>42.0</a:t>
                      </a:r>
                      <a:endParaRPr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55650">
                <a:tc>
                  <a:txBody>
                    <a:bodyPr/>
                    <a:lstStyle/>
                    <a:p>
                      <a:pPr indent="0" lvl="0" marL="0" marR="0" rtl="0" algn="ctr">
                        <a:lnSpc>
                          <a:spcPct val="78125"/>
                        </a:lnSpc>
                        <a:spcBef>
                          <a:spcPts val="0"/>
                        </a:spcBef>
                        <a:spcAft>
                          <a:spcPts val="0"/>
                        </a:spcAft>
                        <a:buNone/>
                      </a:pPr>
                      <a:r>
                        <a:rPr lang="en-US" sz="1600" u="none" cap="none" strike="noStrike"/>
                        <a:t>3</a:t>
                      </a:r>
                      <a:endParaRPr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8125"/>
                        </a:lnSpc>
                        <a:spcBef>
                          <a:spcPts val="0"/>
                        </a:spcBef>
                        <a:spcAft>
                          <a:spcPts val="0"/>
                        </a:spcAft>
                        <a:buNone/>
                      </a:pPr>
                      <a:r>
                        <a:rPr lang="en-US" sz="1600" u="none" cap="none" strike="noStrike"/>
                        <a:t>5.0</a:t>
                      </a:r>
                      <a:endParaRPr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8125"/>
                        </a:lnSpc>
                        <a:spcBef>
                          <a:spcPts val="0"/>
                        </a:spcBef>
                        <a:spcAft>
                          <a:spcPts val="0"/>
                        </a:spcAft>
                        <a:buNone/>
                      </a:pPr>
                      <a:r>
                        <a:rPr lang="en-US" sz="1600" u="none" cap="none" strike="noStrike"/>
                        <a:t>2.0</a:t>
                      </a:r>
                      <a:endParaRPr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8125"/>
                        </a:lnSpc>
                        <a:spcBef>
                          <a:spcPts val="0"/>
                        </a:spcBef>
                        <a:spcAft>
                          <a:spcPts val="0"/>
                        </a:spcAft>
                        <a:buNone/>
                      </a:pPr>
                      <a:r>
                        <a:rPr lang="en-US" sz="1600" u="none" cap="none" strike="noStrike"/>
                        <a:t>43.0</a:t>
                      </a:r>
                      <a:endParaRPr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55650">
                <a:tc>
                  <a:txBody>
                    <a:bodyPr/>
                    <a:lstStyle/>
                    <a:p>
                      <a:pPr indent="0" lvl="0" marL="0" marR="0" rtl="0" algn="ctr">
                        <a:lnSpc>
                          <a:spcPct val="78125"/>
                        </a:lnSpc>
                        <a:spcBef>
                          <a:spcPts val="0"/>
                        </a:spcBef>
                        <a:spcAft>
                          <a:spcPts val="0"/>
                        </a:spcAft>
                        <a:buNone/>
                      </a:pPr>
                      <a:r>
                        <a:rPr lang="en-US" sz="1600" u="none" cap="none" strike="noStrike"/>
                        <a:t>4</a:t>
                      </a:r>
                      <a:endParaRPr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8125"/>
                        </a:lnSpc>
                        <a:spcBef>
                          <a:spcPts val="0"/>
                        </a:spcBef>
                        <a:spcAft>
                          <a:spcPts val="0"/>
                        </a:spcAft>
                        <a:buNone/>
                      </a:pPr>
                      <a:r>
                        <a:rPr lang="en-US" sz="1600" u="none" cap="none" strike="noStrike"/>
                        <a:t>5.0</a:t>
                      </a:r>
                      <a:endParaRPr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8125"/>
                        </a:lnSpc>
                        <a:spcBef>
                          <a:spcPts val="0"/>
                        </a:spcBef>
                        <a:spcAft>
                          <a:spcPts val="0"/>
                        </a:spcAft>
                        <a:buNone/>
                      </a:pPr>
                      <a:r>
                        <a:rPr lang="en-US" sz="1600" u="none" cap="none" strike="noStrike"/>
                        <a:t>1.0</a:t>
                      </a:r>
                      <a:endParaRPr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8125"/>
                        </a:lnSpc>
                        <a:spcBef>
                          <a:spcPts val="0"/>
                        </a:spcBef>
                        <a:spcAft>
                          <a:spcPts val="0"/>
                        </a:spcAft>
                        <a:buNone/>
                      </a:pPr>
                      <a:r>
                        <a:rPr lang="en-US" sz="1600" u="none" cap="none" strike="noStrike"/>
                        <a:t>44.0</a:t>
                      </a:r>
                      <a:endParaRPr sz="1600" u="none" cap="none" strike="noStrike">
                        <a:latin typeface="Arial"/>
                        <a:ea typeface="Arial"/>
                        <a:cs typeface="Arial"/>
                        <a:sym typeface="Arial"/>
                      </a:endParaRPr>
                    </a:p>
                  </a:txBody>
                  <a:tcPr marT="67325" marB="67325" marR="67325" marL="673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b="1" lang="en-US"/>
              <a:t>Then…Determine K</a:t>
            </a:r>
            <a:r>
              <a:rPr b="1" baseline="-25000" lang="en-US"/>
              <a:t>eq</a:t>
            </a:r>
            <a:endParaRPr/>
          </a:p>
        </p:txBody>
      </p:sp>
      <p:sp>
        <p:nvSpPr>
          <p:cNvPr id="111" name="Google Shape;111;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US"/>
              <a:t>In Part II of the experiment, you will prepare a new series of solutions that have varied concentrations of the SCN</a:t>
            </a:r>
            <a:r>
              <a:rPr baseline="30000" lang="en-US"/>
              <a:t>–</a:t>
            </a:r>
            <a:r>
              <a:rPr lang="en-US"/>
              <a:t> ions and constant concentrations of H</a:t>
            </a:r>
            <a:r>
              <a:rPr baseline="30000" lang="en-US"/>
              <a:t>+</a:t>
            </a:r>
            <a:r>
              <a:rPr lang="en-US"/>
              <a:t> ions and Fe</a:t>
            </a:r>
            <a:r>
              <a:rPr baseline="30000" lang="en-US"/>
              <a:t>3+</a:t>
            </a:r>
            <a:r>
              <a:rPr lang="en-US"/>
              <a:t> ions. You will use the results of this test to accurately evaluate the equilibrium concentrations of each species and calculate the </a:t>
            </a:r>
            <a:r>
              <a:rPr i="1" lang="en-US"/>
              <a:t>K</a:t>
            </a:r>
            <a:r>
              <a:rPr baseline="-25000" i="1" lang="en-US"/>
              <a:t>eq</a:t>
            </a:r>
            <a:r>
              <a:rPr lang="en-US"/>
              <a:t> of the reaction</a:t>
            </a:r>
            <a:endParaRPr/>
          </a:p>
        </p:txBody>
      </p:sp>
      <p:graphicFrame>
        <p:nvGraphicFramePr>
          <p:cNvPr id="112" name="Google Shape;112;p17"/>
          <p:cNvGraphicFramePr/>
          <p:nvPr/>
        </p:nvGraphicFramePr>
        <p:xfrm>
          <a:off x="1761374" y="4348164"/>
          <a:ext cx="3000000" cy="3000000"/>
        </p:xfrm>
        <a:graphic>
          <a:graphicData uri="http://schemas.openxmlformats.org/drawingml/2006/table">
            <a:tbl>
              <a:tblPr>
                <a:noFill/>
                <a:tableStyleId>{9AC4334C-426D-4ECB-B720-09DDC90C72F9}</a:tableStyleId>
              </a:tblPr>
              <a:tblGrid>
                <a:gridCol w="866925"/>
                <a:gridCol w="2600775"/>
                <a:gridCol w="2600775"/>
                <a:gridCol w="2600775"/>
              </a:tblGrid>
              <a:tr h="650525">
                <a:tc>
                  <a:txBody>
                    <a:bodyPr/>
                    <a:lstStyle/>
                    <a:p>
                      <a:pPr indent="0" lvl="0" marL="0" marR="0" rtl="0" algn="ctr">
                        <a:lnSpc>
                          <a:spcPct val="73529"/>
                        </a:lnSpc>
                        <a:spcBef>
                          <a:spcPts val="0"/>
                        </a:spcBef>
                        <a:spcAft>
                          <a:spcPts val="0"/>
                        </a:spcAft>
                        <a:buNone/>
                      </a:pPr>
                      <a:r>
                        <a:rPr b="1" lang="en-US" sz="1700" u="none" cap="none" strike="noStrike"/>
                        <a:t>Beaker</a:t>
                      </a:r>
                      <a:endParaRPr b="1" sz="1700" u="none" cap="none" strike="noStrike">
                        <a:latin typeface="Arial"/>
                        <a:ea typeface="Arial"/>
                        <a:cs typeface="Arial"/>
                        <a:sym typeface="Arial"/>
                      </a:endParaRPr>
                    </a:p>
                  </a:txBody>
                  <a:tcPr marT="74350" marB="74350" marR="74350" marL="743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3529"/>
                        </a:lnSpc>
                        <a:spcBef>
                          <a:spcPts val="0"/>
                        </a:spcBef>
                        <a:spcAft>
                          <a:spcPts val="0"/>
                        </a:spcAft>
                        <a:buNone/>
                      </a:pPr>
                      <a:r>
                        <a:rPr b="1" lang="en-US" sz="1700" u="none" cap="none" strike="noStrike"/>
                        <a:t>0.0020 M Fe(NO</a:t>
                      </a:r>
                      <a:r>
                        <a:rPr b="1" baseline="-25000" lang="en-US" sz="1400" u="none" cap="none" strike="noStrike"/>
                        <a:t>3</a:t>
                      </a:r>
                      <a:r>
                        <a:rPr b="1" lang="en-US" sz="1700" u="none" cap="none" strike="noStrike"/>
                        <a:t>)</a:t>
                      </a:r>
                      <a:r>
                        <a:rPr b="1" baseline="-25000" lang="en-US" sz="1400" u="none" cap="none" strike="noStrike"/>
                        <a:t>3</a:t>
                      </a:r>
                      <a:br>
                        <a:rPr b="1" lang="en-US" sz="1700" u="none" cap="none" strike="noStrike"/>
                      </a:br>
                      <a:r>
                        <a:rPr b="1" lang="en-US" sz="1700" u="none" cap="none" strike="noStrike"/>
                        <a:t>(mL)</a:t>
                      </a:r>
                      <a:endParaRPr b="1" sz="1700" u="none" cap="none" strike="noStrike">
                        <a:latin typeface="Arial"/>
                        <a:ea typeface="Arial"/>
                        <a:cs typeface="Arial"/>
                        <a:sym typeface="Arial"/>
                      </a:endParaRPr>
                    </a:p>
                  </a:txBody>
                  <a:tcPr marT="74350" marB="74350" marR="74350" marL="743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3529"/>
                        </a:lnSpc>
                        <a:spcBef>
                          <a:spcPts val="0"/>
                        </a:spcBef>
                        <a:spcAft>
                          <a:spcPts val="0"/>
                        </a:spcAft>
                        <a:buNone/>
                      </a:pPr>
                      <a:r>
                        <a:rPr b="1" lang="en-US" sz="1700" u="none" cap="none" strike="noStrike"/>
                        <a:t>0.0020 M SCN</a:t>
                      </a:r>
                      <a:r>
                        <a:rPr b="1" baseline="30000" lang="en-US" sz="1400" u="none" cap="none" strike="noStrike"/>
                        <a:t>–</a:t>
                      </a:r>
                      <a:br>
                        <a:rPr b="1" lang="en-US" sz="1700" u="none" cap="none" strike="noStrike"/>
                      </a:br>
                      <a:r>
                        <a:rPr b="1" lang="en-US" sz="1700" u="none" cap="none" strike="noStrike"/>
                        <a:t>(mL)</a:t>
                      </a:r>
                      <a:endParaRPr b="1" sz="1700" u="none" cap="none" strike="noStrike">
                        <a:latin typeface="Arial"/>
                        <a:ea typeface="Arial"/>
                        <a:cs typeface="Arial"/>
                        <a:sym typeface="Arial"/>
                      </a:endParaRPr>
                    </a:p>
                  </a:txBody>
                  <a:tcPr marT="74350" marB="74350" marR="74350" marL="743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3529"/>
                        </a:lnSpc>
                        <a:spcBef>
                          <a:spcPts val="0"/>
                        </a:spcBef>
                        <a:spcAft>
                          <a:spcPts val="0"/>
                        </a:spcAft>
                        <a:buNone/>
                      </a:pPr>
                      <a:r>
                        <a:rPr b="1" lang="en-US" sz="1700" u="none" cap="none" strike="noStrike"/>
                        <a:t>H</a:t>
                      </a:r>
                      <a:r>
                        <a:rPr b="1" baseline="-25000" lang="en-US" sz="1400" u="none" cap="none" strike="noStrike"/>
                        <a:t>2</a:t>
                      </a:r>
                      <a:r>
                        <a:rPr b="1" lang="en-US" sz="1700" u="none" cap="none" strike="noStrike"/>
                        <a:t>O</a:t>
                      </a:r>
                      <a:br>
                        <a:rPr b="1" lang="en-US" sz="1700" u="none" cap="none" strike="noStrike"/>
                      </a:br>
                      <a:r>
                        <a:rPr b="1" lang="en-US" sz="1700" u="none" cap="none" strike="noStrike"/>
                        <a:t>(mL)</a:t>
                      </a:r>
                      <a:endParaRPr b="1" sz="1700" u="none" cap="none" strike="noStrike">
                        <a:latin typeface="Arial"/>
                        <a:ea typeface="Arial"/>
                        <a:cs typeface="Arial"/>
                        <a:sym typeface="Arial"/>
                      </a:endParaRPr>
                    </a:p>
                  </a:txBody>
                  <a:tcPr marT="74350" marB="74350" marR="74350" marL="743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92750">
                <a:tc>
                  <a:txBody>
                    <a:bodyPr/>
                    <a:lstStyle/>
                    <a:p>
                      <a:pPr indent="0" lvl="0" marL="0" marR="0" rtl="0" algn="ctr">
                        <a:lnSpc>
                          <a:spcPct val="73529"/>
                        </a:lnSpc>
                        <a:spcBef>
                          <a:spcPts val="0"/>
                        </a:spcBef>
                        <a:spcAft>
                          <a:spcPts val="0"/>
                        </a:spcAft>
                        <a:buNone/>
                      </a:pPr>
                      <a:r>
                        <a:rPr lang="en-US" sz="1700" u="none" cap="none" strike="noStrike"/>
                        <a:t>A</a:t>
                      </a:r>
                      <a:endParaRPr sz="1700" u="none" cap="none" strike="noStrike">
                        <a:latin typeface="Arial"/>
                        <a:ea typeface="Arial"/>
                        <a:cs typeface="Arial"/>
                        <a:sym typeface="Arial"/>
                      </a:endParaRPr>
                    </a:p>
                  </a:txBody>
                  <a:tcPr marT="74350" marB="74350" marR="74350" marL="743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3529"/>
                        </a:lnSpc>
                        <a:spcBef>
                          <a:spcPts val="0"/>
                        </a:spcBef>
                        <a:spcAft>
                          <a:spcPts val="0"/>
                        </a:spcAft>
                        <a:buNone/>
                      </a:pPr>
                      <a:r>
                        <a:rPr lang="en-US" sz="1700" u="none" cap="none" strike="noStrike"/>
                        <a:t>3.00</a:t>
                      </a:r>
                      <a:endParaRPr sz="1700" u="none" cap="none" strike="noStrike">
                        <a:latin typeface="Arial"/>
                        <a:ea typeface="Arial"/>
                        <a:cs typeface="Arial"/>
                        <a:sym typeface="Arial"/>
                      </a:endParaRPr>
                    </a:p>
                  </a:txBody>
                  <a:tcPr marT="74350" marB="74350" marR="74350" marL="743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3529"/>
                        </a:lnSpc>
                        <a:spcBef>
                          <a:spcPts val="0"/>
                        </a:spcBef>
                        <a:spcAft>
                          <a:spcPts val="0"/>
                        </a:spcAft>
                        <a:buNone/>
                      </a:pPr>
                      <a:r>
                        <a:rPr lang="en-US" sz="1700" u="none" cap="none" strike="noStrike"/>
                        <a:t>3.00</a:t>
                      </a:r>
                      <a:endParaRPr sz="1700" u="none" cap="none" strike="noStrike">
                        <a:latin typeface="Arial"/>
                        <a:ea typeface="Arial"/>
                        <a:cs typeface="Arial"/>
                        <a:sym typeface="Arial"/>
                      </a:endParaRPr>
                    </a:p>
                  </a:txBody>
                  <a:tcPr marT="74350" marB="74350" marR="74350" marL="743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3529"/>
                        </a:lnSpc>
                        <a:spcBef>
                          <a:spcPts val="0"/>
                        </a:spcBef>
                        <a:spcAft>
                          <a:spcPts val="0"/>
                        </a:spcAft>
                        <a:buNone/>
                      </a:pPr>
                      <a:r>
                        <a:rPr lang="en-US" sz="1700" u="none" cap="none" strike="noStrike"/>
                        <a:t>4.00</a:t>
                      </a:r>
                      <a:endParaRPr sz="1700" u="none" cap="none" strike="noStrike">
                        <a:latin typeface="Arial"/>
                        <a:ea typeface="Arial"/>
                        <a:cs typeface="Arial"/>
                        <a:sym typeface="Arial"/>
                      </a:endParaRPr>
                    </a:p>
                  </a:txBody>
                  <a:tcPr marT="74350" marB="74350" marR="74350" marL="743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92750">
                <a:tc>
                  <a:txBody>
                    <a:bodyPr/>
                    <a:lstStyle/>
                    <a:p>
                      <a:pPr indent="0" lvl="0" marL="0" marR="0" rtl="0" algn="ctr">
                        <a:lnSpc>
                          <a:spcPct val="73529"/>
                        </a:lnSpc>
                        <a:spcBef>
                          <a:spcPts val="0"/>
                        </a:spcBef>
                        <a:spcAft>
                          <a:spcPts val="0"/>
                        </a:spcAft>
                        <a:buNone/>
                      </a:pPr>
                      <a:r>
                        <a:rPr lang="en-US" sz="1700" u="none" cap="none" strike="noStrike"/>
                        <a:t>B</a:t>
                      </a:r>
                      <a:endParaRPr sz="1700" u="none" cap="none" strike="noStrike">
                        <a:latin typeface="Arial"/>
                        <a:ea typeface="Arial"/>
                        <a:cs typeface="Arial"/>
                        <a:sym typeface="Arial"/>
                      </a:endParaRPr>
                    </a:p>
                  </a:txBody>
                  <a:tcPr marT="74350" marB="74350" marR="74350" marL="743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3529"/>
                        </a:lnSpc>
                        <a:spcBef>
                          <a:spcPts val="0"/>
                        </a:spcBef>
                        <a:spcAft>
                          <a:spcPts val="0"/>
                        </a:spcAft>
                        <a:buNone/>
                      </a:pPr>
                      <a:r>
                        <a:rPr lang="en-US" sz="1700" u="none" cap="none" strike="noStrike"/>
                        <a:t>3.00</a:t>
                      </a:r>
                      <a:endParaRPr sz="1700" u="none" cap="none" strike="noStrike">
                        <a:latin typeface="Arial"/>
                        <a:ea typeface="Arial"/>
                        <a:cs typeface="Arial"/>
                        <a:sym typeface="Arial"/>
                      </a:endParaRPr>
                    </a:p>
                  </a:txBody>
                  <a:tcPr marT="74350" marB="74350" marR="74350" marL="743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3529"/>
                        </a:lnSpc>
                        <a:spcBef>
                          <a:spcPts val="0"/>
                        </a:spcBef>
                        <a:spcAft>
                          <a:spcPts val="0"/>
                        </a:spcAft>
                        <a:buNone/>
                      </a:pPr>
                      <a:r>
                        <a:rPr lang="en-US" sz="1700" u="none" cap="none" strike="noStrike"/>
                        <a:t>4.00</a:t>
                      </a:r>
                      <a:endParaRPr sz="1700" u="none" cap="none" strike="noStrike">
                        <a:latin typeface="Arial"/>
                        <a:ea typeface="Arial"/>
                        <a:cs typeface="Arial"/>
                        <a:sym typeface="Arial"/>
                      </a:endParaRPr>
                    </a:p>
                  </a:txBody>
                  <a:tcPr marT="74350" marB="74350" marR="74350" marL="743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3529"/>
                        </a:lnSpc>
                        <a:spcBef>
                          <a:spcPts val="0"/>
                        </a:spcBef>
                        <a:spcAft>
                          <a:spcPts val="0"/>
                        </a:spcAft>
                        <a:buNone/>
                      </a:pPr>
                      <a:r>
                        <a:rPr lang="en-US" sz="1700" u="none" cap="none" strike="noStrike"/>
                        <a:t>3.00</a:t>
                      </a:r>
                      <a:endParaRPr sz="1700" u="none" cap="none" strike="noStrike">
                        <a:latin typeface="Arial"/>
                        <a:ea typeface="Arial"/>
                        <a:cs typeface="Arial"/>
                        <a:sym typeface="Arial"/>
                      </a:endParaRPr>
                    </a:p>
                  </a:txBody>
                  <a:tcPr marT="74350" marB="74350" marR="74350" marL="743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92750">
                <a:tc>
                  <a:txBody>
                    <a:bodyPr/>
                    <a:lstStyle/>
                    <a:p>
                      <a:pPr indent="0" lvl="0" marL="0" marR="0" rtl="0" algn="ctr">
                        <a:lnSpc>
                          <a:spcPct val="73529"/>
                        </a:lnSpc>
                        <a:spcBef>
                          <a:spcPts val="0"/>
                        </a:spcBef>
                        <a:spcAft>
                          <a:spcPts val="0"/>
                        </a:spcAft>
                        <a:buNone/>
                      </a:pPr>
                      <a:r>
                        <a:rPr lang="en-US" sz="1700" u="none" cap="none" strike="noStrike"/>
                        <a:t>C</a:t>
                      </a:r>
                      <a:endParaRPr sz="1700" u="none" cap="none" strike="noStrike">
                        <a:latin typeface="Arial"/>
                        <a:ea typeface="Arial"/>
                        <a:cs typeface="Arial"/>
                        <a:sym typeface="Arial"/>
                      </a:endParaRPr>
                    </a:p>
                  </a:txBody>
                  <a:tcPr marT="74350" marB="74350" marR="74350" marL="743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3529"/>
                        </a:lnSpc>
                        <a:spcBef>
                          <a:spcPts val="0"/>
                        </a:spcBef>
                        <a:spcAft>
                          <a:spcPts val="0"/>
                        </a:spcAft>
                        <a:buNone/>
                      </a:pPr>
                      <a:r>
                        <a:rPr lang="en-US" sz="1700" u="none" cap="none" strike="noStrike"/>
                        <a:t>3.00</a:t>
                      </a:r>
                      <a:endParaRPr sz="1700" u="none" cap="none" strike="noStrike">
                        <a:latin typeface="Arial"/>
                        <a:ea typeface="Arial"/>
                        <a:cs typeface="Arial"/>
                        <a:sym typeface="Arial"/>
                      </a:endParaRPr>
                    </a:p>
                  </a:txBody>
                  <a:tcPr marT="74350" marB="74350" marR="74350" marL="743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3529"/>
                        </a:lnSpc>
                        <a:spcBef>
                          <a:spcPts val="0"/>
                        </a:spcBef>
                        <a:spcAft>
                          <a:spcPts val="0"/>
                        </a:spcAft>
                        <a:buNone/>
                      </a:pPr>
                      <a:r>
                        <a:rPr lang="en-US" sz="1700" u="none" cap="none" strike="noStrike"/>
                        <a:t>5.00</a:t>
                      </a:r>
                      <a:endParaRPr sz="1700" u="none" cap="none" strike="noStrike">
                        <a:latin typeface="Arial"/>
                        <a:ea typeface="Arial"/>
                        <a:cs typeface="Arial"/>
                        <a:sym typeface="Arial"/>
                      </a:endParaRPr>
                    </a:p>
                  </a:txBody>
                  <a:tcPr marT="74350" marB="74350" marR="74350" marL="743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73529"/>
                        </a:lnSpc>
                        <a:spcBef>
                          <a:spcPts val="0"/>
                        </a:spcBef>
                        <a:spcAft>
                          <a:spcPts val="0"/>
                        </a:spcAft>
                        <a:buNone/>
                      </a:pPr>
                      <a:r>
                        <a:rPr lang="en-US" sz="1700" u="none" cap="none" strike="noStrike"/>
                        <a:t>2.00</a:t>
                      </a:r>
                      <a:endParaRPr sz="1700" u="none" cap="none" strike="noStrike">
                        <a:latin typeface="Arial"/>
                        <a:ea typeface="Arial"/>
                        <a:cs typeface="Arial"/>
                        <a:sym typeface="Arial"/>
                      </a:endParaRPr>
                    </a:p>
                  </a:txBody>
                  <a:tcPr marT="74350" marB="74350" marR="74350" marL="743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8"/>
          <p:cNvSpPr txBox="1"/>
          <p:nvPr>
            <p:ph type="title"/>
          </p:nvPr>
        </p:nvSpPr>
        <p:spPr>
          <a:xfrm>
            <a:off x="838200" y="893762"/>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3959"/>
              <a:buFont typeface="Calibri"/>
              <a:buNone/>
            </a:pPr>
            <a:r>
              <a:rPr b="1" lang="en-US" sz="3959"/>
              <a:t>Data</a:t>
            </a:r>
            <a:br>
              <a:rPr lang="en-US" sz="3959"/>
            </a:br>
            <a:br>
              <a:rPr lang="en-US" sz="3959"/>
            </a:br>
            <a:r>
              <a:rPr lang="en-US" sz="2430"/>
              <a:t>Open the Analyze menu and choose </a:t>
            </a:r>
            <a:r>
              <a:rPr b="1" lang="en-US" sz="2430"/>
              <a:t>Interpolate</a:t>
            </a:r>
            <a:r>
              <a:rPr lang="en-US" sz="2430"/>
              <a:t>. Trace along the best-fit line equation to find the FeSCN</a:t>
            </a:r>
            <a:r>
              <a:rPr baseline="30000" lang="en-US" sz="2430"/>
              <a:t>2+</a:t>
            </a:r>
            <a:r>
              <a:rPr lang="en-US" sz="2430"/>
              <a:t> concentration for the sample in Beaker A</a:t>
            </a:r>
            <a:endParaRPr sz="3959"/>
          </a:p>
        </p:txBody>
      </p:sp>
      <p:graphicFrame>
        <p:nvGraphicFramePr>
          <p:cNvPr id="118" name="Google Shape;118;p18"/>
          <p:cNvGraphicFramePr/>
          <p:nvPr/>
        </p:nvGraphicFramePr>
        <p:xfrm>
          <a:off x="838199" y="2580957"/>
          <a:ext cx="3000000" cy="3000000"/>
        </p:xfrm>
        <a:graphic>
          <a:graphicData uri="http://schemas.openxmlformats.org/drawingml/2006/table">
            <a:tbl>
              <a:tblPr bandRow="1" firstRow="1">
                <a:noFill/>
                <a:tableStyleId>{9AC4334C-426D-4ECB-B720-09DDC90C72F9}</a:tableStyleId>
              </a:tblPr>
              <a:tblGrid>
                <a:gridCol w="2359775"/>
                <a:gridCol w="1459750"/>
                <a:gridCol w="1909775"/>
                <a:gridCol w="1909775"/>
                <a:gridCol w="1909775"/>
              </a:tblGrid>
              <a:tr h="493750">
                <a:tc rowSpan="2">
                  <a:txBody>
                    <a:bodyPr/>
                    <a:lstStyle/>
                    <a:p>
                      <a:pPr indent="0" lvl="0" marL="0" marR="0" rtl="0" algn="l">
                        <a:spcBef>
                          <a:spcPts val="0"/>
                        </a:spcBef>
                        <a:spcAft>
                          <a:spcPts val="0"/>
                        </a:spcAft>
                        <a:buNone/>
                      </a:pPr>
                      <a:r>
                        <a:rPr lang="en-US" sz="2600" u="none" cap="none" strike="noStrike">
                          <a:solidFill>
                            <a:schemeClr val="dk1"/>
                          </a:solidFill>
                        </a:rPr>
                        <a:t>Group</a:t>
                      </a:r>
                      <a:endParaRPr/>
                    </a:p>
                  </a:txBody>
                  <a:tcPr marT="45725" marB="45725" marR="91425" marL="9142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rowSpan="2">
                  <a:txBody>
                    <a:bodyPr/>
                    <a:lstStyle/>
                    <a:p>
                      <a:pPr indent="0" lvl="0" marL="0" marR="0" rtl="0" algn="ctr">
                        <a:spcBef>
                          <a:spcPts val="0"/>
                        </a:spcBef>
                        <a:spcAft>
                          <a:spcPts val="0"/>
                        </a:spcAft>
                        <a:buNone/>
                      </a:pPr>
                      <a:r>
                        <a:rPr lang="en-US" sz="2600">
                          <a:solidFill>
                            <a:schemeClr val="dk1"/>
                          </a:solidFill>
                        </a:rPr>
                        <a:t>Data File</a:t>
                      </a:r>
                      <a:endParaRPr/>
                    </a:p>
                  </a:txBody>
                  <a:tcPr marT="45725" marB="45725" marR="91425" marL="9142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gridSpan="3">
                  <a:txBody>
                    <a:bodyPr/>
                    <a:lstStyle/>
                    <a:p>
                      <a:pPr indent="0" lvl="0" marL="0" marR="0" rtl="0" algn="ctr">
                        <a:spcBef>
                          <a:spcPts val="0"/>
                        </a:spcBef>
                        <a:spcAft>
                          <a:spcPts val="0"/>
                        </a:spcAft>
                        <a:buNone/>
                      </a:pPr>
                      <a:r>
                        <a:rPr lang="en-US" sz="2600">
                          <a:solidFill>
                            <a:schemeClr val="dk1"/>
                          </a:solidFill>
                        </a:rPr>
                        <a:t>Absorbance of FeSCN</a:t>
                      </a:r>
                      <a:r>
                        <a:rPr baseline="30000" lang="en-US" sz="2600">
                          <a:solidFill>
                            <a:schemeClr val="dk1"/>
                          </a:solidFill>
                        </a:rPr>
                        <a:t>2+</a:t>
                      </a:r>
                      <a:endParaRPr/>
                    </a:p>
                  </a:txBody>
                  <a:tcPr marT="45725" marB="45725" marR="91425" marL="9142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hMerge="1"/>
                <a:tc hMerge="1"/>
              </a:tr>
              <a:tr h="493825">
                <a:tc vMerge="1"/>
                <a:tc vMerge="1"/>
                <a:tc>
                  <a:txBody>
                    <a:bodyPr/>
                    <a:lstStyle/>
                    <a:p>
                      <a:pPr indent="0" lvl="0" marL="0" marR="0" rtl="0" algn="ctr">
                        <a:spcBef>
                          <a:spcPts val="0"/>
                        </a:spcBef>
                        <a:spcAft>
                          <a:spcPts val="0"/>
                        </a:spcAft>
                        <a:buNone/>
                      </a:pPr>
                      <a:r>
                        <a:rPr lang="en-US" sz="2600">
                          <a:solidFill>
                            <a:schemeClr val="dk1"/>
                          </a:solidFill>
                        </a:rPr>
                        <a:t>Beaker A</a:t>
                      </a:r>
                      <a:endParaRPr/>
                    </a:p>
                  </a:txBody>
                  <a:tcPr marT="48825" marB="48825" marR="97625" marL="9762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2600">
                          <a:solidFill>
                            <a:schemeClr val="dk1"/>
                          </a:solidFill>
                        </a:rPr>
                        <a:t>Breaker B</a:t>
                      </a:r>
                      <a:endParaRPr/>
                    </a:p>
                  </a:txBody>
                  <a:tcPr marT="48825" marB="48825" marR="97625" marL="9762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2600">
                          <a:solidFill>
                            <a:schemeClr val="dk1"/>
                          </a:solidFill>
                        </a:rPr>
                        <a:t>Beaker C</a:t>
                      </a:r>
                      <a:endParaRPr/>
                    </a:p>
                  </a:txBody>
                  <a:tcPr marT="48825" marB="48825" marR="97625" marL="9762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890000">
                <a:tc>
                  <a:txBody>
                    <a:bodyPr/>
                    <a:lstStyle/>
                    <a:p>
                      <a:pPr indent="0" lvl="0" marL="0" marR="0" rtl="0" algn="l">
                        <a:spcBef>
                          <a:spcPts val="0"/>
                        </a:spcBef>
                        <a:spcAft>
                          <a:spcPts val="0"/>
                        </a:spcAft>
                        <a:buNone/>
                      </a:pPr>
                      <a:r>
                        <a:rPr lang="en-US" sz="2600">
                          <a:solidFill>
                            <a:schemeClr val="dk1"/>
                          </a:solidFill>
                        </a:rPr>
                        <a:t>Breakout room 1, 3, 5</a:t>
                      </a:r>
                      <a:endParaRPr/>
                    </a:p>
                  </a:txBody>
                  <a:tcPr marT="48825" marB="48825" marR="97625" marL="9762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2600" u="sng">
                          <a:solidFill>
                            <a:schemeClr val="dk1"/>
                          </a:solidFill>
                          <a:hlinkClick r:id="rId3">
                            <a:extLst>
                              <a:ext uri="{A12FA001-AC4F-418D-AE19-62706E023703}">
                                <ahyp:hlinkClr val="tx"/>
                              </a:ext>
                            </a:extLst>
                          </a:hlinkClick>
                        </a:rPr>
                        <a:t>File KH</a:t>
                      </a:r>
                      <a:endParaRPr sz="2600">
                        <a:solidFill>
                          <a:schemeClr val="dk1"/>
                        </a:solidFill>
                      </a:endParaRPr>
                    </a:p>
                  </a:txBody>
                  <a:tcPr marT="48825" marB="48825" marR="97625" marL="97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2600">
                          <a:solidFill>
                            <a:schemeClr val="dk1"/>
                          </a:solidFill>
                        </a:rPr>
                        <a:t>0.251</a:t>
                      </a:r>
                      <a:endParaRPr/>
                    </a:p>
                  </a:txBody>
                  <a:tcPr marT="48825" marB="48825" marR="97625" marL="97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2600">
                          <a:solidFill>
                            <a:schemeClr val="dk1"/>
                          </a:solidFill>
                        </a:rPr>
                        <a:t>0.290</a:t>
                      </a:r>
                      <a:endParaRPr/>
                    </a:p>
                  </a:txBody>
                  <a:tcPr marT="48825" marB="48825" marR="97625" marL="97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2600">
                          <a:solidFill>
                            <a:schemeClr val="dk1"/>
                          </a:solidFill>
                        </a:rPr>
                        <a:t>0.370</a:t>
                      </a:r>
                      <a:endParaRPr/>
                    </a:p>
                  </a:txBody>
                  <a:tcPr marT="48825" marB="48825" marR="97625" marL="97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890000">
                <a:tc>
                  <a:txBody>
                    <a:bodyPr/>
                    <a:lstStyle/>
                    <a:p>
                      <a:pPr indent="0" lvl="0" marL="0" marR="0" rtl="0" algn="l">
                        <a:spcBef>
                          <a:spcPts val="0"/>
                        </a:spcBef>
                        <a:spcAft>
                          <a:spcPts val="0"/>
                        </a:spcAft>
                        <a:buNone/>
                      </a:pPr>
                      <a:r>
                        <a:rPr lang="en-US" sz="2600">
                          <a:solidFill>
                            <a:schemeClr val="dk1"/>
                          </a:solidFill>
                        </a:rPr>
                        <a:t>Breakout room 2, 4, 6</a:t>
                      </a:r>
                      <a:endParaRPr/>
                    </a:p>
                  </a:txBody>
                  <a:tcPr marT="48825" marB="48825" marR="97625" marL="9762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2600" u="sng">
                          <a:solidFill>
                            <a:schemeClr val="dk1"/>
                          </a:solidFill>
                          <a:hlinkClick r:id="rId4">
                            <a:extLst>
                              <a:ext uri="{A12FA001-AC4F-418D-AE19-62706E023703}">
                                <ahyp:hlinkClr val="tx"/>
                              </a:ext>
                            </a:extLst>
                          </a:hlinkClick>
                        </a:rPr>
                        <a:t>File DS</a:t>
                      </a:r>
                      <a:endParaRPr sz="2600">
                        <a:solidFill>
                          <a:schemeClr val="dk1"/>
                        </a:solidFill>
                      </a:endParaRPr>
                    </a:p>
                  </a:txBody>
                  <a:tcPr marT="48825" marB="48825" marR="97625" marL="97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2600">
                          <a:solidFill>
                            <a:schemeClr val="dk1"/>
                          </a:solidFill>
                        </a:rPr>
                        <a:t>0.240</a:t>
                      </a:r>
                      <a:endParaRPr/>
                    </a:p>
                  </a:txBody>
                  <a:tcPr marT="48825" marB="48825" marR="97625" marL="97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2600">
                          <a:solidFill>
                            <a:schemeClr val="dk1"/>
                          </a:solidFill>
                        </a:rPr>
                        <a:t>0.296</a:t>
                      </a:r>
                      <a:endParaRPr/>
                    </a:p>
                  </a:txBody>
                  <a:tcPr marT="48825" marB="48825" marR="97625" marL="97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2600">
                          <a:solidFill>
                            <a:schemeClr val="dk1"/>
                          </a:solidFill>
                        </a:rPr>
                        <a:t>0.358</a:t>
                      </a:r>
                      <a:endParaRPr/>
                    </a:p>
                  </a:txBody>
                  <a:tcPr marT="48825" marB="48825" marR="97625" marL="97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r h="890000">
                <a:tc>
                  <a:txBody>
                    <a:bodyPr/>
                    <a:lstStyle/>
                    <a:p>
                      <a:pPr indent="0" lvl="0" marL="0" marR="0" rtl="0" algn="l">
                        <a:spcBef>
                          <a:spcPts val="0"/>
                        </a:spcBef>
                        <a:spcAft>
                          <a:spcPts val="0"/>
                        </a:spcAft>
                        <a:buNone/>
                      </a:pPr>
                      <a:r>
                        <a:rPr lang="en-US" sz="2600">
                          <a:solidFill>
                            <a:schemeClr val="dk1"/>
                          </a:solidFill>
                        </a:rPr>
                        <a:t>Breakout room 7, 8</a:t>
                      </a:r>
                      <a:endParaRPr/>
                    </a:p>
                  </a:txBody>
                  <a:tcPr marT="48825" marB="48825" marR="97625" marL="97625">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2600" u="sng">
                          <a:solidFill>
                            <a:schemeClr val="dk1"/>
                          </a:solidFill>
                          <a:hlinkClick r:id="rId5">
                            <a:extLst>
                              <a:ext uri="{A12FA001-AC4F-418D-AE19-62706E023703}">
                                <ahyp:hlinkClr val="tx"/>
                              </a:ext>
                            </a:extLst>
                          </a:hlinkClick>
                        </a:rPr>
                        <a:t>File YL</a:t>
                      </a:r>
                      <a:endParaRPr sz="2600">
                        <a:solidFill>
                          <a:schemeClr val="dk1"/>
                        </a:solidFill>
                      </a:endParaRPr>
                    </a:p>
                  </a:txBody>
                  <a:tcPr marT="48825" marB="48825" marR="97625" marL="97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2600">
                          <a:solidFill>
                            <a:schemeClr val="dk1"/>
                          </a:solidFill>
                        </a:rPr>
                        <a:t>0.297</a:t>
                      </a:r>
                      <a:endParaRPr/>
                    </a:p>
                  </a:txBody>
                  <a:tcPr marT="48825" marB="48825" marR="97625" marL="97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2600">
                          <a:solidFill>
                            <a:schemeClr val="dk1"/>
                          </a:solidFill>
                        </a:rPr>
                        <a:t>0.357</a:t>
                      </a:r>
                      <a:endParaRPr/>
                    </a:p>
                  </a:txBody>
                  <a:tcPr marT="48825" marB="48825" marR="97625" marL="97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c>
                  <a:txBody>
                    <a:bodyPr/>
                    <a:lstStyle/>
                    <a:p>
                      <a:pPr indent="0" lvl="0" marL="0" marR="0" rtl="0" algn="ctr">
                        <a:spcBef>
                          <a:spcPts val="0"/>
                        </a:spcBef>
                        <a:spcAft>
                          <a:spcPts val="0"/>
                        </a:spcAft>
                        <a:buNone/>
                      </a:pPr>
                      <a:r>
                        <a:rPr lang="en-US" sz="2600">
                          <a:solidFill>
                            <a:schemeClr val="dk1"/>
                          </a:solidFill>
                        </a:rPr>
                        <a:t>0.458</a:t>
                      </a:r>
                      <a:endParaRPr/>
                    </a:p>
                  </a:txBody>
                  <a:tcPr marT="48825" marB="48825" marR="97625" marL="97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chemeClr val="lt1"/>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