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5"/>
    <p:restoredTop sz="94807"/>
  </p:normalViewPr>
  <p:slideViewPr>
    <p:cSldViewPr snapToGrid="0" snapToObjects="1">
      <p:cViewPr varScale="1">
        <p:scale>
          <a:sx n="89" d="100"/>
          <a:sy n="89" d="100"/>
        </p:scale>
        <p:origin x="2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663D-63C5-9F4C-B84E-E2A184EBF2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08B340-98A2-7946-B73F-9A3AB57E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BD4BDA-DAD6-F647-9647-40AB0CAC737C}"/>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C568B336-989B-7746-9381-C6AE5B5C5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0E9EB-F75E-774E-9529-314EA8837A01}"/>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195182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60F2-7628-7E44-BCB6-2C7B54E06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015ACD-4653-1642-939A-36468E086D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0B151-5F9C-8C4F-82AB-F60EA7F8D627}"/>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24D165B5-A707-DB48-B134-6557F0E27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480CA-790A-3E41-8F89-E13BCFA7B25E}"/>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19401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2390E-9005-8043-B02A-78DB85F7EB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328330-B438-FF4C-9F60-D009DC727F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D816D-ED3F-5748-A1EA-C8AABC105910}"/>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CDAB08D2-F68A-3B48-B468-C4F7E8338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25212-EAC4-A94A-9ED4-288DF6D6E6D8}"/>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12226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5088-2FB2-D441-AEB8-A8371B123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6FDDAB-36AF-FE42-BD25-E3ACE6690C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4CFC5-4A49-0144-852E-52E90F46BC02}"/>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F63724A2-301A-2B48-A2D2-CBE62B4B4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39338-DE27-2E40-B54B-80F9EA8DCF3B}"/>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52889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0A86-64BD-974F-A31A-53603E241F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CB2ED-9538-E24F-B9FC-13DDBC57A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919184-62C1-1F43-B694-E56130700AE7}"/>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01F7C380-C778-4748-BEE7-F39566FED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8881C-55E1-AD48-BEF1-104A2572D1D3}"/>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15562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59F8-060E-DF48-8932-EDAAA1EB40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95C48-9CB9-4A44-8BA2-3AACE77DA7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E02E2C-7E54-454A-B343-A6B1BF459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646E47-2C2C-E64E-A9B1-F68D17419106}"/>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6" name="Footer Placeholder 5">
            <a:extLst>
              <a:ext uri="{FF2B5EF4-FFF2-40B4-BE49-F238E27FC236}">
                <a16:creationId xmlns:a16="http://schemas.microsoft.com/office/drawing/2014/main" id="{45064461-EDDD-D948-ABBE-C027F6222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3602EE-2F89-7349-919F-91D2C3155538}"/>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13613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358E6-5686-CD49-B76D-529D413AFE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912DAE-E6A8-6047-8DFF-A54F83217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C0B044-0C85-094E-A1B9-6AB602CA65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8B5C83-C31C-004C-BD27-E34ABBFF1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50DF5-DCE0-BD49-B525-ABC5E1179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D6F43-3C89-C445-BED3-F24EEE6621A5}"/>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8" name="Footer Placeholder 7">
            <a:extLst>
              <a:ext uri="{FF2B5EF4-FFF2-40B4-BE49-F238E27FC236}">
                <a16:creationId xmlns:a16="http://schemas.microsoft.com/office/drawing/2014/main" id="{ADA79414-7B9B-A44F-89F3-0E21DAA24A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080D0D-F7DA-5E43-BE42-F96D92AEC4B2}"/>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96632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585E-EC56-EC4A-A2BF-0E5EACA27C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388DE1-7A84-3E4E-B466-6D0D664BA43A}"/>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4" name="Footer Placeholder 3">
            <a:extLst>
              <a:ext uri="{FF2B5EF4-FFF2-40B4-BE49-F238E27FC236}">
                <a16:creationId xmlns:a16="http://schemas.microsoft.com/office/drawing/2014/main" id="{92991D5E-7D34-3943-B206-430897CCCC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4B9114-A32C-8B49-AF42-348C0AA211FF}"/>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424651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A9EDD1-C54A-3649-96C0-814523FD009C}"/>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3" name="Footer Placeholder 2">
            <a:extLst>
              <a:ext uri="{FF2B5EF4-FFF2-40B4-BE49-F238E27FC236}">
                <a16:creationId xmlns:a16="http://schemas.microsoft.com/office/drawing/2014/main" id="{3D8FD57D-FBD3-8F41-94BD-7E2ED20527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E7CFCC-28F4-8743-8E7D-D3DBB2D3E980}"/>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44376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D7D9-6DB7-914C-9248-028D27D262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78AE22-1042-0844-9B37-77993A4F3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453D25-8F90-2D4A-ABFC-37BFB9BD1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B5B23-5F30-394B-BD50-9DE9B633F039}"/>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6" name="Footer Placeholder 5">
            <a:extLst>
              <a:ext uri="{FF2B5EF4-FFF2-40B4-BE49-F238E27FC236}">
                <a16:creationId xmlns:a16="http://schemas.microsoft.com/office/drawing/2014/main" id="{283A269E-91E1-9D4F-B6C9-499FEEEBB2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EEBB23-2C49-1149-BAF3-75204B353400}"/>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3220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3D7B-C8C7-6B4A-ABD5-326897843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3B06EA-389C-8E4C-B02D-9C02445194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42AE4F-72A4-FF44-9C53-935E6396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79D9A-299E-B64C-881C-196258FD8EB4}"/>
              </a:ext>
            </a:extLst>
          </p:cNvPr>
          <p:cNvSpPr>
            <a:spLocks noGrp="1"/>
          </p:cNvSpPr>
          <p:nvPr>
            <p:ph type="dt" sz="half" idx="10"/>
          </p:nvPr>
        </p:nvSpPr>
        <p:spPr/>
        <p:txBody>
          <a:bodyPr/>
          <a:lstStyle/>
          <a:p>
            <a:fld id="{B3FB54C4-ABC2-7C4B-B139-C1D5AF640F60}" type="datetimeFigureOut">
              <a:rPr lang="en-US" smtClean="0"/>
              <a:t>10/22/20</a:t>
            </a:fld>
            <a:endParaRPr lang="en-US"/>
          </a:p>
        </p:txBody>
      </p:sp>
      <p:sp>
        <p:nvSpPr>
          <p:cNvPr id="6" name="Footer Placeholder 5">
            <a:extLst>
              <a:ext uri="{FF2B5EF4-FFF2-40B4-BE49-F238E27FC236}">
                <a16:creationId xmlns:a16="http://schemas.microsoft.com/office/drawing/2014/main" id="{D7953108-1101-3B49-A54D-28DF1F788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52859-A45C-C941-9E0A-D54D91ADEC75}"/>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04571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097DE-E3E0-5C4D-9C55-D0CDFA63B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B1DBAF-F6DA-5F4B-A532-AFBF676F7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00F82-60AD-8C49-AA81-C173733DC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B54C4-ABC2-7C4B-B139-C1D5AF640F60}" type="datetimeFigureOut">
              <a:rPr lang="en-US" smtClean="0"/>
              <a:t>10/22/20</a:t>
            </a:fld>
            <a:endParaRPr lang="en-US"/>
          </a:p>
        </p:txBody>
      </p:sp>
      <p:sp>
        <p:nvSpPr>
          <p:cNvPr id="5" name="Footer Placeholder 4">
            <a:extLst>
              <a:ext uri="{FF2B5EF4-FFF2-40B4-BE49-F238E27FC236}">
                <a16:creationId xmlns:a16="http://schemas.microsoft.com/office/drawing/2014/main" id="{D9B3C226-AB75-064B-9FE7-3E81BF957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C20859-4FDB-2843-B4D0-BAB0DE987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39169-08B9-6943-AE01-97A88F57282F}" type="slidenum">
              <a:rPr lang="en-US" smtClean="0"/>
              <a:t>‹#›</a:t>
            </a:fld>
            <a:endParaRPr lang="en-US"/>
          </a:p>
        </p:txBody>
      </p:sp>
    </p:spTree>
    <p:extLst>
      <p:ext uri="{BB962C8B-B14F-4D97-AF65-F5344CB8AC3E}">
        <p14:creationId xmlns:p14="http://schemas.microsoft.com/office/powerpoint/2010/main" val="12600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UiX525HmAaL7sc9GWj-YuCVALaeET11c/view?usp=sharing" TargetMode="External"/><Relationship Id="rId2" Type="http://schemas.openxmlformats.org/officeDocument/2006/relationships/hyperlink" Target="https://drive.google.com/file/d/1J1Uort8y3MyUHdH_NdDjAH-EPmanLTyn/view?usp=sharing" TargetMode="External"/><Relationship Id="rId1" Type="http://schemas.openxmlformats.org/officeDocument/2006/relationships/slideLayout" Target="../slideLayouts/slideLayout6.xml"/><Relationship Id="rId4" Type="http://schemas.openxmlformats.org/officeDocument/2006/relationships/hyperlink" Target="https://drive.google.com/file/d/1teKPCKDQlcTfH1E060fwGwzHRK_exgiy/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B02B-5CD9-AB46-B06E-8CDA7D647501}"/>
              </a:ext>
            </a:extLst>
          </p:cNvPr>
          <p:cNvSpPr>
            <a:spLocks noGrp="1"/>
          </p:cNvSpPr>
          <p:nvPr>
            <p:ph type="ctrTitle"/>
          </p:nvPr>
        </p:nvSpPr>
        <p:spPr/>
        <p:txBody>
          <a:bodyPr>
            <a:normAutofit/>
          </a:bodyPr>
          <a:lstStyle/>
          <a:p>
            <a:r>
              <a:rPr lang="en-US" sz="7200" dirty="0"/>
              <a:t>Determination of K</a:t>
            </a:r>
            <a:r>
              <a:rPr lang="en-US" sz="7200" baseline="-25000" dirty="0"/>
              <a:t>eq</a:t>
            </a:r>
          </a:p>
        </p:txBody>
      </p:sp>
      <p:sp>
        <p:nvSpPr>
          <p:cNvPr id="3" name="Subtitle 2">
            <a:extLst>
              <a:ext uri="{FF2B5EF4-FFF2-40B4-BE49-F238E27FC236}">
                <a16:creationId xmlns:a16="http://schemas.microsoft.com/office/drawing/2014/main" id="{6DD971D0-7B09-D74C-A489-8D3456937BB9}"/>
              </a:ext>
            </a:extLst>
          </p:cNvPr>
          <p:cNvSpPr>
            <a:spLocks noGrp="1"/>
          </p:cNvSpPr>
          <p:nvPr>
            <p:ph type="subTitle" idx="1"/>
          </p:nvPr>
        </p:nvSpPr>
        <p:spPr/>
        <p:txBody>
          <a:bodyPr/>
          <a:lstStyle/>
          <a:p>
            <a:r>
              <a:rPr lang="en-US" dirty="0"/>
              <a:t>Spectroscopic Determination</a:t>
            </a:r>
          </a:p>
        </p:txBody>
      </p:sp>
    </p:spTree>
    <p:extLst>
      <p:ext uri="{BB962C8B-B14F-4D97-AF65-F5344CB8AC3E}">
        <p14:creationId xmlns:p14="http://schemas.microsoft.com/office/powerpoint/2010/main" val="14583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BEE0-2061-C140-86BC-FD470196D7CD}"/>
              </a:ext>
            </a:extLst>
          </p:cNvPr>
          <p:cNvSpPr>
            <a:spLocks noGrp="1"/>
          </p:cNvSpPr>
          <p:nvPr>
            <p:ph type="title"/>
          </p:nvPr>
        </p:nvSpPr>
        <p:spPr/>
        <p:txBody>
          <a:bodyPr/>
          <a:lstStyle/>
          <a:p>
            <a:r>
              <a:rPr lang="en-US" b="1" dirty="0"/>
              <a:t>What, why, how…</a:t>
            </a:r>
          </a:p>
        </p:txBody>
      </p:sp>
      <p:sp>
        <p:nvSpPr>
          <p:cNvPr id="3" name="Content Placeholder 2">
            <a:extLst>
              <a:ext uri="{FF2B5EF4-FFF2-40B4-BE49-F238E27FC236}">
                <a16:creationId xmlns:a16="http://schemas.microsoft.com/office/drawing/2014/main" id="{25E259BA-4980-0A42-9F28-1F91569BBFBC}"/>
              </a:ext>
            </a:extLst>
          </p:cNvPr>
          <p:cNvSpPr>
            <a:spLocks noGrp="1"/>
          </p:cNvSpPr>
          <p:nvPr>
            <p:ph idx="1"/>
          </p:nvPr>
        </p:nvSpPr>
        <p:spPr>
          <a:xfrm>
            <a:off x="314325" y="1825625"/>
            <a:ext cx="11487150" cy="4351338"/>
          </a:xfrm>
        </p:spPr>
        <p:txBody>
          <a:bodyPr>
            <a:normAutofit lnSpcReduction="10000"/>
          </a:bodyPr>
          <a:lstStyle/>
          <a:p>
            <a:pPr marL="0" indent="0" algn="ctr">
              <a:buNone/>
            </a:pPr>
            <a:r>
              <a:rPr lang="en-US" b="1" dirty="0">
                <a:solidFill>
                  <a:srgbClr val="FF0000"/>
                </a:solidFill>
              </a:rPr>
              <a:t>Fe</a:t>
            </a:r>
            <a:r>
              <a:rPr lang="en-US" b="1" baseline="30000" dirty="0">
                <a:solidFill>
                  <a:srgbClr val="FF0000"/>
                </a:solidFill>
              </a:rPr>
              <a:t>3+ </a:t>
            </a:r>
            <a:r>
              <a:rPr lang="en-US" b="1" dirty="0">
                <a:solidFill>
                  <a:srgbClr val="FF0000"/>
                </a:solidFill>
              </a:rPr>
              <a:t>(</a:t>
            </a:r>
            <a:r>
              <a:rPr lang="en-US" b="1" dirty="0" err="1">
                <a:solidFill>
                  <a:srgbClr val="FF0000"/>
                </a:solidFill>
              </a:rPr>
              <a:t>aq</a:t>
            </a:r>
            <a:r>
              <a:rPr lang="en-US" b="1" dirty="0">
                <a:solidFill>
                  <a:srgbClr val="FF0000"/>
                </a:solidFill>
              </a:rPr>
              <a:t>) + SCN</a:t>
            </a:r>
            <a:r>
              <a:rPr lang="en-US" b="1" baseline="30000" dirty="0">
                <a:solidFill>
                  <a:srgbClr val="FF0000"/>
                </a:solidFill>
              </a:rPr>
              <a:t>– </a:t>
            </a:r>
            <a:r>
              <a:rPr lang="en-US" b="1" dirty="0">
                <a:solidFill>
                  <a:srgbClr val="FF0000"/>
                </a:solidFill>
              </a:rPr>
              <a:t>(</a:t>
            </a:r>
            <a:r>
              <a:rPr lang="en-US" b="1" dirty="0" err="1">
                <a:solidFill>
                  <a:srgbClr val="FF0000"/>
                </a:solidFill>
              </a:rPr>
              <a:t>aq</a:t>
            </a:r>
            <a:r>
              <a:rPr lang="en-US" b="1" dirty="0">
                <a:solidFill>
                  <a:srgbClr val="FF0000"/>
                </a:solidFill>
              </a:rPr>
              <a:t>) ↔ FeSCN</a:t>
            </a:r>
            <a:r>
              <a:rPr lang="en-US" b="1" baseline="30000" dirty="0">
                <a:solidFill>
                  <a:srgbClr val="FF0000"/>
                </a:solidFill>
              </a:rPr>
              <a:t>2+ </a:t>
            </a:r>
            <a:r>
              <a:rPr lang="en-US" b="1" dirty="0">
                <a:solidFill>
                  <a:srgbClr val="FF0000"/>
                </a:solidFill>
              </a:rPr>
              <a:t>(</a:t>
            </a:r>
            <a:r>
              <a:rPr lang="en-US" b="1" dirty="0" err="1">
                <a:solidFill>
                  <a:srgbClr val="FF0000"/>
                </a:solidFill>
              </a:rPr>
              <a:t>aq</a:t>
            </a:r>
            <a:r>
              <a:rPr lang="en-US" b="1" dirty="0">
                <a:solidFill>
                  <a:srgbClr val="FF0000"/>
                </a:solidFill>
              </a:rPr>
              <a:t>)</a:t>
            </a:r>
          </a:p>
          <a:p>
            <a:r>
              <a:rPr lang="en-US" dirty="0"/>
              <a:t>When you mix amounts of Fe</a:t>
            </a:r>
            <a:r>
              <a:rPr lang="en-US" baseline="30000" dirty="0"/>
              <a:t>3+</a:t>
            </a:r>
            <a:r>
              <a:rPr lang="en-US" dirty="0"/>
              <a:t> and SCN</a:t>
            </a:r>
            <a:r>
              <a:rPr lang="en-US" baseline="30000" dirty="0"/>
              <a:t>–</a:t>
            </a:r>
            <a:r>
              <a:rPr lang="en-US" dirty="0"/>
              <a:t>, a reaction occurs to produce FeSCN</a:t>
            </a:r>
            <a:r>
              <a:rPr lang="en-US" baseline="30000" dirty="0"/>
              <a:t>2+</a:t>
            </a:r>
            <a:r>
              <a:rPr lang="en-US" dirty="0"/>
              <a:t>, but not all of the reactants react. Thus, your beaker (or flask or cauldron) will contain some of each of these three species, which is your equilibrium system. To learn more about the system, we need to figure out a way to count the number of different ions in the reaction mixture. That is the major objective of this experiment, and to achieve this objective you will take advantage of something about FeSCN</a:t>
            </a:r>
            <a:r>
              <a:rPr lang="en-US" baseline="30000" dirty="0"/>
              <a:t>2+</a:t>
            </a:r>
            <a:r>
              <a:rPr lang="en-US" dirty="0"/>
              <a:t> – in aqueous solution it has a reddish color. The two reactants, Fe</a:t>
            </a:r>
            <a:r>
              <a:rPr lang="en-US" baseline="30000" dirty="0"/>
              <a:t>3+ </a:t>
            </a:r>
            <a:r>
              <a:rPr lang="en-US" dirty="0"/>
              <a:t>and SCN</a:t>
            </a:r>
            <a:r>
              <a:rPr lang="en-US" baseline="30000" dirty="0"/>
              <a:t>–</a:t>
            </a:r>
            <a:r>
              <a:rPr lang="en-US" dirty="0"/>
              <a:t>, are essentially colorless in solution, thus the red color you will see when you conduct the reaction is produced by the FeSCN</a:t>
            </a:r>
            <a:r>
              <a:rPr lang="en-US" baseline="30000" dirty="0"/>
              <a:t>2+</a:t>
            </a:r>
            <a:r>
              <a:rPr lang="en-US" dirty="0"/>
              <a:t> ions.</a:t>
            </a:r>
          </a:p>
          <a:p>
            <a:endParaRPr lang="en-US" dirty="0"/>
          </a:p>
        </p:txBody>
      </p:sp>
    </p:spTree>
    <p:extLst>
      <p:ext uri="{BB962C8B-B14F-4D97-AF65-F5344CB8AC3E}">
        <p14:creationId xmlns:p14="http://schemas.microsoft.com/office/powerpoint/2010/main" val="28209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3A5C-A77F-8E4E-BBCD-091D809FCE0C}"/>
              </a:ext>
            </a:extLst>
          </p:cNvPr>
          <p:cNvSpPr>
            <a:spLocks noGrp="1"/>
          </p:cNvSpPr>
          <p:nvPr>
            <p:ph type="title"/>
          </p:nvPr>
        </p:nvSpPr>
        <p:spPr>
          <a:xfrm>
            <a:off x="223839" y="284163"/>
            <a:ext cx="10515600" cy="1325563"/>
          </a:xfrm>
        </p:spPr>
        <p:txBody>
          <a:bodyPr/>
          <a:lstStyle/>
          <a:p>
            <a:r>
              <a:rPr lang="en-US" b="1" dirty="0"/>
              <a:t>Other Happenings…</a:t>
            </a:r>
            <a:br>
              <a:rPr lang="en-US" b="1" dirty="0"/>
            </a:br>
            <a:r>
              <a:rPr lang="en-US" b="1" dirty="0">
                <a:solidFill>
                  <a:srgbClr val="FF0000"/>
                </a:solidFill>
              </a:rPr>
              <a:t>Assume Room Temperature</a:t>
            </a:r>
          </a:p>
        </p:txBody>
      </p:sp>
      <p:sp>
        <p:nvSpPr>
          <p:cNvPr id="3" name="Content Placeholder 2">
            <a:extLst>
              <a:ext uri="{FF2B5EF4-FFF2-40B4-BE49-F238E27FC236}">
                <a16:creationId xmlns:a16="http://schemas.microsoft.com/office/drawing/2014/main" id="{02910A3D-B370-6247-8DDB-295E8FB398E4}"/>
              </a:ext>
            </a:extLst>
          </p:cNvPr>
          <p:cNvSpPr>
            <a:spLocks noGrp="1"/>
          </p:cNvSpPr>
          <p:nvPr>
            <p:ph idx="1"/>
          </p:nvPr>
        </p:nvSpPr>
        <p:spPr>
          <a:xfrm>
            <a:off x="123824" y="2370137"/>
            <a:ext cx="11844337" cy="4351338"/>
          </a:xfrm>
        </p:spPr>
        <p:txBody>
          <a:bodyPr>
            <a:normAutofit fontScale="92500" lnSpcReduction="20000"/>
          </a:bodyPr>
          <a:lstStyle/>
          <a:p>
            <a:r>
              <a:rPr lang="en-US" sz="3900" dirty="0">
                <a:latin typeface="Times New Roman" panose="02020603050405020304" pitchFamily="18" charset="0"/>
                <a:cs typeface="Times New Roman" panose="02020603050405020304" pitchFamily="18" charset="0"/>
              </a:rPr>
              <a:t>To find the value of </a:t>
            </a:r>
            <a:r>
              <a:rPr lang="en-US" sz="3900" i="1" dirty="0">
                <a:latin typeface="Times New Roman" panose="02020603050405020304" pitchFamily="18" charset="0"/>
                <a:cs typeface="Times New Roman" panose="02020603050405020304" pitchFamily="18" charset="0"/>
              </a:rPr>
              <a:t>K</a:t>
            </a:r>
            <a:r>
              <a:rPr lang="en-US" sz="3900" i="1" baseline="-25000" dirty="0">
                <a:latin typeface="Times New Roman" panose="02020603050405020304" pitchFamily="18" charset="0"/>
                <a:cs typeface="Times New Roman" panose="02020603050405020304" pitchFamily="18" charset="0"/>
              </a:rPr>
              <a:t>eq</a:t>
            </a:r>
            <a:r>
              <a:rPr lang="en-US" sz="3900" dirty="0">
                <a:latin typeface="Times New Roman" panose="02020603050405020304" pitchFamily="18" charset="0"/>
                <a:cs typeface="Times New Roman" panose="02020603050405020304" pitchFamily="18" charset="0"/>
              </a:rPr>
              <a:t> at a given temperature, it is necessary to determine the molar concentration of each of the three species in solution at equilibrium. You will determine the concentrations by using a </a:t>
            </a:r>
            <a:r>
              <a:rPr lang="en-US" sz="3900" dirty="0">
                <a:solidFill>
                  <a:srgbClr val="FF0000"/>
                </a:solidFill>
                <a:latin typeface="Times New Roman" panose="02020603050405020304" pitchFamily="18" charset="0"/>
                <a:cs typeface="Times New Roman" panose="02020603050405020304" pitchFamily="18" charset="0"/>
              </a:rPr>
              <a:t>Vernier Spectrometer </a:t>
            </a:r>
            <a:r>
              <a:rPr lang="en-US" sz="3900" dirty="0">
                <a:latin typeface="Times New Roman" panose="02020603050405020304" pitchFamily="18" charset="0"/>
                <a:cs typeface="Times New Roman" panose="02020603050405020304" pitchFamily="18" charset="0"/>
              </a:rPr>
              <a:t>to measure the amount of light of a specific wavelength that passes through a sample of the equilibrium mixtures. The amount of light absorbed by a colored solution is proportional to its concentration. The red FeSCN</a:t>
            </a:r>
            <a:r>
              <a:rPr lang="en-US" sz="3900" baseline="30000" dirty="0">
                <a:latin typeface="Times New Roman" panose="02020603050405020304" pitchFamily="18" charset="0"/>
                <a:cs typeface="Times New Roman" panose="02020603050405020304" pitchFamily="18" charset="0"/>
              </a:rPr>
              <a:t>2+</a:t>
            </a:r>
            <a:r>
              <a:rPr lang="en-US" sz="3900" dirty="0">
                <a:latin typeface="Times New Roman" panose="02020603050405020304" pitchFamily="18" charset="0"/>
                <a:cs typeface="Times New Roman" panose="02020603050405020304" pitchFamily="18" charset="0"/>
              </a:rPr>
              <a:t> solution absorbs blue light. Spectrometer users will determine an appropriate wavelength based on the absorbance spectrum of the solution. The wavelength will be close to, but not exactly, 470 nm.</a:t>
            </a:r>
          </a:p>
          <a:p>
            <a:endParaRPr lang="en-US" dirty="0"/>
          </a:p>
        </p:txBody>
      </p:sp>
      <p:pic>
        <p:nvPicPr>
          <p:cNvPr id="4" name="Picture 3">
            <a:extLst>
              <a:ext uri="{FF2B5EF4-FFF2-40B4-BE49-F238E27FC236}">
                <a16:creationId xmlns:a16="http://schemas.microsoft.com/office/drawing/2014/main" id="{5E272D45-0041-9E41-9D5E-118BF281017A}"/>
              </a:ext>
            </a:extLst>
          </p:cNvPr>
          <p:cNvPicPr/>
          <p:nvPr/>
        </p:nvPicPr>
        <p:blipFill>
          <a:blip r:embed="rId2" cstate="print"/>
          <a:srcRect/>
          <a:stretch>
            <a:fillRect/>
          </a:stretch>
        </p:blipFill>
        <p:spPr bwMode="auto">
          <a:xfrm>
            <a:off x="7710486" y="284163"/>
            <a:ext cx="4257675" cy="2085974"/>
          </a:xfrm>
          <a:prstGeom prst="rect">
            <a:avLst/>
          </a:prstGeom>
          <a:noFill/>
          <a:ln w="9525">
            <a:noFill/>
            <a:miter lim="800000"/>
            <a:headEnd/>
            <a:tailEnd/>
          </a:ln>
        </p:spPr>
      </p:pic>
    </p:spTree>
    <p:extLst>
      <p:ext uri="{BB962C8B-B14F-4D97-AF65-F5344CB8AC3E}">
        <p14:creationId xmlns:p14="http://schemas.microsoft.com/office/powerpoint/2010/main" val="401840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58DF-208B-4C4B-98CA-8FD53D27D428}"/>
              </a:ext>
            </a:extLst>
          </p:cNvPr>
          <p:cNvSpPr>
            <a:spLocks noGrp="1"/>
          </p:cNvSpPr>
          <p:nvPr>
            <p:ph type="title"/>
          </p:nvPr>
        </p:nvSpPr>
        <p:spPr/>
        <p:txBody>
          <a:bodyPr/>
          <a:lstStyle/>
          <a:p>
            <a:r>
              <a:rPr lang="en-US" b="1" dirty="0"/>
              <a:t>Need Beer’s Law Curve first</a:t>
            </a:r>
          </a:p>
        </p:txBody>
      </p:sp>
      <p:sp>
        <p:nvSpPr>
          <p:cNvPr id="3" name="Content Placeholder 2">
            <a:extLst>
              <a:ext uri="{FF2B5EF4-FFF2-40B4-BE49-F238E27FC236}">
                <a16:creationId xmlns:a16="http://schemas.microsoft.com/office/drawing/2014/main" id="{DAEA228F-2002-764B-A1CF-43F17229DEA3}"/>
              </a:ext>
            </a:extLst>
          </p:cNvPr>
          <p:cNvSpPr>
            <a:spLocks noGrp="1"/>
          </p:cNvSpPr>
          <p:nvPr>
            <p:ph idx="1"/>
          </p:nvPr>
        </p:nvSpPr>
        <p:spPr/>
        <p:txBody>
          <a:bodyPr/>
          <a:lstStyle/>
          <a:p>
            <a:r>
              <a:rPr lang="en-US" dirty="0"/>
              <a:t>In Part I of the experiment, you will prepare a series of standard solutions of FeSCN</a:t>
            </a:r>
            <a:r>
              <a:rPr lang="en-US" baseline="30000" dirty="0"/>
              <a:t>2+</a:t>
            </a:r>
            <a:r>
              <a:rPr lang="en-US" dirty="0"/>
              <a:t> from solutions of varying concentrations of SCN</a:t>
            </a:r>
            <a:r>
              <a:rPr lang="en-US" baseline="30000" dirty="0"/>
              <a:t>–</a:t>
            </a:r>
            <a:r>
              <a:rPr lang="en-US" dirty="0"/>
              <a:t> and constant concentrations of H</a:t>
            </a:r>
            <a:r>
              <a:rPr lang="en-US" baseline="30000" dirty="0"/>
              <a:t>+</a:t>
            </a:r>
            <a:r>
              <a:rPr lang="en-US" dirty="0"/>
              <a:t> and Fe</a:t>
            </a:r>
            <a:r>
              <a:rPr lang="en-US" baseline="30000" dirty="0"/>
              <a:t>3+</a:t>
            </a:r>
            <a:r>
              <a:rPr lang="en-US" dirty="0"/>
              <a:t> that are in stoichiometric excess.</a:t>
            </a:r>
          </a:p>
          <a:p>
            <a:r>
              <a:rPr lang="en-US" b="1" dirty="0"/>
              <a:t>Important</a:t>
            </a:r>
            <a:r>
              <a:rPr lang="en-US" dirty="0"/>
              <a:t>: The mixtures you will prepare are light sensitive. You need to measure the absorbance of these four mixtures </a:t>
            </a:r>
            <a:r>
              <a:rPr lang="en-US" b="1" u="sng" dirty="0"/>
              <a:t>within 2–5 minutes</a:t>
            </a:r>
            <a:r>
              <a:rPr lang="en-US" dirty="0"/>
              <a:t> of preparing them</a:t>
            </a:r>
          </a:p>
        </p:txBody>
      </p:sp>
      <p:graphicFrame>
        <p:nvGraphicFramePr>
          <p:cNvPr id="4" name="Table 3">
            <a:extLst>
              <a:ext uri="{FF2B5EF4-FFF2-40B4-BE49-F238E27FC236}">
                <a16:creationId xmlns:a16="http://schemas.microsoft.com/office/drawing/2014/main" id="{9272839F-72CA-6D4F-ABF5-E1FA01DBEAC9}"/>
              </a:ext>
            </a:extLst>
          </p:cNvPr>
          <p:cNvGraphicFramePr>
            <a:graphicFrameLocks noGrp="1"/>
          </p:cNvGraphicFramePr>
          <p:nvPr>
            <p:extLst>
              <p:ext uri="{D42A27DB-BD31-4B8C-83A1-F6EECF244321}">
                <p14:modId xmlns:p14="http://schemas.microsoft.com/office/powerpoint/2010/main" val="423578419"/>
              </p:ext>
            </p:extLst>
          </p:nvPr>
        </p:nvGraphicFramePr>
        <p:xfrm>
          <a:off x="2881313" y="4753928"/>
          <a:ext cx="7796320" cy="2011679"/>
        </p:xfrm>
        <a:graphic>
          <a:graphicData uri="http://schemas.openxmlformats.org/drawingml/2006/table">
            <a:tbl>
              <a:tblPr>
                <a:tableStyleId>{5C22544A-7EE6-4342-B048-85BDC9FD1C3A}</a:tableStyleId>
              </a:tblPr>
              <a:tblGrid>
                <a:gridCol w="723046">
                  <a:extLst>
                    <a:ext uri="{9D8B030D-6E8A-4147-A177-3AD203B41FA5}">
                      <a16:colId xmlns:a16="http://schemas.microsoft.com/office/drawing/2014/main" val="3631623351"/>
                    </a:ext>
                  </a:extLst>
                </a:gridCol>
                <a:gridCol w="2357758">
                  <a:extLst>
                    <a:ext uri="{9D8B030D-6E8A-4147-A177-3AD203B41FA5}">
                      <a16:colId xmlns:a16="http://schemas.microsoft.com/office/drawing/2014/main" val="380723121"/>
                    </a:ext>
                  </a:extLst>
                </a:gridCol>
                <a:gridCol w="2357758">
                  <a:extLst>
                    <a:ext uri="{9D8B030D-6E8A-4147-A177-3AD203B41FA5}">
                      <a16:colId xmlns:a16="http://schemas.microsoft.com/office/drawing/2014/main" val="951913670"/>
                    </a:ext>
                  </a:extLst>
                </a:gridCol>
                <a:gridCol w="2357758">
                  <a:extLst>
                    <a:ext uri="{9D8B030D-6E8A-4147-A177-3AD203B41FA5}">
                      <a16:colId xmlns:a16="http://schemas.microsoft.com/office/drawing/2014/main" val="3660227150"/>
                    </a:ext>
                  </a:extLst>
                </a:gridCol>
              </a:tblGrid>
              <a:tr h="589055">
                <a:tc>
                  <a:txBody>
                    <a:bodyPr/>
                    <a:lstStyle/>
                    <a:p>
                      <a:pPr marL="0" marR="0" algn="ctr">
                        <a:lnSpc>
                          <a:spcPts val="1250"/>
                        </a:lnSpc>
                        <a:spcBef>
                          <a:spcPts val="0"/>
                        </a:spcBef>
                        <a:spcAft>
                          <a:spcPts val="0"/>
                        </a:spcAft>
                      </a:pPr>
                      <a:r>
                        <a:rPr lang="en-US" sz="1600" b="1" dirty="0">
                          <a:effectLst/>
                        </a:rPr>
                        <a:t>Beaker</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0.200 M Fe(NO</a:t>
                      </a:r>
                      <a:r>
                        <a:rPr lang="en-US" sz="700" b="1" baseline="-25000" dirty="0">
                          <a:effectLst/>
                        </a:rPr>
                        <a:t>3</a:t>
                      </a:r>
                      <a:r>
                        <a:rPr lang="en-US" sz="1600" b="1" dirty="0">
                          <a:effectLst/>
                        </a:rPr>
                        <a:t>)</a:t>
                      </a:r>
                      <a:r>
                        <a:rPr lang="en-US" sz="700" b="1" baseline="-25000" dirty="0">
                          <a:effectLst/>
                        </a:rPr>
                        <a:t>3</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0.0020 M SCN</a:t>
                      </a:r>
                      <a:r>
                        <a:rPr lang="en-US" sz="700" b="1" baseline="30000" dirty="0">
                          <a:effectLst/>
                        </a:rPr>
                        <a:t>–</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H</a:t>
                      </a:r>
                      <a:r>
                        <a:rPr lang="en-US" sz="700" b="1" baseline="-25000" dirty="0">
                          <a:effectLst/>
                        </a:rPr>
                        <a:t>2</a:t>
                      </a:r>
                      <a:r>
                        <a:rPr lang="en-US" sz="1600" b="1" dirty="0">
                          <a:effectLst/>
                        </a:rPr>
                        <a:t>O</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221546"/>
                  </a:ext>
                </a:extLst>
              </a:tr>
              <a:tr h="355656">
                <a:tc>
                  <a:txBody>
                    <a:bodyPr/>
                    <a:lstStyle/>
                    <a:p>
                      <a:pPr marL="0" marR="0" algn="ctr">
                        <a:lnSpc>
                          <a:spcPts val="1250"/>
                        </a:lnSpc>
                        <a:spcBef>
                          <a:spcPts val="0"/>
                        </a:spcBef>
                        <a:spcAft>
                          <a:spcPts val="0"/>
                        </a:spcAft>
                      </a:pPr>
                      <a:r>
                        <a:rPr lang="en-US" sz="1600" dirty="0">
                          <a:effectLst/>
                        </a:rPr>
                        <a:t>1</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5.0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41.0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6133289"/>
                  </a:ext>
                </a:extLst>
              </a:tr>
              <a:tr h="355656">
                <a:tc>
                  <a:txBody>
                    <a:bodyPr/>
                    <a:lstStyle/>
                    <a:p>
                      <a:pPr marL="0" marR="0" algn="ctr">
                        <a:lnSpc>
                          <a:spcPts val="1250"/>
                        </a:lnSpc>
                        <a:spcBef>
                          <a:spcPts val="0"/>
                        </a:spcBef>
                        <a:spcAft>
                          <a:spcPts val="0"/>
                        </a:spcAft>
                      </a:pPr>
                      <a:r>
                        <a:rPr lang="en-US" sz="1600">
                          <a:effectLst/>
                        </a:rPr>
                        <a:t>2</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5.0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3.0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42.0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8538503"/>
                  </a:ext>
                </a:extLst>
              </a:tr>
              <a:tr h="355656">
                <a:tc>
                  <a:txBody>
                    <a:bodyPr/>
                    <a:lstStyle/>
                    <a:p>
                      <a:pPr marL="0" marR="0" algn="ctr">
                        <a:lnSpc>
                          <a:spcPts val="1250"/>
                        </a:lnSpc>
                        <a:spcBef>
                          <a:spcPts val="0"/>
                        </a:spcBef>
                        <a:spcAft>
                          <a:spcPts val="0"/>
                        </a:spcAft>
                      </a:pPr>
                      <a:r>
                        <a:rPr lang="en-US" sz="1600">
                          <a:effectLst/>
                        </a:rPr>
                        <a:t>3</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5.0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2.0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43.0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31199"/>
                  </a:ext>
                </a:extLst>
              </a:tr>
              <a:tr h="355656">
                <a:tc>
                  <a:txBody>
                    <a:bodyPr/>
                    <a:lstStyle/>
                    <a:p>
                      <a:pPr marL="0" marR="0" algn="ctr">
                        <a:lnSpc>
                          <a:spcPts val="1250"/>
                        </a:lnSpc>
                        <a:spcBef>
                          <a:spcPts val="0"/>
                        </a:spcBef>
                        <a:spcAft>
                          <a:spcPts val="0"/>
                        </a:spcAft>
                      </a:pPr>
                      <a:r>
                        <a:rPr lang="en-US" sz="1600">
                          <a:effectLst/>
                        </a:rPr>
                        <a:t>4</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5.0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1.0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44.0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487948"/>
                  </a:ext>
                </a:extLst>
              </a:tr>
            </a:tbl>
          </a:graphicData>
        </a:graphic>
      </p:graphicFrame>
    </p:spTree>
    <p:extLst>
      <p:ext uri="{BB962C8B-B14F-4D97-AF65-F5344CB8AC3E}">
        <p14:creationId xmlns:p14="http://schemas.microsoft.com/office/powerpoint/2010/main" val="339429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F342-DFBD-2C44-9085-C916DD07CB9A}"/>
              </a:ext>
            </a:extLst>
          </p:cNvPr>
          <p:cNvSpPr>
            <a:spLocks noGrp="1"/>
          </p:cNvSpPr>
          <p:nvPr>
            <p:ph type="title"/>
          </p:nvPr>
        </p:nvSpPr>
        <p:spPr/>
        <p:txBody>
          <a:bodyPr/>
          <a:lstStyle/>
          <a:p>
            <a:r>
              <a:rPr lang="en-US" b="1" dirty="0"/>
              <a:t>Then…Determine K</a:t>
            </a:r>
            <a:r>
              <a:rPr lang="en-US" b="1" baseline="-25000" dirty="0"/>
              <a:t>eq</a:t>
            </a:r>
          </a:p>
        </p:txBody>
      </p:sp>
      <p:sp>
        <p:nvSpPr>
          <p:cNvPr id="3" name="Content Placeholder 2">
            <a:extLst>
              <a:ext uri="{FF2B5EF4-FFF2-40B4-BE49-F238E27FC236}">
                <a16:creationId xmlns:a16="http://schemas.microsoft.com/office/drawing/2014/main" id="{90EB8E96-834E-EA47-B7A2-09D5AA3D3059}"/>
              </a:ext>
            </a:extLst>
          </p:cNvPr>
          <p:cNvSpPr>
            <a:spLocks noGrp="1"/>
          </p:cNvSpPr>
          <p:nvPr>
            <p:ph idx="1"/>
          </p:nvPr>
        </p:nvSpPr>
        <p:spPr/>
        <p:txBody>
          <a:bodyPr/>
          <a:lstStyle/>
          <a:p>
            <a:r>
              <a:rPr lang="en-US" dirty="0"/>
              <a:t>In Part II of the experiment, you will prepare a new series of solutions that have varied concentrations of the SCN</a:t>
            </a:r>
            <a:r>
              <a:rPr lang="en-US" baseline="30000" dirty="0"/>
              <a:t>–</a:t>
            </a:r>
            <a:r>
              <a:rPr lang="en-US" dirty="0"/>
              <a:t> ions and constant concentrations of H</a:t>
            </a:r>
            <a:r>
              <a:rPr lang="en-US" baseline="30000" dirty="0"/>
              <a:t>+</a:t>
            </a:r>
            <a:r>
              <a:rPr lang="en-US" dirty="0"/>
              <a:t> ions and Fe</a:t>
            </a:r>
            <a:r>
              <a:rPr lang="en-US" baseline="30000" dirty="0"/>
              <a:t>3+</a:t>
            </a:r>
            <a:r>
              <a:rPr lang="en-US" dirty="0"/>
              <a:t> ions. You will use the results of this test to accurately evaluate the equilibrium concentrations of each species and calculate the </a:t>
            </a:r>
            <a:r>
              <a:rPr lang="en-US" i="1" dirty="0"/>
              <a:t>K</a:t>
            </a:r>
            <a:r>
              <a:rPr lang="en-US" i="1" baseline="-25000" dirty="0"/>
              <a:t>eq</a:t>
            </a:r>
            <a:r>
              <a:rPr lang="en-US" dirty="0"/>
              <a:t> of the reaction</a:t>
            </a:r>
          </a:p>
        </p:txBody>
      </p:sp>
      <p:graphicFrame>
        <p:nvGraphicFramePr>
          <p:cNvPr id="4" name="Table 3">
            <a:extLst>
              <a:ext uri="{FF2B5EF4-FFF2-40B4-BE49-F238E27FC236}">
                <a16:creationId xmlns:a16="http://schemas.microsoft.com/office/drawing/2014/main" id="{AB6025F5-6569-5A49-A4EF-4A2EFD60CE43}"/>
              </a:ext>
            </a:extLst>
          </p:cNvPr>
          <p:cNvGraphicFramePr>
            <a:graphicFrameLocks noGrp="1"/>
          </p:cNvGraphicFramePr>
          <p:nvPr>
            <p:extLst>
              <p:ext uri="{D42A27DB-BD31-4B8C-83A1-F6EECF244321}">
                <p14:modId xmlns:p14="http://schemas.microsoft.com/office/powerpoint/2010/main" val="1301154732"/>
              </p:ext>
            </p:extLst>
          </p:nvPr>
        </p:nvGraphicFramePr>
        <p:xfrm>
          <a:off x="1761374" y="4348164"/>
          <a:ext cx="8669252" cy="1828799"/>
        </p:xfrm>
        <a:graphic>
          <a:graphicData uri="http://schemas.openxmlformats.org/drawingml/2006/table">
            <a:tbl>
              <a:tblPr>
                <a:tableStyleId>{5C22544A-7EE6-4342-B048-85BDC9FD1C3A}</a:tableStyleId>
              </a:tblPr>
              <a:tblGrid>
                <a:gridCol w="866918">
                  <a:extLst>
                    <a:ext uri="{9D8B030D-6E8A-4147-A177-3AD203B41FA5}">
                      <a16:colId xmlns:a16="http://schemas.microsoft.com/office/drawing/2014/main" val="424838638"/>
                    </a:ext>
                  </a:extLst>
                </a:gridCol>
                <a:gridCol w="2600778">
                  <a:extLst>
                    <a:ext uri="{9D8B030D-6E8A-4147-A177-3AD203B41FA5}">
                      <a16:colId xmlns:a16="http://schemas.microsoft.com/office/drawing/2014/main" val="507796686"/>
                    </a:ext>
                  </a:extLst>
                </a:gridCol>
                <a:gridCol w="2600778">
                  <a:extLst>
                    <a:ext uri="{9D8B030D-6E8A-4147-A177-3AD203B41FA5}">
                      <a16:colId xmlns:a16="http://schemas.microsoft.com/office/drawing/2014/main" val="1894624220"/>
                    </a:ext>
                  </a:extLst>
                </a:gridCol>
                <a:gridCol w="2600778">
                  <a:extLst>
                    <a:ext uri="{9D8B030D-6E8A-4147-A177-3AD203B41FA5}">
                      <a16:colId xmlns:a16="http://schemas.microsoft.com/office/drawing/2014/main" val="63828720"/>
                    </a:ext>
                  </a:extLst>
                </a:gridCol>
              </a:tblGrid>
              <a:tr h="650513">
                <a:tc>
                  <a:txBody>
                    <a:bodyPr/>
                    <a:lstStyle/>
                    <a:p>
                      <a:pPr marL="0" marR="0" algn="ctr">
                        <a:lnSpc>
                          <a:spcPts val="1250"/>
                        </a:lnSpc>
                        <a:spcBef>
                          <a:spcPts val="0"/>
                        </a:spcBef>
                        <a:spcAft>
                          <a:spcPts val="0"/>
                        </a:spcAft>
                      </a:pPr>
                      <a:r>
                        <a:rPr lang="en-US" sz="1700" b="1" dirty="0">
                          <a:effectLst/>
                        </a:rPr>
                        <a:t>Beaker</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0.0020 M Fe(NO</a:t>
                      </a:r>
                      <a:r>
                        <a:rPr lang="en-US" sz="1400" b="1" baseline="-25000" dirty="0">
                          <a:effectLst/>
                        </a:rPr>
                        <a:t>3</a:t>
                      </a:r>
                      <a:r>
                        <a:rPr lang="en-US" sz="1700" b="1" dirty="0">
                          <a:effectLst/>
                        </a:rPr>
                        <a:t>)</a:t>
                      </a:r>
                      <a:r>
                        <a:rPr lang="en-US" sz="1400" b="1" baseline="-25000" dirty="0">
                          <a:effectLst/>
                        </a:rPr>
                        <a:t>3</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0.0020 M SCN</a:t>
                      </a:r>
                      <a:r>
                        <a:rPr lang="en-US" sz="1400" b="1" baseline="30000" dirty="0">
                          <a:effectLst/>
                        </a:rPr>
                        <a:t>–</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H</a:t>
                      </a:r>
                      <a:r>
                        <a:rPr lang="en-US" sz="1400" b="1" baseline="-25000" dirty="0">
                          <a:effectLst/>
                        </a:rPr>
                        <a:t>2</a:t>
                      </a:r>
                      <a:r>
                        <a:rPr lang="en-US" sz="1700" b="1" dirty="0">
                          <a:effectLst/>
                        </a:rPr>
                        <a:t>O</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554077"/>
                  </a:ext>
                </a:extLst>
              </a:tr>
              <a:tr h="392762">
                <a:tc>
                  <a:txBody>
                    <a:bodyPr/>
                    <a:lstStyle/>
                    <a:p>
                      <a:pPr marL="0" marR="0" algn="ctr">
                        <a:lnSpc>
                          <a:spcPts val="1250"/>
                        </a:lnSpc>
                        <a:spcBef>
                          <a:spcPts val="0"/>
                        </a:spcBef>
                        <a:spcAft>
                          <a:spcPts val="0"/>
                        </a:spcAft>
                      </a:pPr>
                      <a:r>
                        <a:rPr lang="en-US" sz="1700" dirty="0">
                          <a:effectLst/>
                        </a:rPr>
                        <a:t>A</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4.00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35016"/>
                  </a:ext>
                </a:extLst>
              </a:tr>
              <a:tr h="392762">
                <a:tc>
                  <a:txBody>
                    <a:bodyPr/>
                    <a:lstStyle/>
                    <a:p>
                      <a:pPr marL="0" marR="0" algn="ctr">
                        <a:lnSpc>
                          <a:spcPts val="1250"/>
                        </a:lnSpc>
                        <a:spcBef>
                          <a:spcPts val="0"/>
                        </a:spcBef>
                        <a:spcAft>
                          <a:spcPts val="0"/>
                        </a:spcAft>
                      </a:pPr>
                      <a:r>
                        <a:rPr lang="en-US" sz="1700">
                          <a:effectLst/>
                        </a:rPr>
                        <a:t>B</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3.00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4.00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1759511"/>
                  </a:ext>
                </a:extLst>
              </a:tr>
              <a:tr h="392762">
                <a:tc>
                  <a:txBody>
                    <a:bodyPr/>
                    <a:lstStyle/>
                    <a:p>
                      <a:pPr marL="0" marR="0" algn="ctr">
                        <a:lnSpc>
                          <a:spcPts val="1250"/>
                        </a:lnSpc>
                        <a:spcBef>
                          <a:spcPts val="0"/>
                        </a:spcBef>
                        <a:spcAft>
                          <a:spcPts val="0"/>
                        </a:spcAft>
                      </a:pPr>
                      <a:r>
                        <a:rPr lang="en-US" sz="1700">
                          <a:effectLst/>
                        </a:rPr>
                        <a:t>C</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3.00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5.00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2.00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9080986"/>
                  </a:ext>
                </a:extLst>
              </a:tr>
            </a:tbl>
          </a:graphicData>
        </a:graphic>
      </p:graphicFrame>
    </p:spTree>
    <p:extLst>
      <p:ext uri="{BB962C8B-B14F-4D97-AF65-F5344CB8AC3E}">
        <p14:creationId xmlns:p14="http://schemas.microsoft.com/office/powerpoint/2010/main" val="257172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D782-DD65-5748-BDC0-79B4F914940B}"/>
              </a:ext>
            </a:extLst>
          </p:cNvPr>
          <p:cNvSpPr>
            <a:spLocks noGrp="1"/>
          </p:cNvSpPr>
          <p:nvPr>
            <p:ph type="title"/>
          </p:nvPr>
        </p:nvSpPr>
        <p:spPr>
          <a:xfrm>
            <a:off x="838200" y="893762"/>
            <a:ext cx="10515600" cy="1325563"/>
          </a:xfrm>
        </p:spPr>
        <p:txBody>
          <a:bodyPr>
            <a:normAutofit fontScale="90000"/>
          </a:bodyPr>
          <a:lstStyle/>
          <a:p>
            <a:r>
              <a:rPr lang="en-US" b="1" dirty="0"/>
              <a:t>Data</a:t>
            </a:r>
            <a:br>
              <a:rPr lang="en-US" dirty="0"/>
            </a:br>
            <a:br>
              <a:rPr lang="en-US" dirty="0"/>
            </a:br>
            <a:r>
              <a:rPr lang="en-US" sz="2700" dirty="0"/>
              <a:t>Open the Analyze menu and choose </a:t>
            </a:r>
            <a:r>
              <a:rPr lang="en-US" sz="2700" b="1" dirty="0"/>
              <a:t>Interpolate</a:t>
            </a:r>
            <a:r>
              <a:rPr lang="en-US" sz="2700" dirty="0"/>
              <a:t>. Trace along the best-fit line equation to find the FeSCN</a:t>
            </a:r>
            <a:r>
              <a:rPr lang="en-US" sz="2700" baseline="30000" dirty="0"/>
              <a:t>2+</a:t>
            </a:r>
            <a:r>
              <a:rPr lang="en-US" sz="2700" dirty="0"/>
              <a:t> concentration for the sample in Beaker A</a:t>
            </a:r>
            <a:endParaRPr lang="en-US" dirty="0"/>
          </a:p>
        </p:txBody>
      </p:sp>
      <p:graphicFrame>
        <p:nvGraphicFramePr>
          <p:cNvPr id="3" name="Table 3">
            <a:extLst>
              <a:ext uri="{FF2B5EF4-FFF2-40B4-BE49-F238E27FC236}">
                <a16:creationId xmlns:a16="http://schemas.microsoft.com/office/drawing/2014/main" id="{B4591ED2-7106-6245-9E2E-F5031523DB12}"/>
              </a:ext>
            </a:extLst>
          </p:cNvPr>
          <p:cNvGraphicFramePr>
            <a:graphicFrameLocks noGrp="1"/>
          </p:cNvGraphicFramePr>
          <p:nvPr>
            <p:extLst>
              <p:ext uri="{D42A27DB-BD31-4B8C-83A1-F6EECF244321}">
                <p14:modId xmlns:p14="http://schemas.microsoft.com/office/powerpoint/2010/main" val="1964517334"/>
              </p:ext>
            </p:extLst>
          </p:nvPr>
        </p:nvGraphicFramePr>
        <p:xfrm>
          <a:off x="838199" y="2580957"/>
          <a:ext cx="9548813" cy="3657976"/>
        </p:xfrm>
        <a:graphic>
          <a:graphicData uri="http://schemas.openxmlformats.org/drawingml/2006/table">
            <a:tbl>
              <a:tblPr firstRow="1" bandRow="1">
                <a:tableStyleId>{5C22544A-7EE6-4342-B048-85BDC9FD1C3A}</a:tableStyleId>
              </a:tblPr>
              <a:tblGrid>
                <a:gridCol w="2359782">
                  <a:extLst>
                    <a:ext uri="{9D8B030D-6E8A-4147-A177-3AD203B41FA5}">
                      <a16:colId xmlns:a16="http://schemas.microsoft.com/office/drawing/2014/main" val="1050744253"/>
                    </a:ext>
                  </a:extLst>
                </a:gridCol>
                <a:gridCol w="1459742">
                  <a:extLst>
                    <a:ext uri="{9D8B030D-6E8A-4147-A177-3AD203B41FA5}">
                      <a16:colId xmlns:a16="http://schemas.microsoft.com/office/drawing/2014/main" val="2427897240"/>
                    </a:ext>
                  </a:extLst>
                </a:gridCol>
                <a:gridCol w="1909763">
                  <a:extLst>
                    <a:ext uri="{9D8B030D-6E8A-4147-A177-3AD203B41FA5}">
                      <a16:colId xmlns:a16="http://schemas.microsoft.com/office/drawing/2014/main" val="1477393814"/>
                    </a:ext>
                  </a:extLst>
                </a:gridCol>
                <a:gridCol w="1909763">
                  <a:extLst>
                    <a:ext uri="{9D8B030D-6E8A-4147-A177-3AD203B41FA5}">
                      <a16:colId xmlns:a16="http://schemas.microsoft.com/office/drawing/2014/main" val="1056725404"/>
                    </a:ext>
                  </a:extLst>
                </a:gridCol>
                <a:gridCol w="1909763">
                  <a:extLst>
                    <a:ext uri="{9D8B030D-6E8A-4147-A177-3AD203B41FA5}">
                      <a16:colId xmlns:a16="http://schemas.microsoft.com/office/drawing/2014/main" val="1596315581"/>
                    </a:ext>
                  </a:extLst>
                </a:gridCol>
              </a:tblGrid>
              <a:tr h="493752">
                <a:tc rowSpan="2">
                  <a:txBody>
                    <a:bodyPr/>
                    <a:lstStyle/>
                    <a:p>
                      <a:r>
                        <a:rPr lang="en-US" sz="2600" dirty="0">
                          <a:solidFill>
                            <a:schemeClr val="tx1"/>
                          </a:solidFill>
                        </a:rPr>
                        <a:t>Group</a:t>
                      </a:r>
                    </a:p>
                  </a:txBody>
                  <a:tcPr marL="91428" marR="91428"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2600" dirty="0">
                          <a:solidFill>
                            <a:schemeClr val="tx1"/>
                          </a:solidFill>
                        </a:rPr>
                        <a:t>Data File</a:t>
                      </a:r>
                    </a:p>
                  </a:txBody>
                  <a:tcPr marL="91428" marR="91428"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2600" dirty="0">
                          <a:solidFill>
                            <a:schemeClr val="tx1"/>
                          </a:solidFill>
                        </a:rPr>
                        <a:t>Absorbance of FeSCN</a:t>
                      </a:r>
                      <a:r>
                        <a:rPr lang="en-US" sz="2600" baseline="30000" dirty="0">
                          <a:solidFill>
                            <a:schemeClr val="tx1"/>
                          </a:solidFill>
                        </a:rPr>
                        <a:t>2+</a:t>
                      </a:r>
                    </a:p>
                  </a:txBody>
                  <a:tcPr marL="91428" marR="91428"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612852"/>
                  </a:ext>
                </a:extLst>
              </a:tr>
              <a:tr h="493823">
                <a:tc vMerge="1">
                  <a:txBody>
                    <a:bodyPr/>
                    <a:lstStyle/>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600" dirty="0">
                          <a:solidFill>
                            <a:schemeClr val="tx1"/>
                          </a:solidFill>
                        </a:rPr>
                        <a:t>Beaker A</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Breaker B</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Beaker C</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637130"/>
                  </a:ext>
                </a:extLst>
              </a:tr>
              <a:tr h="890009">
                <a:tc>
                  <a:txBody>
                    <a:bodyPr/>
                    <a:lstStyle/>
                    <a:p>
                      <a:r>
                        <a:rPr lang="en-US" sz="2600" dirty="0">
                          <a:solidFill>
                            <a:schemeClr val="tx1"/>
                          </a:solidFill>
                        </a:rPr>
                        <a:t>Breakout room 1, 3, 5</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hlinkClick r:id="rId2"/>
                        </a:rPr>
                        <a:t>File KH</a:t>
                      </a:r>
                      <a:endParaRPr lang="en-US" sz="2600"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0.251</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0.290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0.370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286033"/>
                  </a:ext>
                </a:extLst>
              </a:tr>
              <a:tr h="890009">
                <a:tc>
                  <a:txBody>
                    <a:bodyPr/>
                    <a:lstStyle/>
                    <a:p>
                      <a:r>
                        <a:rPr lang="en-US" sz="2600" dirty="0">
                          <a:solidFill>
                            <a:schemeClr val="tx1"/>
                          </a:solidFill>
                        </a:rPr>
                        <a:t>Breakout room 2, 4, 6</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hlinkClick r:id="rId3"/>
                        </a:rPr>
                        <a:t>File DS</a:t>
                      </a:r>
                      <a:endParaRPr lang="en-US" sz="2600"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0.240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0.296</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0.358</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1008765"/>
                  </a:ext>
                </a:extLst>
              </a:tr>
              <a:tr h="890009">
                <a:tc>
                  <a:txBody>
                    <a:bodyPr/>
                    <a:lstStyle/>
                    <a:p>
                      <a:r>
                        <a:rPr lang="en-US" sz="2600" dirty="0">
                          <a:solidFill>
                            <a:schemeClr val="tx1"/>
                          </a:solidFill>
                        </a:rPr>
                        <a:t>Breakout room 7, 8</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hlinkClick r:id="rId4"/>
                        </a:rPr>
                        <a:t>File YL</a:t>
                      </a:r>
                      <a:endParaRPr lang="en-US" sz="2600"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0.297</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0.357</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0.458</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4390118"/>
                  </a:ext>
                </a:extLst>
              </a:tr>
            </a:tbl>
          </a:graphicData>
        </a:graphic>
      </p:graphicFrame>
    </p:spTree>
    <p:extLst>
      <p:ext uri="{BB962C8B-B14F-4D97-AF65-F5344CB8AC3E}">
        <p14:creationId xmlns:p14="http://schemas.microsoft.com/office/powerpoint/2010/main" val="56471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581</Words>
  <Application>Microsoft Macintosh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Determination of Keq</vt:lpstr>
      <vt:lpstr>What, why, how…</vt:lpstr>
      <vt:lpstr>Other Happenings… Assume Room Temperature</vt:lpstr>
      <vt:lpstr>Need Beer’s Law Curve first</vt:lpstr>
      <vt:lpstr>Then…Determine Keq</vt:lpstr>
      <vt:lpstr>Data  Open the Analyze menu and choose Interpolate. Trace along the best-fit line equation to find the FeSCN2+ concentration for the sample in Beaker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Keq</dc:title>
  <dc:creator>Ethan Schnell</dc:creator>
  <cp:lastModifiedBy>Ethan Schnell</cp:lastModifiedBy>
  <cp:revision>8</cp:revision>
  <dcterms:created xsi:type="dcterms:W3CDTF">2020-10-21T21:08:13Z</dcterms:created>
  <dcterms:modified xsi:type="dcterms:W3CDTF">2020-10-22T17:04:53Z</dcterms:modified>
</cp:coreProperties>
</file>