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511604-2661-4D79-BA93-160D2DD50EB8}">
  <a:tblStyle styleId="{C5511604-2661-4D79-BA93-160D2DD50E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Oswald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81291b39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81291b39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8db3826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8db3826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8db3826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8db3826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8db3826e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8db3826e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8db3826e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8db3826e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8db3826e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8db3826e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81291b39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81291b39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8db3826e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8db3826e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8db3826e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8db3826e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1291b3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81291b3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81291b39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81291b39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81291b39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81291b39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81291b39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81291b3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81291b39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81291b39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6dmtLj2dLi0" TargetMode="External"/><Relationship Id="rId4" Type="http://schemas.openxmlformats.org/officeDocument/2006/relationships/hyperlink" Target="http://www.youtube.com/watch?v=6dmtLj2dLi0" TargetMode="External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300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Molar Volume of a Gas </a:t>
            </a:r>
            <a:endParaRPr b="1" sz="6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Virtual Lab</a:t>
            </a:r>
            <a:endParaRPr b="1" sz="6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Data Set #4: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</a:t>
            </a:r>
            <a:r>
              <a:rPr lang="en">
                <a:solidFill>
                  <a:schemeClr val="dk1"/>
                </a:solidFill>
              </a:rPr>
              <a:t>0.007484</a:t>
            </a:r>
            <a:r>
              <a:rPr lang="en">
                <a:solidFill>
                  <a:schemeClr val="dk1"/>
                </a:solidFill>
              </a:rPr>
              <a:t>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5" name="Google Shape;145;p22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2.7</a:t>
                      </a:r>
                      <a:r>
                        <a:rPr lang="en" sz="1800"/>
                        <a:t>9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2.71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21.55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21.47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753.5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753.5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23.9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23.9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</a:rPr>
              <a:t>Data Set #5: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0.</a:t>
            </a:r>
            <a:r>
              <a:rPr lang="en">
                <a:solidFill>
                  <a:schemeClr val="dk1"/>
                </a:solidFill>
              </a:rPr>
              <a:t>01744</a:t>
            </a:r>
            <a:r>
              <a:rPr lang="en">
                <a:solidFill>
                  <a:schemeClr val="dk1"/>
                </a:solidFill>
              </a:rPr>
              <a:t>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2" name="Google Shape;152;p23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2.12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2.07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36</a:t>
                      </a:r>
                      <a:r>
                        <a:rPr lang="en" sz="1800"/>
                        <a:t>.52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36</a:t>
                      </a:r>
                      <a:r>
                        <a:rPr lang="en" sz="1800"/>
                        <a:t>.40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758.715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758.715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23.5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23.5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</a:rPr>
              <a:t>Data Set #6:</a:t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0.</a:t>
            </a:r>
            <a:r>
              <a:rPr lang="en">
                <a:solidFill>
                  <a:schemeClr val="dk1"/>
                </a:solidFill>
              </a:rPr>
              <a:t>007485</a:t>
            </a:r>
            <a:r>
              <a:rPr lang="en">
                <a:solidFill>
                  <a:schemeClr val="dk1"/>
                </a:solidFill>
              </a:rPr>
              <a:t>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9" name="Google Shape;159;p24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2.48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2.89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</a:t>
                      </a:r>
                      <a:r>
                        <a:rPr lang="en" sz="1800"/>
                        <a:t>.52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</a:t>
                      </a:r>
                      <a:r>
                        <a:rPr lang="en" sz="1800"/>
                        <a:t>.40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753.8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753.8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29.1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29.1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9000"/>
                </a:solidFill>
              </a:rPr>
              <a:t>Data Set #7:</a:t>
            </a:r>
            <a:endParaRPr b="1">
              <a:solidFill>
                <a:srgbClr val="BF9000"/>
              </a:solidFill>
            </a:endParaRPr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0.</a:t>
            </a:r>
            <a:r>
              <a:rPr lang="en">
                <a:solidFill>
                  <a:schemeClr val="dk1"/>
                </a:solidFill>
              </a:rPr>
              <a:t>01772</a:t>
            </a:r>
            <a:r>
              <a:rPr lang="en">
                <a:solidFill>
                  <a:schemeClr val="dk1"/>
                </a:solidFill>
              </a:rPr>
              <a:t>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6" name="Google Shape;166;p25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</a:t>
                      </a:r>
                      <a:r>
                        <a:rPr lang="en" sz="1800"/>
                        <a:t>49</a:t>
                      </a:r>
                      <a:r>
                        <a:rPr lang="en" sz="1800"/>
                        <a:t>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2.10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37</a:t>
                      </a:r>
                      <a:r>
                        <a:rPr lang="en" sz="1800"/>
                        <a:t>.22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35</a:t>
                      </a:r>
                      <a:r>
                        <a:rPr lang="en" sz="1800"/>
                        <a:t>.61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758.95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758.95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23.9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22.5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</a:rPr>
              <a:t>Data Set #8:</a:t>
            </a:r>
            <a:endParaRPr b="1">
              <a:solidFill>
                <a:srgbClr val="85200C"/>
              </a:solidFill>
            </a:endParaRPr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0.01772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73" name="Google Shape;173;p26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r>
                        <a:rPr lang="en" sz="1800"/>
                        <a:t>.92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2.11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34.10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36.02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759.1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759.1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25.2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23.2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Data Set #9: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0.01771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0" name="Google Shape;180;p27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r>
                        <a:rPr lang="en" sz="1800"/>
                        <a:t>.1</a:t>
                      </a:r>
                      <a:r>
                        <a:rPr lang="en" sz="1800"/>
                        <a:t>1</a:t>
                      </a:r>
                      <a:r>
                        <a:rPr lang="en" sz="1800"/>
                        <a:t>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</a:t>
                      </a:r>
                      <a:r>
                        <a:rPr lang="en" sz="1800"/>
                        <a:t>00</a:t>
                      </a:r>
                      <a:r>
                        <a:rPr lang="en" sz="1800"/>
                        <a:t>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38.11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36.18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756.79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756.79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27.8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28.5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-145375" y="4580674"/>
            <a:ext cx="9144000" cy="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Figure: Lab Setup, Inverted Eudiometer</a:t>
            </a:r>
            <a:endParaRPr sz="3500"/>
          </a:p>
        </p:txBody>
      </p:sp>
      <p:sp>
        <p:nvSpPr>
          <p:cNvPr id="60" name="Google Shape;60;p14"/>
          <p:cNvSpPr/>
          <p:nvPr/>
        </p:nvSpPr>
        <p:spPr>
          <a:xfrm>
            <a:off x="3938470" y="3256454"/>
            <a:ext cx="1078800" cy="1205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4402809" y="195150"/>
            <a:ext cx="136800" cy="38742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4402809" y="3893097"/>
            <a:ext cx="136800" cy="17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4"/>
          <p:cNvCxnSpPr>
            <a:stCxn id="62" idx="0"/>
          </p:cNvCxnSpPr>
          <p:nvPr/>
        </p:nvCxnSpPr>
        <p:spPr>
          <a:xfrm flipH="1" rot="10800000">
            <a:off x="4471209" y="3649497"/>
            <a:ext cx="1380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4"/>
          <p:cNvSpPr/>
          <p:nvPr/>
        </p:nvSpPr>
        <p:spPr>
          <a:xfrm>
            <a:off x="4402917" y="2145715"/>
            <a:ext cx="136800" cy="17472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938577" y="2714630"/>
            <a:ext cx="1078800" cy="1747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550267" y="357697"/>
            <a:ext cx="1830300" cy="5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Eudiometer Tube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7" name="Google Shape;67;p14"/>
          <p:cNvCxnSpPr>
            <a:stCxn id="66" idx="1"/>
          </p:cNvCxnSpPr>
          <p:nvPr/>
        </p:nvCxnSpPr>
        <p:spPr>
          <a:xfrm flipH="1">
            <a:off x="4498467" y="608347"/>
            <a:ext cx="1051800" cy="53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4"/>
          <p:cNvSpPr txBox="1"/>
          <p:nvPr/>
        </p:nvSpPr>
        <p:spPr>
          <a:xfrm>
            <a:off x="5755170" y="1536164"/>
            <a:ext cx="1830300" cy="758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Hydrogen Gas and Water Vapor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9" name="Google Shape;69;p14"/>
          <p:cNvCxnSpPr>
            <a:stCxn id="68" idx="1"/>
          </p:cNvCxnSpPr>
          <p:nvPr/>
        </p:nvCxnSpPr>
        <p:spPr>
          <a:xfrm rot="10800000">
            <a:off x="4498170" y="1820564"/>
            <a:ext cx="1257000" cy="9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4"/>
          <p:cNvCxnSpPr/>
          <p:nvPr/>
        </p:nvCxnSpPr>
        <p:spPr>
          <a:xfrm rot="10800000">
            <a:off x="4484770" y="3730497"/>
            <a:ext cx="0" cy="162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4"/>
          <p:cNvSpPr txBox="1"/>
          <p:nvPr/>
        </p:nvSpPr>
        <p:spPr>
          <a:xfrm>
            <a:off x="5878111" y="3256454"/>
            <a:ext cx="915300" cy="5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Google Shape;72;p14"/>
          <p:cNvCxnSpPr>
            <a:stCxn id="71" idx="1"/>
          </p:cNvCxnSpPr>
          <p:nvPr/>
        </p:nvCxnSpPr>
        <p:spPr>
          <a:xfrm flipH="1">
            <a:off x="4730911" y="3507104"/>
            <a:ext cx="1147200" cy="19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4"/>
          <p:cNvSpPr txBox="1"/>
          <p:nvPr/>
        </p:nvSpPr>
        <p:spPr>
          <a:xfrm>
            <a:off x="1479525" y="3256454"/>
            <a:ext cx="1830300" cy="758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Magnesium Ribbon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" name="Google Shape;74;p14"/>
          <p:cNvCxnSpPr>
            <a:stCxn id="73" idx="3"/>
          </p:cNvCxnSpPr>
          <p:nvPr/>
        </p:nvCxnSpPr>
        <p:spPr>
          <a:xfrm>
            <a:off x="3309825" y="3635654"/>
            <a:ext cx="1202400" cy="20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4"/>
          <p:cNvSpPr txBox="1"/>
          <p:nvPr/>
        </p:nvSpPr>
        <p:spPr>
          <a:xfrm>
            <a:off x="5878111" y="4015007"/>
            <a:ext cx="1830300" cy="5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Rubber Stopper with Copper Wire Housing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" name="Google Shape;76;p14"/>
          <p:cNvCxnSpPr>
            <a:stCxn id="75" idx="1"/>
          </p:cNvCxnSpPr>
          <p:nvPr/>
        </p:nvCxnSpPr>
        <p:spPr>
          <a:xfrm rot="10800000">
            <a:off x="4498411" y="4001657"/>
            <a:ext cx="1379700" cy="26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4"/>
          <p:cNvSpPr txBox="1"/>
          <p:nvPr/>
        </p:nvSpPr>
        <p:spPr>
          <a:xfrm>
            <a:off x="2230621" y="1820728"/>
            <a:ext cx="1257000" cy="5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Beaker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" name="Google Shape;78;p14"/>
          <p:cNvCxnSpPr>
            <a:stCxn id="77" idx="3"/>
          </p:cNvCxnSpPr>
          <p:nvPr/>
        </p:nvCxnSpPr>
        <p:spPr>
          <a:xfrm>
            <a:off x="3487621" y="2071378"/>
            <a:ext cx="628500" cy="67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4"/>
          <p:cNvSpPr txBox="1"/>
          <p:nvPr/>
        </p:nvSpPr>
        <p:spPr>
          <a:xfrm>
            <a:off x="5550267" y="357697"/>
            <a:ext cx="1830300" cy="5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Eudiometer Tube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755170" y="2524939"/>
            <a:ext cx="1830300" cy="5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Distilled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Water and HCl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1" name="Google Shape;81;p14"/>
          <p:cNvCxnSpPr>
            <a:stCxn id="80" idx="1"/>
          </p:cNvCxnSpPr>
          <p:nvPr/>
        </p:nvCxnSpPr>
        <p:spPr>
          <a:xfrm flipH="1">
            <a:off x="4498170" y="2775589"/>
            <a:ext cx="1257000" cy="30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4"/>
          <p:cNvSpPr txBox="1"/>
          <p:nvPr/>
        </p:nvSpPr>
        <p:spPr>
          <a:xfrm>
            <a:off x="201250" y="148600"/>
            <a:ext cx="3286500" cy="10467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NOTE</a:t>
            </a:r>
            <a:r>
              <a:rPr lang="en"/>
              <a:t>: Using Eudiometer Tube, not a grad. Cyl. like procedure states. Therefore, DO NOT need to include Step 16 - SKIP IT!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3525.JPG"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2313" y="572355"/>
            <a:ext cx="2657750" cy="3539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519.JPG"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00" y="541100"/>
            <a:ext cx="2691050" cy="36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261925" y="4152600"/>
            <a:ext cx="2691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(1) </a:t>
            </a:r>
            <a:r>
              <a:rPr lang="en"/>
              <a:t>The magnesium is secured in the copper wire attached to the rubber stopper.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3302700" y="4152600"/>
            <a:ext cx="2691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(2) The stopper is placed snugly on the open end of the eudiometer. The eudiometer is inverted.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938675" y="-166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THE EXPERIMENT IN PICTURES</a:t>
            </a:r>
            <a:endParaRPr b="1" sz="2600"/>
          </a:p>
        </p:txBody>
      </p:sp>
      <p:sp>
        <p:nvSpPr>
          <p:cNvPr id="92" name="Google Shape;92;p15"/>
          <p:cNvSpPr txBox="1"/>
          <p:nvPr/>
        </p:nvSpPr>
        <p:spPr>
          <a:xfrm>
            <a:off x="6378100" y="4149250"/>
            <a:ext cx="2691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(3) A closer look at the setup from picture 2. The HCl is now in the top of the eudiometer.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4882" y="567763"/>
            <a:ext cx="2657750" cy="3548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261925" y="4152600"/>
            <a:ext cx="2691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(4) HCl moves from the top to the bottom of the eudiometer. 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3165100" y="4076400"/>
            <a:ext cx="2828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(5) Hydrogen gas bubbles are produced. The reaction stops when all of the Mg is used up and no more bubbles form.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1938675" y="-166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THE EXPERIMENT IN PICTURES</a:t>
            </a:r>
            <a:endParaRPr b="1" sz="2600"/>
          </a:p>
        </p:txBody>
      </p:sp>
      <p:sp>
        <p:nvSpPr>
          <p:cNvPr id="101" name="Google Shape;101;p16"/>
          <p:cNvSpPr txBox="1"/>
          <p:nvPr/>
        </p:nvSpPr>
        <p:spPr>
          <a:xfrm>
            <a:off x="6188925" y="4076400"/>
            <a:ext cx="29550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(6) The water level in the  eudiometer is equalized with the water level in the graduated cylinder and the volume recorded.</a:t>
            </a:r>
            <a:endParaRPr/>
          </a:p>
        </p:txBody>
      </p:sp>
      <p:pic>
        <p:nvPicPr>
          <p:cNvPr descr="IMG_3526.JPG"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879" y="568125"/>
            <a:ext cx="2657750" cy="3547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524.JPG"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5100" y="586444"/>
            <a:ext cx="2657750" cy="351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5">
            <a:alphaModFix/>
          </a:blip>
          <a:srcRect b="-25568" l="622" r="612" t="-14762"/>
          <a:stretch/>
        </p:blipFill>
        <p:spPr>
          <a:xfrm>
            <a:off x="147775" y="-6"/>
            <a:ext cx="2657750" cy="503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27250" y="-23225"/>
            <a:ext cx="8126700" cy="30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Watch YouTube Video:</a:t>
            </a:r>
            <a:endParaRPr b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Determination of the </a:t>
            </a:r>
            <a:endParaRPr b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Molar Volume of a Gas at STP</a:t>
            </a:r>
            <a:endParaRPr b="1"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Determination of the molar Volume of a Gas at STP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descr="Part of NCSSM CORE collection: Determination of the molar Volume of a Gas at STP. http://www.dlt.ncssm.edu&#10;&#10;Please attribute this work as being created by the North Carolina School of Science and Mathematics. This work is licensed under Creative Commons CC-BY http://creativecommons.org/licenses/by/3.0&#10;&#10;Help us caption &amp; translate this video!&#10;&#10;http://amara.org/v/GAid/" id="110" name="Google Shape;110;p17" title="Determination of the molar Volume of a Gas at STP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733" y="1820700"/>
            <a:ext cx="4430417" cy="33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460000" y="306650"/>
            <a:ext cx="8488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Molar Volume of a Gas Lab Data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9 sets of lab data for the experiment on the following slides.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841000" y="1047275"/>
            <a:ext cx="81078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Each student will be put into a group and you will use the data provided for the lab.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Each student will fill out their own data table.</a:t>
            </a:r>
            <a:endParaRPr sz="1600"/>
          </a:p>
        </p:txBody>
      </p:sp>
      <p:sp>
        <p:nvSpPr>
          <p:cNvPr id="117" name="Google Shape;117;p18"/>
          <p:cNvSpPr txBox="1"/>
          <p:nvPr/>
        </p:nvSpPr>
        <p:spPr>
          <a:xfrm>
            <a:off x="523150" y="1778750"/>
            <a:ext cx="83613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Your assignment</a:t>
            </a:r>
            <a:r>
              <a:rPr b="1" lang="en" sz="1800"/>
              <a:t>...</a:t>
            </a:r>
            <a:endParaRPr b="1"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Read the lab protocol and watch the lab video (in this PPTX).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 through the lab sheet and this PPTX.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Answer the pre-lab questions/calculations with work shown (Already done in PreLab)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Complete all calculations needed based on the group’s data you were assigned.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Show all work for each calculation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Insert pictures of your handwritten work. 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Your name in INK must be in every picture inserted into your document.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Input your data into the data table provided.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Answer the post-lab questions individually on your own sheet.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may discuss with others in your group sample, but each person produces their own work.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Data Set #1: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0.007485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4" name="Google Shape;124;p19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2.70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2.77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21.90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22.30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752.4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752.4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26.1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26.1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Data Set #2: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</a:t>
            </a:r>
            <a:r>
              <a:rPr lang="en">
                <a:solidFill>
                  <a:schemeClr val="dk1"/>
                </a:solidFill>
              </a:rPr>
              <a:t>0.01442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1" name="Google Shape;131;p20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2.47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2.45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39.80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36.24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759.1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752.4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26.5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26.5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</a:rPr>
              <a:t>Data Set #3: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9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Conversion Factor for Mg ribbon: 0.01772 g/cm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8" name="Google Shape;138;p21"/>
          <p:cNvGraphicFramePr/>
          <p:nvPr/>
        </p:nvGraphicFramePr>
        <p:xfrm>
          <a:off x="464125" y="16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{C5511604-2661-4D79-BA93-160D2DD50EB8}</a:tableStyleId>
              </a:tblPr>
              <a:tblGrid>
                <a:gridCol w="3244550"/>
                <a:gridCol w="2408225"/>
                <a:gridCol w="2115500"/>
              </a:tblGrid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1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Trial 2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Length of Mg Ribbon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r>
                        <a:rPr lang="en" sz="1800"/>
                        <a:t>.99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2.24 cm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Volume of H</a:t>
                      </a:r>
                      <a:r>
                        <a:rPr b="1" baseline="-25000" lang="en" sz="1800"/>
                        <a:t>2</a:t>
                      </a:r>
                      <a:r>
                        <a:rPr b="1" lang="en" sz="1800"/>
                        <a:t> Gas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35.56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37.13 mL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Barometric Pressure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762.5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762.5</a:t>
                      </a:r>
                      <a:r>
                        <a:rPr lang="en" sz="1800"/>
                        <a:t> mm Hg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Temperature of Water Bath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21.9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21.9 ̊C</a:t>
                      </a:r>
                      <a:endParaRPr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