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slide" Target="slides/slide7.xml"/><Relationship Id="rId10" Type="http://schemas.openxmlformats.org/officeDocument/2006/relationships/slide" Target="slides/slide6.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7" name="Shape 17"/>
        <p:cNvGrpSpPr/>
        <p:nvPr/>
      </p:nvGrpSpPr>
      <p:grpSpPr>
        <a:xfrm>
          <a:off x="0" y="0"/>
          <a:ext cx="0" cy="0"/>
          <a:chOff x="0" y="0"/>
          <a:chExt cx="0" cy="0"/>
        </a:xfrm>
      </p:grpSpPr>
      <p:sp>
        <p:nvSpPr>
          <p:cNvPr id="18" name="Google Shape;18;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 name="Google Shape;21;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4" name="Shape 24"/>
        <p:cNvGrpSpPr/>
        <p:nvPr/>
      </p:nvGrpSpPr>
      <p:grpSpPr>
        <a:xfrm>
          <a:off x="0" y="0"/>
          <a:ext cx="0" cy="0"/>
          <a:chOff x="0" y="0"/>
          <a:chExt cx="0" cy="0"/>
        </a:xfrm>
      </p:grpSpPr>
      <p:sp>
        <p:nvSpPr>
          <p:cNvPr id="25" name="Google Shape;25;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3" name="Google Shape;33;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8EFA00"/>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rive.google.com/file/d/1NScwffxSvDXs3vsDBBrkGYERAp4fNUzh/view?usp=sharing" TargetMode="Externa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rive.google.com/file/d/1DfGySHuGsS-BcMJ7OpKQwsNgdVFrCXB2/view?usp=sharing" TargetMode="Externa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rive.google.com/file/d/1Cll3_2vQpt1vc0-sE6d8zaKpVRmH-dSp/view?usp=sharing"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drive.google.com/file/d/1rEw7neSkd_CUY2u1sTNLC2kU_w2CXM6D/view?usp=sharing"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6000"/>
              <a:buFont typeface="Calibri"/>
              <a:buNone/>
            </a:pPr>
            <a:r>
              <a:rPr lang="en-US"/>
              <a:t>Evaporation of Liquids</a:t>
            </a:r>
            <a:endParaRPr/>
          </a:p>
        </p:txBody>
      </p:sp>
      <p:sp>
        <p:nvSpPr>
          <p:cNvPr id="85" name="Google Shape;85;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2400"/>
              <a:buNone/>
            </a:pPr>
            <a:r>
              <a:rPr lang="en-US"/>
              <a:t>A virtual IMF study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4"/>
          <p:cNvSpPr txBox="1"/>
          <p:nvPr>
            <p:ph type="title"/>
          </p:nvPr>
        </p:nvSpPr>
        <p:spPr>
          <a:xfrm>
            <a:off x="838200" y="102080"/>
            <a:ext cx="10515600" cy="1097244"/>
          </a:xfrm>
          <a:prstGeom prst="rect">
            <a:avLst/>
          </a:prstGeom>
          <a:solidFill>
            <a:srgbClr val="FFFF00"/>
          </a:solid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lang="en-US"/>
              <a:t>What is going on?</a:t>
            </a:r>
            <a:endParaRPr/>
          </a:p>
        </p:txBody>
      </p:sp>
      <p:sp>
        <p:nvSpPr>
          <p:cNvPr id="91" name="Google Shape;91;p14"/>
          <p:cNvSpPr txBox="1"/>
          <p:nvPr>
            <p:ph idx="1" type="body"/>
          </p:nvPr>
        </p:nvSpPr>
        <p:spPr>
          <a:xfrm>
            <a:off x="488515" y="1362161"/>
            <a:ext cx="5531286" cy="5264107"/>
          </a:xfrm>
          <a:prstGeom prst="rect">
            <a:avLst/>
          </a:prstGeom>
          <a:noFill/>
          <a:ln>
            <a:noFill/>
          </a:ln>
        </p:spPr>
        <p:txBody>
          <a:bodyPr anchorCtr="0" anchor="t" bIns="45700" lIns="91425" spcFirstLastPara="1" rIns="91425" wrap="square" tIns="45700">
            <a:noAutofit/>
          </a:bodyPr>
          <a:lstStyle/>
          <a:p>
            <a:pPr indent="-228600" lvl="0" marL="228600" rtl="0" algn="l">
              <a:lnSpc>
                <a:spcPct val="80000"/>
              </a:lnSpc>
              <a:spcBef>
                <a:spcPts val="0"/>
              </a:spcBef>
              <a:spcAft>
                <a:spcPts val="0"/>
              </a:spcAft>
              <a:buClr>
                <a:schemeClr val="dk1"/>
              </a:buClr>
              <a:buSzPts val="2400"/>
              <a:buChar char="•"/>
            </a:pPr>
            <a:r>
              <a:rPr lang="en-US" sz="2400">
                <a:latin typeface="Times New Roman"/>
                <a:ea typeface="Times New Roman"/>
                <a:cs typeface="Times New Roman"/>
                <a:sym typeface="Times New Roman"/>
              </a:rPr>
              <a:t>In this experiment, Temperature Probes are placed in various liquids. Evaporation occurs when the probe is removed from the liquid’s container. This evaporation is an endothermic process that results in a temperature decrease. The magnitude of a temperature decrease is, like viscosity and boiling temperature, related to the strength of intermolecular forces of attraction. In this experiment, you will study temperature changes caused by the evaporation of several liquids and relate the temperature changes to the strength of intermolecular forces of attraction. You will use the results to predict, and then measure, the temperature changes for several other liquids. </a:t>
            </a:r>
            <a:endParaRPr sz="2400">
              <a:latin typeface="Times New Roman"/>
              <a:ea typeface="Times New Roman"/>
              <a:cs typeface="Times New Roman"/>
              <a:sym typeface="Times New Roman"/>
            </a:endParaRPr>
          </a:p>
        </p:txBody>
      </p:sp>
      <p:pic>
        <p:nvPicPr>
          <p:cNvPr id="92" name="Google Shape;92;p14"/>
          <p:cNvPicPr preferRelativeResize="0"/>
          <p:nvPr>
            <p:ph idx="2" type="body"/>
          </p:nvPr>
        </p:nvPicPr>
        <p:blipFill rotWithShape="1">
          <a:blip r:embed="rId3">
            <a:alphaModFix/>
          </a:blip>
          <a:srcRect b="0" l="0" r="0" t="0"/>
          <a:stretch/>
        </p:blipFill>
        <p:spPr>
          <a:xfrm>
            <a:off x="6172200" y="1775502"/>
            <a:ext cx="5181600" cy="330699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838200" y="365125"/>
            <a:ext cx="10515600" cy="1325563"/>
          </a:xfrm>
          <a:prstGeom prst="rect">
            <a:avLst/>
          </a:prstGeom>
          <a:solidFill>
            <a:srgbClr val="FFFF00"/>
          </a:solid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lang="en-US"/>
              <a:t>Some Specifics</a:t>
            </a:r>
            <a:endParaRPr/>
          </a:p>
        </p:txBody>
      </p:sp>
      <p:sp>
        <p:nvSpPr>
          <p:cNvPr id="98" name="Google Shape;98;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US"/>
              <a:t>After opening the data file, you will need to remove all graphs except ethanol and 1-propanol</a:t>
            </a:r>
            <a:endParaRPr/>
          </a:p>
          <a:p>
            <a:pPr indent="-228600" lvl="0" marL="228600" rtl="0" algn="l">
              <a:lnSpc>
                <a:spcPct val="90000"/>
              </a:lnSpc>
              <a:spcBef>
                <a:spcPts val="1000"/>
              </a:spcBef>
              <a:spcAft>
                <a:spcPts val="0"/>
              </a:spcAft>
              <a:buClr>
                <a:schemeClr val="dk1"/>
              </a:buClr>
              <a:buSzPts val="2800"/>
              <a:buChar char="•"/>
            </a:pPr>
            <a:r>
              <a:rPr lang="en-US"/>
              <a:t>Gather data for ethanol and 1-propanol…THEN…</a:t>
            </a:r>
            <a:endParaRPr/>
          </a:p>
          <a:p>
            <a:pPr indent="-228600" lvl="0" marL="228600" rtl="0" algn="l">
              <a:lnSpc>
                <a:spcPct val="90000"/>
              </a:lnSpc>
              <a:spcBef>
                <a:spcPts val="1000"/>
              </a:spcBef>
              <a:spcAft>
                <a:spcPts val="0"/>
              </a:spcAft>
              <a:buClr>
                <a:schemeClr val="dk1"/>
              </a:buClr>
              <a:buSzPts val="2800"/>
              <a:buChar char="•"/>
            </a:pPr>
            <a:r>
              <a:rPr lang="en-US"/>
              <a:t>According to STEP 10, you need to </a:t>
            </a:r>
            <a:r>
              <a:rPr b="1" lang="en-US"/>
              <a:t>PREDICT</a:t>
            </a:r>
            <a:r>
              <a:rPr lang="en-US"/>
              <a:t> delta T for Butanol </a:t>
            </a:r>
            <a:r>
              <a:rPr b="1" lang="en-US"/>
              <a:t>AND</a:t>
            </a:r>
            <a:r>
              <a:rPr lang="en-US"/>
              <a:t> explain why </a:t>
            </a:r>
            <a:r>
              <a:rPr b="1" lang="en-US"/>
              <a:t>BEFORE</a:t>
            </a:r>
            <a:r>
              <a:rPr lang="en-US"/>
              <a:t> gathering the data for Butanol</a:t>
            </a:r>
            <a:endParaRPr/>
          </a:p>
          <a:p>
            <a:pPr indent="-228600" lvl="1" marL="685800" rtl="0" algn="l">
              <a:lnSpc>
                <a:spcPct val="90000"/>
              </a:lnSpc>
              <a:spcBef>
                <a:spcPts val="500"/>
              </a:spcBef>
              <a:spcAft>
                <a:spcPts val="0"/>
              </a:spcAft>
              <a:buClr>
                <a:schemeClr val="dk1"/>
              </a:buClr>
              <a:buSzPts val="2400"/>
              <a:buChar char="•"/>
            </a:pPr>
            <a:r>
              <a:rPr lang="en-US"/>
              <a:t>Do the same for n–pentane</a:t>
            </a:r>
            <a:endParaRPr/>
          </a:p>
          <a:p>
            <a:pPr indent="-228600" lvl="0" marL="228600" rtl="0" algn="l">
              <a:lnSpc>
                <a:spcPct val="90000"/>
              </a:lnSpc>
              <a:spcBef>
                <a:spcPts val="1000"/>
              </a:spcBef>
              <a:spcAft>
                <a:spcPts val="0"/>
              </a:spcAft>
              <a:buClr>
                <a:schemeClr val="dk1"/>
              </a:buClr>
              <a:buSzPts val="2800"/>
              <a:buChar char="•"/>
            </a:pPr>
            <a:r>
              <a:rPr lang="en-US"/>
              <a:t>Now gather data for these two</a:t>
            </a:r>
            <a:endParaRPr/>
          </a:p>
          <a:p>
            <a:pPr indent="-228600" lvl="0" marL="228600" rtl="0" algn="l">
              <a:lnSpc>
                <a:spcPct val="90000"/>
              </a:lnSpc>
              <a:spcBef>
                <a:spcPts val="1000"/>
              </a:spcBef>
              <a:spcAft>
                <a:spcPts val="0"/>
              </a:spcAft>
              <a:buClr>
                <a:schemeClr val="dk1"/>
              </a:buClr>
              <a:buSzPts val="2800"/>
              <a:buChar char="•"/>
            </a:pPr>
            <a:r>
              <a:rPr lang="en-US"/>
              <a:t>Again PREDICT delta T and explain for methanol and n-hexane</a:t>
            </a:r>
            <a:endParaRPr/>
          </a:p>
          <a:p>
            <a:pPr indent="-228600" lvl="0" marL="228600" rtl="0" algn="l">
              <a:lnSpc>
                <a:spcPct val="90000"/>
              </a:lnSpc>
              <a:spcBef>
                <a:spcPts val="1000"/>
              </a:spcBef>
              <a:spcAft>
                <a:spcPts val="0"/>
              </a:spcAft>
              <a:buClr>
                <a:schemeClr val="dk1"/>
              </a:buClr>
              <a:buSzPts val="2800"/>
              <a:buChar char="•"/>
            </a:pPr>
            <a:r>
              <a:rPr lang="en-US"/>
              <a:t>THEN gather data…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111350" y="828600"/>
            <a:ext cx="2779200" cy="13254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3959"/>
              <a:buFont typeface="Calibri"/>
              <a:buNone/>
            </a:pPr>
            <a:r>
              <a:rPr lang="en-US" sz="3959"/>
              <a:t>Data Set Group 1 &amp; 5</a:t>
            </a:r>
            <a:br>
              <a:rPr lang="en-US" sz="3959"/>
            </a:br>
            <a:br>
              <a:rPr lang="en-US" sz="3959"/>
            </a:br>
            <a:r>
              <a:rPr lang="en-US" sz="3959" u="sng">
                <a:solidFill>
                  <a:schemeClr val="hlink"/>
                </a:solidFill>
                <a:hlinkClick r:id="rId3"/>
              </a:rPr>
              <a:t>File</a:t>
            </a:r>
            <a:endParaRPr sz="3959"/>
          </a:p>
        </p:txBody>
      </p:sp>
      <p:pic>
        <p:nvPicPr>
          <p:cNvPr id="104" name="Google Shape;104;p16"/>
          <p:cNvPicPr preferRelativeResize="0"/>
          <p:nvPr>
            <p:ph idx="1" type="body"/>
          </p:nvPr>
        </p:nvPicPr>
        <p:blipFill rotWithShape="1">
          <a:blip r:embed="rId4">
            <a:alphaModFix/>
          </a:blip>
          <a:srcRect b="0" l="0" r="0" t="0"/>
          <a:stretch/>
        </p:blipFill>
        <p:spPr>
          <a:xfrm>
            <a:off x="2818356" y="365124"/>
            <a:ext cx="8546778" cy="622356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111250" y="1987650"/>
            <a:ext cx="2671500" cy="20298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3959"/>
              <a:buFont typeface="Calibri"/>
              <a:buNone/>
            </a:pPr>
            <a:r>
              <a:rPr lang="en-US" sz="3959"/>
              <a:t>Data Set Group 2 &amp; 6</a:t>
            </a:r>
            <a:br>
              <a:rPr lang="en-US" sz="3959"/>
            </a:br>
            <a:br>
              <a:rPr lang="en-US" sz="3959"/>
            </a:br>
            <a:r>
              <a:rPr lang="en-US" sz="3959" u="sng">
                <a:solidFill>
                  <a:schemeClr val="hlink"/>
                </a:solidFill>
                <a:hlinkClick r:id="rId3"/>
              </a:rPr>
              <a:t>File</a:t>
            </a:r>
            <a:endParaRPr sz="3959"/>
          </a:p>
          <a:p>
            <a:pPr indent="0" lvl="0" marL="0" rtl="0" algn="l">
              <a:lnSpc>
                <a:spcPct val="90000"/>
              </a:lnSpc>
              <a:spcBef>
                <a:spcPts val="0"/>
              </a:spcBef>
              <a:spcAft>
                <a:spcPts val="0"/>
              </a:spcAft>
              <a:buClr>
                <a:schemeClr val="dk1"/>
              </a:buClr>
              <a:buSzPts val="3959"/>
              <a:buFont typeface="Calibri"/>
              <a:buNone/>
            </a:pPr>
            <a:r>
              <a:t/>
            </a:r>
            <a:endParaRPr sz="3959"/>
          </a:p>
          <a:p>
            <a:pPr indent="0" lvl="0" marL="0" rtl="0" algn="l">
              <a:lnSpc>
                <a:spcPct val="90000"/>
              </a:lnSpc>
              <a:spcBef>
                <a:spcPts val="0"/>
              </a:spcBef>
              <a:spcAft>
                <a:spcPts val="0"/>
              </a:spcAft>
              <a:buClr>
                <a:schemeClr val="dk1"/>
              </a:buClr>
              <a:buSzPts val="3959"/>
              <a:buFont typeface="Calibri"/>
              <a:buNone/>
            </a:pPr>
            <a:r>
              <a:rPr lang="en-US" sz="3959"/>
              <a:t>Need to drag graph to right to see data table</a:t>
            </a:r>
            <a:endParaRPr sz="3959"/>
          </a:p>
        </p:txBody>
      </p:sp>
      <p:pic>
        <p:nvPicPr>
          <p:cNvPr id="110" name="Google Shape;110;p17"/>
          <p:cNvPicPr preferRelativeResize="0"/>
          <p:nvPr>
            <p:ph idx="1" type="body"/>
          </p:nvPr>
        </p:nvPicPr>
        <p:blipFill rotWithShape="1">
          <a:blip r:embed="rId4">
            <a:alphaModFix/>
          </a:blip>
          <a:srcRect b="0" l="0" r="0" t="0"/>
          <a:stretch/>
        </p:blipFill>
        <p:spPr>
          <a:xfrm>
            <a:off x="2782747" y="402615"/>
            <a:ext cx="9047100" cy="52215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8"/>
          <p:cNvSpPr txBox="1"/>
          <p:nvPr>
            <p:ph type="title"/>
          </p:nvPr>
        </p:nvSpPr>
        <p:spPr>
          <a:xfrm>
            <a:off x="61925" y="2199750"/>
            <a:ext cx="2751600" cy="13254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3959"/>
              <a:buFont typeface="Calibri"/>
              <a:buNone/>
            </a:pPr>
            <a:r>
              <a:rPr lang="en-US" sz="3959"/>
              <a:t>Data Set Group 3 &amp; 7</a:t>
            </a:r>
            <a:br>
              <a:rPr lang="en-US" sz="3959"/>
            </a:br>
            <a:br>
              <a:rPr lang="en-US" sz="3959"/>
            </a:br>
            <a:r>
              <a:rPr lang="en-US" sz="3959" u="sng">
                <a:solidFill>
                  <a:schemeClr val="hlink"/>
                </a:solidFill>
                <a:hlinkClick r:id="rId3"/>
              </a:rPr>
              <a:t>File</a:t>
            </a:r>
            <a:endParaRPr sz="3959"/>
          </a:p>
          <a:p>
            <a:pPr indent="0" lvl="0" marL="0" rtl="0" algn="l">
              <a:lnSpc>
                <a:spcPct val="90000"/>
              </a:lnSpc>
              <a:spcBef>
                <a:spcPts val="0"/>
              </a:spcBef>
              <a:spcAft>
                <a:spcPts val="0"/>
              </a:spcAft>
              <a:buClr>
                <a:schemeClr val="dk1"/>
              </a:buClr>
              <a:buSzPts val="3959"/>
              <a:buFont typeface="Calibri"/>
              <a:buNone/>
            </a:pPr>
            <a:r>
              <a:t/>
            </a:r>
            <a:endParaRPr sz="3959"/>
          </a:p>
          <a:p>
            <a:pPr indent="0" lvl="0" marL="0" rtl="0" algn="l">
              <a:lnSpc>
                <a:spcPct val="90000"/>
              </a:lnSpc>
              <a:spcBef>
                <a:spcPts val="0"/>
              </a:spcBef>
              <a:spcAft>
                <a:spcPts val="0"/>
              </a:spcAft>
              <a:buClr>
                <a:schemeClr val="dk1"/>
              </a:buClr>
              <a:buSzPts val="3959"/>
              <a:buFont typeface="Calibri"/>
              <a:buNone/>
            </a:pPr>
            <a:r>
              <a:rPr lang="en-US" sz="3959"/>
              <a:t>Colors follow same order as other files</a:t>
            </a:r>
            <a:endParaRPr sz="3959"/>
          </a:p>
        </p:txBody>
      </p:sp>
      <p:pic>
        <p:nvPicPr>
          <p:cNvPr id="116" name="Google Shape;116;p18"/>
          <p:cNvPicPr preferRelativeResize="0"/>
          <p:nvPr>
            <p:ph idx="1" type="body"/>
          </p:nvPr>
        </p:nvPicPr>
        <p:blipFill rotWithShape="1">
          <a:blip r:embed="rId4">
            <a:alphaModFix/>
          </a:blip>
          <a:srcRect b="0" l="0" r="0" t="0"/>
          <a:stretch/>
        </p:blipFill>
        <p:spPr>
          <a:xfrm>
            <a:off x="2875314" y="313114"/>
            <a:ext cx="8435689" cy="623177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9"/>
          <p:cNvSpPr txBox="1"/>
          <p:nvPr>
            <p:ph type="title"/>
          </p:nvPr>
        </p:nvSpPr>
        <p:spPr>
          <a:xfrm>
            <a:off x="47500" y="828600"/>
            <a:ext cx="2692800" cy="13254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3959"/>
              <a:buFont typeface="Calibri"/>
              <a:buNone/>
            </a:pPr>
            <a:r>
              <a:rPr lang="en-US" sz="3959"/>
              <a:t>Data Set Group 4 &amp; 8</a:t>
            </a:r>
            <a:br>
              <a:rPr lang="en-US" sz="3959"/>
            </a:br>
            <a:br>
              <a:rPr lang="en-US" sz="3959"/>
            </a:br>
            <a:r>
              <a:rPr lang="en-US" sz="3959" u="sng">
                <a:solidFill>
                  <a:schemeClr val="hlink"/>
                </a:solidFill>
                <a:hlinkClick r:id="rId3"/>
              </a:rPr>
              <a:t>File</a:t>
            </a:r>
            <a:endParaRPr sz="3959"/>
          </a:p>
        </p:txBody>
      </p:sp>
      <p:pic>
        <p:nvPicPr>
          <p:cNvPr id="122" name="Google Shape;122;p19"/>
          <p:cNvPicPr preferRelativeResize="0"/>
          <p:nvPr>
            <p:ph idx="1" type="body"/>
          </p:nvPr>
        </p:nvPicPr>
        <p:blipFill rotWithShape="1">
          <a:blip r:embed="rId4">
            <a:alphaModFix/>
          </a:blip>
          <a:srcRect b="0" l="0" r="0" t="0"/>
          <a:stretch/>
        </p:blipFill>
        <p:spPr>
          <a:xfrm>
            <a:off x="2693096" y="263702"/>
            <a:ext cx="8785512" cy="633059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