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92000"/>
  <p:notesSz cx="6858000" cy="9144000"/>
  <p:embeddedFontLst>
    <p:embeddedFont>
      <p:font typeface="Helvetica Neue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BA0B44-184C-4B2E-B7D5-439F09003744}">
  <a:tblStyle styleId="{FBBA0B44-184C-4B2E-B7D5-439F09003744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HelveticaNeue-bold.fntdata"/><Relationship Id="rId10" Type="http://schemas.openxmlformats.org/officeDocument/2006/relationships/font" Target="fonts/HelveticaNeue-regular.fntdata"/><Relationship Id="rId13" Type="http://schemas.openxmlformats.org/officeDocument/2006/relationships/font" Target="fonts/HelveticaNeue-boldItalic.fntdata"/><Relationship Id="rId12" Type="http://schemas.openxmlformats.org/officeDocument/2006/relationships/font" Target="fonts/HelveticaNeue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drive.google.com/file/d/1TnWDzj6ZtWZBq8i0BCfaPHP0GjJ6S_eI/view?usp=sharing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file/d/17BT1U6-s3eNTzNQfN9vmOrxKkz_dPIBj/view?usp=sharing" TargetMode="External"/><Relationship Id="rId4" Type="http://schemas.openxmlformats.org/officeDocument/2006/relationships/hyperlink" Target="https://drive.google.com/file/d/1z5cxWZLOl8xa39B4_YgPGHFtq64Ggtuo/view?usp=sharing" TargetMode="External"/><Relationship Id="rId5" Type="http://schemas.openxmlformats.org/officeDocument/2006/relationships/hyperlink" Target="https://drive.google.com/file/d/1eJ1SA9h7_H4I8iJJbRtaT_CRDqq8bFdT/view?usp=sharing" TargetMode="External"/><Relationship Id="rId6" Type="http://schemas.openxmlformats.org/officeDocument/2006/relationships/hyperlink" Target="https://drive.google.com/file/d/13c2ZERwjBLN1sKb-c6Sh7RCGPjxC0cm9/view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B05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919"/>
              <a:buFont typeface="Helvetica Neue"/>
              <a:buNone/>
            </a:pPr>
            <a:r>
              <a:rPr lang="en-US" sz="7919">
                <a:latin typeface="Helvetica Neue"/>
                <a:ea typeface="Helvetica Neue"/>
                <a:cs typeface="Helvetica Neue"/>
                <a:sym typeface="Helvetica Neue"/>
              </a:rPr>
              <a:t>Buffers</a:t>
            </a:r>
            <a:br>
              <a:rPr lang="en-US" sz="7919"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-US" sz="7919">
                <a:latin typeface="Helvetica Neue"/>
                <a:ea typeface="Helvetica Neue"/>
                <a:cs typeface="Helvetica Neue"/>
                <a:sym typeface="Helvetica Neue"/>
              </a:rPr>
              <a:t>Virtual Lab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Buffers: ability to resist changes in pH</a:t>
            </a:r>
            <a:endParaRPr/>
          </a:p>
        </p:txBody>
      </p:sp>
      <p:sp>
        <p:nvSpPr>
          <p:cNvPr id="90" name="Google Shape;90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Char char="•"/>
            </a:pPr>
            <a:r>
              <a:rPr lang="en-US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Purpose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: In this experiment, you will use the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Henderson-Hasselbalch equation to determine the amount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of acetic acid and sodium acetate needed to prepare two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acidic buffer solutions. You will then prepare the buffers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and test their buffer capacities by adding solutions of </a:t>
            </a:r>
            <a:endParaRPr/>
          </a:p>
          <a:p>
            <a:pPr indent="0" lvl="0" marL="0" rt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NaOH and HCl. </a:t>
            </a:r>
            <a:endParaRPr/>
          </a:p>
        </p:txBody>
      </p:sp>
      <p:pic>
        <p:nvPicPr>
          <p:cNvPr id="91" name="Google Shape;91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500188" y="1989614"/>
            <a:ext cx="1671083" cy="4023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07237" y="5180569"/>
            <a:ext cx="5092951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232558" y="113259"/>
            <a:ext cx="10515600" cy="9080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u="sng"/>
              <a:t>Buffers and Capacity</a:t>
            </a:r>
            <a:endParaRPr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838200" y="917604"/>
            <a:ext cx="10515600" cy="57207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rPr b="1" lang="en-US" sz="2590">
                <a:latin typeface="Times New Roman"/>
                <a:ea typeface="Times New Roman"/>
                <a:cs typeface="Times New Roman"/>
                <a:sym typeface="Times New Roman"/>
              </a:rPr>
              <a:t>Your Assignment: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Read the </a:t>
            </a:r>
            <a:r>
              <a:rPr lang="en-US" sz="2590" u="sng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lab protocol</a:t>
            </a: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 again if needed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Go through the lab sheet and this PPTX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Input your data into the data table provided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Complete your analysis needed based on the data you have been provided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Answer all post lab questions directly on the google doc of the data table with thought, details, and support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Complete the Post Lab Two Pager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590"/>
              <a:buChar char="•"/>
            </a:pPr>
            <a:r>
              <a:rPr b="1" lang="en-US" sz="259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THIS TIME</a:t>
            </a:r>
            <a:r>
              <a:rPr lang="en-US" sz="2590">
                <a:latin typeface="Times New Roman"/>
                <a:ea typeface="Times New Roman"/>
                <a:cs typeface="Times New Roman"/>
                <a:sym typeface="Times New Roman"/>
              </a:rPr>
              <a:t>: One person submits the POST LAB 2 Pager with Data Table and Discussion Questions as your group’s submission for the assignment in Google Classroom. The other group members submit that person’s name as a private comment for the assignment and click “Mark as Done.”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>
                <a:latin typeface="Times New Roman"/>
                <a:ea typeface="Times New Roman"/>
                <a:cs typeface="Times New Roman"/>
                <a:sym typeface="Times New Roman"/>
              </a:rPr>
              <a:t>All members MUST contribute to the entire post lab assignment</a:t>
            </a:r>
            <a:endParaRPr sz="222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64135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None/>
            </a:pPr>
            <a:r>
              <a:t/>
            </a:r>
            <a:endParaRPr sz="259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u="sng"/>
              <a:t>Data</a:t>
            </a:r>
            <a:endParaRPr/>
          </a:p>
        </p:txBody>
      </p:sp>
      <p:graphicFrame>
        <p:nvGraphicFramePr>
          <p:cNvPr id="104" name="Google Shape;104;p16"/>
          <p:cNvGraphicFramePr/>
          <p:nvPr/>
        </p:nvGraphicFramePr>
        <p:xfrm>
          <a:off x="2590801" y="368871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{FBBA0B44-184C-4B2E-B7D5-439F09003744}</a:tableStyleId>
              </a:tblPr>
              <a:tblGrid>
                <a:gridCol w="3505200"/>
                <a:gridCol w="350520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none" cap="none" strike="noStrike">
                          <a:solidFill>
                            <a:schemeClr val="dk1"/>
                          </a:solidFill>
                        </a:rPr>
                        <a:t>BUFFER A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none" cap="none" strike="noStrike">
                          <a:solidFill>
                            <a:schemeClr val="dk1"/>
                          </a:solidFill>
                        </a:rPr>
                        <a:t>BUFFER 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sng" cap="none" strike="noStrike">
                          <a:solidFill>
                            <a:schemeClr val="dk1"/>
                          </a:solidFill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File 1</a:t>
                      </a:r>
                      <a:endParaRPr sz="3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sng" cap="none" strike="noStrike">
                          <a:solidFill>
                            <a:schemeClr val="dk1"/>
                          </a:solidFill>
                          <a:hlinkClick r:id="rId4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File 2</a:t>
                      </a:r>
                      <a:endParaRPr sz="3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sng" cap="none" strike="noStrike">
                          <a:solidFill>
                            <a:schemeClr val="dk1"/>
                          </a:solidFill>
                          <a:hlinkClick r:id="rId5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File 3</a:t>
                      </a:r>
                      <a:endParaRPr sz="32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none" cap="none" strike="noStrike">
                          <a:solidFill>
                            <a:schemeClr val="dk1"/>
                          </a:solidFill>
                        </a:rPr>
                        <a:t>File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370850">
                <a:tc gridSpan="2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sng" cap="none" strike="noStrike">
                          <a:solidFill>
                            <a:schemeClr val="dk1"/>
                          </a:solidFill>
                          <a:hlinkClick r:id="rId6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File 5</a:t>
                      </a:r>
                      <a:r>
                        <a:rPr lang="en-US" sz="3200" u="none" cap="none" strike="noStrike">
                          <a:solidFill>
                            <a:schemeClr val="dk1"/>
                          </a:solidFill>
                        </a:rPr>
                        <a:t> 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3200" u="none" cap="none" strike="noStrike">
                          <a:solidFill>
                            <a:schemeClr val="dk1"/>
                          </a:solidFill>
                        </a:rPr>
                        <a:t>Has both A and B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 hMerge="1"/>
              </a:tr>
            </a:tbl>
          </a:graphicData>
        </a:graphic>
      </p:graphicFrame>
      <p:sp>
        <p:nvSpPr>
          <p:cNvPr id="105" name="Google Shape;105;p16"/>
          <p:cNvSpPr txBox="1"/>
          <p:nvPr/>
        </p:nvSpPr>
        <p:spPr>
          <a:xfrm>
            <a:off x="1425039" y="1306286"/>
            <a:ext cx="6423559" cy="23083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1: A1, B2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2: A3, B2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3: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4: A1 and Buffer B from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5: A2 and Buffer B from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6: B2 and Buffer A from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7: 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Group 8: Buffer A from 5 and B2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