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Oswald" pitchFamily="2" charset="77"/>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36" d="100"/>
          <a:sy n="136" d="100"/>
        </p:scale>
        <p:origin x="22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81291b3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81291b3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bb3ae453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abb3ae45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b995684b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b995684b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bb3ae453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bb3ae45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81291b39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81291b39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df6ce4ac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df6ce4ac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9pS7Q4MQCYI"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hyperlink" Target="http://www.youtube.com/watch?v=9pS7Q4MQCY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5uHV-Zz4zxjJEmkjZ0kEndzTvE8DWoOU/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youtube.com/watch?v=9pS7Q4MQCYI" TargetMode="External"/><Relationship Id="rId4" Type="http://schemas.openxmlformats.org/officeDocument/2006/relationships/hyperlink" Target="https://drive.google.com/file/d/1Ye8M5AahjzoRBcDCiW-2HA5MKutRpcP4/view?usp=sha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3328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a:solidFill>
                  <a:srgbClr val="FFF2CC"/>
                </a:solidFill>
                <a:latin typeface="Oswald"/>
                <a:ea typeface="Oswald"/>
                <a:cs typeface="Oswald"/>
                <a:sym typeface="Oswald"/>
              </a:rPr>
              <a:t>Titration of a Weak Acid</a:t>
            </a:r>
            <a:endParaRPr sz="6000" b="1">
              <a:solidFill>
                <a:srgbClr val="FFF2CC"/>
              </a:solidFill>
              <a:latin typeface="Oswald"/>
              <a:ea typeface="Oswald"/>
              <a:cs typeface="Oswald"/>
              <a:sym typeface="Oswald"/>
            </a:endParaRPr>
          </a:p>
          <a:p>
            <a:pPr marL="0" lvl="0" indent="0" algn="ctr" rtl="0">
              <a:spcBef>
                <a:spcPts val="0"/>
              </a:spcBef>
              <a:spcAft>
                <a:spcPts val="0"/>
              </a:spcAft>
              <a:buNone/>
            </a:pPr>
            <a:r>
              <a:rPr lang="en" sz="6000" b="1">
                <a:solidFill>
                  <a:srgbClr val="FFF2CC"/>
                </a:solidFill>
                <a:latin typeface="Oswald"/>
                <a:ea typeface="Oswald"/>
                <a:cs typeface="Oswald"/>
                <a:sym typeface="Oswald"/>
              </a:rPr>
              <a:t>Group Virtual Lab</a:t>
            </a:r>
            <a:endParaRPr sz="6000" b="1">
              <a:solidFill>
                <a:srgbClr val="FFF2CC"/>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551050" y="-23225"/>
            <a:ext cx="8126700" cy="13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b="1"/>
              <a:t>Watch YouTube Video: Acid-Base Titration Lab</a:t>
            </a:r>
            <a:endParaRPr sz="2700" b="1"/>
          </a:p>
          <a:p>
            <a:pPr marL="0" lvl="0" indent="0" algn="ctr" rtl="0">
              <a:spcBef>
                <a:spcPts val="0"/>
              </a:spcBef>
              <a:spcAft>
                <a:spcPts val="0"/>
              </a:spcAft>
              <a:buNone/>
            </a:pPr>
            <a:r>
              <a:rPr lang="en" sz="1200" b="1"/>
              <a:t>This video is very close the our virtual lab procedure.</a:t>
            </a:r>
            <a:endParaRPr sz="1200" b="1"/>
          </a:p>
          <a:p>
            <a:pPr marL="0" lvl="0" indent="0" algn="ctr" rtl="0">
              <a:spcBef>
                <a:spcPts val="0"/>
              </a:spcBef>
              <a:spcAft>
                <a:spcPts val="0"/>
              </a:spcAft>
              <a:buNone/>
            </a:pPr>
            <a:r>
              <a:rPr lang="en" sz="1300" u="sng">
                <a:solidFill>
                  <a:schemeClr val="hlink"/>
                </a:solidFill>
                <a:hlinkClick r:id="rId3"/>
              </a:rPr>
              <a:t>https://www.youtube.com/watch?v=9pS7Q4MQCYI</a:t>
            </a:r>
            <a:endParaRPr sz="1300"/>
          </a:p>
          <a:p>
            <a:pPr marL="0" lvl="0" indent="0" algn="ctr" rtl="0">
              <a:spcBef>
                <a:spcPts val="0"/>
              </a:spcBef>
              <a:spcAft>
                <a:spcPts val="0"/>
              </a:spcAft>
              <a:buNone/>
            </a:pPr>
            <a:endParaRPr sz="1300"/>
          </a:p>
          <a:p>
            <a:pPr marL="0" lvl="0" indent="0" algn="ctr" rtl="0">
              <a:spcBef>
                <a:spcPts val="0"/>
              </a:spcBef>
              <a:spcAft>
                <a:spcPts val="0"/>
              </a:spcAft>
              <a:buNone/>
            </a:pPr>
            <a:endParaRPr sz="1300"/>
          </a:p>
          <a:p>
            <a:pPr marL="0" lvl="0" indent="0" algn="ctr" rtl="0">
              <a:spcBef>
                <a:spcPts val="0"/>
              </a:spcBef>
              <a:spcAft>
                <a:spcPts val="0"/>
              </a:spcAft>
              <a:buNone/>
            </a:pPr>
            <a:endParaRPr sz="1300"/>
          </a:p>
        </p:txBody>
      </p:sp>
      <p:pic>
        <p:nvPicPr>
          <p:cNvPr id="60" name="Google Shape;60;p14" descr="Learn the BEST ways to perform a titration as well as how to EASILY complete titration calculations.  Titration safety, equipment, techniques, and terminology will also be explained in this video.  The sample titration is the double replacement reaction between a standardized sodium hydroxide solution and the acetic acid in household vinegar. The molarity (concentration) of the acetic acid in vinegar will be calculated." title="Titration Experiment &amp; Calculate the Molarity of Acetic Acid in Vinegar">
            <a:hlinkClick r:id="rId4"/>
          </p:cNvPr>
          <p:cNvPicPr preferRelativeResize="0"/>
          <p:nvPr/>
        </p:nvPicPr>
        <p:blipFill>
          <a:blip r:embed="rId5">
            <a:alphaModFix/>
          </a:blip>
          <a:stretch>
            <a:fillRect/>
          </a:stretch>
        </p:blipFill>
        <p:spPr>
          <a:xfrm>
            <a:off x="1813925" y="857250"/>
            <a:ext cx="5715008" cy="428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969301" y="3628375"/>
            <a:ext cx="25620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Filled the buret with 0.5M NaOH solution. Record your initial volume of NaOH(aq) in the buret.</a:t>
            </a:r>
            <a:endParaRPr sz="1600"/>
          </a:p>
        </p:txBody>
      </p:sp>
      <p:sp>
        <p:nvSpPr>
          <p:cNvPr id="66" name="Google Shape;66;p15"/>
          <p:cNvSpPr txBox="1"/>
          <p:nvPr/>
        </p:nvSpPr>
        <p:spPr>
          <a:xfrm>
            <a:off x="3923900" y="3589350"/>
            <a:ext cx="52203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The setup: A pH probe (connected to a computer) is placed into a beaker containing the initial solution containing 10.00 mL of 5% vinegar, a few drops of phenolphthalein, and some distilled water. A magnetic stir bar in the beaker stirs the solution as the beaker sits on the magnetic stir plate.</a:t>
            </a:r>
            <a:endParaRPr sz="1600"/>
          </a:p>
        </p:txBody>
      </p:sp>
      <p:pic>
        <p:nvPicPr>
          <p:cNvPr id="67" name="Google Shape;67;p15"/>
          <p:cNvPicPr preferRelativeResize="0"/>
          <p:nvPr/>
        </p:nvPicPr>
        <p:blipFill>
          <a:blip r:embed="rId3">
            <a:alphaModFix/>
          </a:blip>
          <a:stretch>
            <a:fillRect/>
          </a:stretch>
        </p:blipFill>
        <p:spPr>
          <a:xfrm>
            <a:off x="806875" y="80200"/>
            <a:ext cx="2667100" cy="3548178"/>
          </a:xfrm>
          <a:prstGeom prst="rect">
            <a:avLst/>
          </a:prstGeom>
          <a:noFill/>
          <a:ln>
            <a:noFill/>
          </a:ln>
        </p:spPr>
      </p:pic>
      <p:pic>
        <p:nvPicPr>
          <p:cNvPr id="68" name="Google Shape;68;p15" descr="Photo Feb 11, 8 17 39 AM.jpg"/>
          <p:cNvPicPr preferRelativeResize="0"/>
          <p:nvPr/>
        </p:nvPicPr>
        <p:blipFill>
          <a:blip r:embed="rId4">
            <a:alphaModFix/>
          </a:blip>
          <a:stretch>
            <a:fillRect/>
          </a:stretch>
        </p:blipFill>
        <p:spPr>
          <a:xfrm>
            <a:off x="5125475" y="80200"/>
            <a:ext cx="2667100" cy="3542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p:nvPr/>
        </p:nvSpPr>
        <p:spPr>
          <a:xfrm>
            <a:off x="304900" y="3716150"/>
            <a:ext cx="42672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Trial #1: Titrated the vinegar by adding NaOH from the buret into the beaker containing the vinegar. A magnetic stir bar mixed the solution. Titrated to a faint pink (this picture is past that).</a:t>
            </a:r>
            <a:endParaRPr sz="1600"/>
          </a:p>
        </p:txBody>
      </p:sp>
      <p:pic>
        <p:nvPicPr>
          <p:cNvPr id="74" name="Google Shape;74;p16"/>
          <p:cNvPicPr preferRelativeResize="0"/>
          <p:nvPr/>
        </p:nvPicPr>
        <p:blipFill>
          <a:blip r:embed="rId3">
            <a:alphaModFix/>
          </a:blip>
          <a:stretch>
            <a:fillRect/>
          </a:stretch>
        </p:blipFill>
        <p:spPr>
          <a:xfrm>
            <a:off x="1087663" y="76200"/>
            <a:ext cx="2667125" cy="3556175"/>
          </a:xfrm>
          <a:prstGeom prst="rect">
            <a:avLst/>
          </a:prstGeom>
          <a:noFill/>
          <a:ln>
            <a:noFill/>
          </a:ln>
        </p:spPr>
      </p:pic>
      <p:pic>
        <p:nvPicPr>
          <p:cNvPr id="75" name="Google Shape;75;p16"/>
          <p:cNvPicPr preferRelativeResize="0"/>
          <p:nvPr/>
        </p:nvPicPr>
        <p:blipFill>
          <a:blip r:embed="rId4">
            <a:alphaModFix/>
          </a:blip>
          <a:stretch>
            <a:fillRect/>
          </a:stretch>
        </p:blipFill>
        <p:spPr>
          <a:xfrm>
            <a:off x="5295949" y="76200"/>
            <a:ext cx="2667100" cy="3562843"/>
          </a:xfrm>
          <a:prstGeom prst="rect">
            <a:avLst/>
          </a:prstGeom>
          <a:noFill/>
          <a:ln>
            <a:noFill/>
          </a:ln>
        </p:spPr>
      </p:pic>
      <p:sp>
        <p:nvSpPr>
          <p:cNvPr id="76" name="Google Shape;76;p16"/>
          <p:cNvSpPr txBox="1"/>
          <p:nvPr/>
        </p:nvSpPr>
        <p:spPr>
          <a:xfrm>
            <a:off x="4755725" y="3716150"/>
            <a:ext cx="41598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Trial #2: Repeated the titration with most data points collected near the equivalence point for greater precision in determining the equivalence point using the second sample of vinegar until the solution was faint pink.</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p:nvPr/>
        </p:nvSpPr>
        <p:spPr>
          <a:xfrm>
            <a:off x="987300" y="164050"/>
            <a:ext cx="7334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https://d12oja0ew7x0i8.cloudfront.net/image-handler/ts/20200214121341/ri/560/src/images/Article_Images/ImageForArticle_19010_15816571924102752.png</a:t>
            </a:r>
            <a:endParaRPr/>
          </a:p>
        </p:txBody>
      </p:sp>
      <p:sp>
        <p:nvSpPr>
          <p:cNvPr id="82" name="Google Shape;82;p17"/>
          <p:cNvSpPr txBox="1"/>
          <p:nvPr/>
        </p:nvSpPr>
        <p:spPr>
          <a:xfrm>
            <a:off x="390300" y="3110275"/>
            <a:ext cx="83634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Flask #1 represents when the acid solution with phenolphthalein indicator has reached the endpoint in the titration after enough base has been added. This is evidenced by the faint pink color observed in the solution.</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Each subsequent flask (#2 through #5) shows what happens when 1 additional drop of base is added. Flasks #2 through #5 have overtitrated (or gone past the endpoint).</a:t>
            </a:r>
            <a:endParaRPr sz="1600"/>
          </a:p>
        </p:txBody>
      </p:sp>
      <p:pic>
        <p:nvPicPr>
          <p:cNvPr id="83" name="Google Shape;83;p17"/>
          <p:cNvPicPr preferRelativeResize="0"/>
          <p:nvPr/>
        </p:nvPicPr>
        <p:blipFill>
          <a:blip r:embed="rId3">
            <a:alphaModFix/>
          </a:blip>
          <a:stretch>
            <a:fillRect/>
          </a:stretch>
        </p:blipFill>
        <p:spPr>
          <a:xfrm>
            <a:off x="200475" y="665050"/>
            <a:ext cx="8743050" cy="232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p:nvPr/>
        </p:nvSpPr>
        <p:spPr>
          <a:xfrm>
            <a:off x="460000" y="306650"/>
            <a:ext cx="84888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t>Titration of a Weak Acid Group Lab Data</a:t>
            </a:r>
            <a:endParaRPr sz="2800" b="1" dirty="0"/>
          </a:p>
          <a:p>
            <a:pPr marL="0" lvl="0" indent="0" algn="l" rtl="0">
              <a:spcBef>
                <a:spcPts val="0"/>
              </a:spcBef>
              <a:spcAft>
                <a:spcPts val="0"/>
              </a:spcAft>
              <a:buNone/>
            </a:pPr>
            <a:r>
              <a:rPr lang="en" sz="1800" dirty="0"/>
              <a:t>There are 8 sets of group lab data for the experiment on </a:t>
            </a:r>
            <a:r>
              <a:rPr lang="en" sz="1800" u="sng" dirty="0">
                <a:solidFill>
                  <a:schemeClr val="hlink"/>
                </a:solidFill>
                <a:hlinkClick r:id="rId3"/>
              </a:rPr>
              <a:t>this Google sheet</a:t>
            </a:r>
            <a:r>
              <a:rPr lang="en" sz="1800" dirty="0"/>
              <a:t>.</a:t>
            </a:r>
            <a:endParaRPr sz="1800" dirty="0"/>
          </a:p>
          <a:p>
            <a:pPr marL="0" lvl="0" indent="0" algn="l" rtl="0">
              <a:spcBef>
                <a:spcPts val="0"/>
              </a:spcBef>
              <a:spcAft>
                <a:spcPts val="0"/>
              </a:spcAft>
              <a:buNone/>
            </a:pPr>
            <a:endParaRPr dirty="0"/>
          </a:p>
        </p:txBody>
      </p:sp>
      <p:sp>
        <p:nvSpPr>
          <p:cNvPr id="89" name="Google Shape;89;p18"/>
          <p:cNvSpPr txBox="1"/>
          <p:nvPr/>
        </p:nvSpPr>
        <p:spPr>
          <a:xfrm>
            <a:off x="841000" y="1066129"/>
            <a:ext cx="8107800" cy="4078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Use the tab in </a:t>
            </a:r>
            <a:r>
              <a:rPr lang="en" sz="1600" u="sng" dirty="0">
                <a:solidFill>
                  <a:schemeClr val="hlink"/>
                </a:solidFill>
                <a:hlinkClick r:id="rId3"/>
              </a:rPr>
              <a:t>the Google sheet</a:t>
            </a:r>
            <a:r>
              <a:rPr lang="en" sz="1600" dirty="0">
                <a:hlinkClick r:id="rId3"/>
              </a:rPr>
              <a:t> </a:t>
            </a:r>
            <a:r>
              <a:rPr lang="en" sz="1600" dirty="0"/>
              <a:t>that corresponds to your group number.</a:t>
            </a:r>
            <a:endParaRPr sz="1600" dirty="0"/>
          </a:p>
        </p:txBody>
      </p:sp>
      <p:sp>
        <p:nvSpPr>
          <p:cNvPr id="90" name="Google Shape;90;p18"/>
          <p:cNvSpPr txBox="1"/>
          <p:nvPr/>
        </p:nvSpPr>
        <p:spPr>
          <a:xfrm>
            <a:off x="446950" y="1473950"/>
            <a:ext cx="8202600" cy="20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Your assignment...</a:t>
            </a:r>
            <a:endParaRPr sz="1800" b="1" dirty="0"/>
          </a:p>
          <a:p>
            <a:pPr marL="457200" lvl="0" indent="-330200" algn="l" rtl="0">
              <a:spcBef>
                <a:spcPts val="0"/>
              </a:spcBef>
              <a:spcAft>
                <a:spcPts val="0"/>
              </a:spcAft>
              <a:buSzPts val="1600"/>
              <a:buChar char="●"/>
            </a:pPr>
            <a:r>
              <a:rPr lang="en" sz="1600" dirty="0"/>
              <a:t>Read the </a:t>
            </a:r>
            <a:r>
              <a:rPr lang="en" sz="1600" u="sng" dirty="0">
                <a:solidFill>
                  <a:schemeClr val="hlink"/>
                </a:solidFill>
                <a:hlinkClick r:id="rId4"/>
              </a:rPr>
              <a:t>lab protocol</a:t>
            </a:r>
            <a:r>
              <a:rPr lang="en" sz="1600" dirty="0">
                <a:hlinkClick r:id="rId4"/>
              </a:rPr>
              <a:t> </a:t>
            </a:r>
            <a:r>
              <a:rPr lang="en" sz="1600" dirty="0"/>
              <a:t>and watch the </a:t>
            </a:r>
            <a:r>
              <a:rPr lang="en" sz="1600" u="sng" dirty="0">
                <a:solidFill>
                  <a:schemeClr val="hlink"/>
                </a:solidFill>
                <a:hlinkClick r:id="rId5"/>
              </a:rPr>
              <a:t>lab video</a:t>
            </a:r>
            <a:r>
              <a:rPr lang="en" sz="1600" dirty="0">
                <a:hlinkClick r:id="rId5"/>
              </a:rPr>
              <a:t> </a:t>
            </a:r>
            <a:r>
              <a:rPr lang="en" sz="1600" dirty="0"/>
              <a:t>(in this PPTX). </a:t>
            </a:r>
            <a:endParaRPr sz="1600" dirty="0"/>
          </a:p>
          <a:p>
            <a:pPr marL="457200" lvl="0" indent="-330200" algn="l" rtl="0">
              <a:spcBef>
                <a:spcPts val="0"/>
              </a:spcBef>
              <a:spcAft>
                <a:spcPts val="0"/>
              </a:spcAft>
              <a:buSzPts val="1600"/>
              <a:buChar char="●"/>
            </a:pPr>
            <a:r>
              <a:rPr lang="en" sz="1600" dirty="0"/>
              <a:t>Go through the lab sheet and this PPTX.</a:t>
            </a:r>
            <a:endParaRPr sz="1600" dirty="0"/>
          </a:p>
          <a:p>
            <a:pPr marL="457200" lvl="0" indent="-330200" algn="l" rtl="0">
              <a:spcBef>
                <a:spcPts val="0"/>
              </a:spcBef>
              <a:spcAft>
                <a:spcPts val="0"/>
              </a:spcAft>
              <a:buSzPts val="1600"/>
              <a:buChar char="●"/>
            </a:pPr>
            <a:r>
              <a:rPr lang="en" sz="1600" dirty="0"/>
              <a:t>Answer the pre-lab questions and questions.</a:t>
            </a:r>
            <a:endParaRPr sz="1600" dirty="0"/>
          </a:p>
          <a:p>
            <a:pPr marL="457200" lvl="0" indent="-330200" algn="l" rtl="0">
              <a:spcBef>
                <a:spcPts val="0"/>
              </a:spcBef>
              <a:spcAft>
                <a:spcPts val="0"/>
              </a:spcAft>
              <a:buClr>
                <a:schemeClr val="dk1"/>
              </a:buClr>
              <a:buSzPts val="1600"/>
              <a:buChar char="●"/>
            </a:pPr>
            <a:r>
              <a:rPr lang="en" sz="1600" dirty="0">
                <a:solidFill>
                  <a:schemeClr val="dk1"/>
                </a:solidFill>
              </a:rPr>
              <a:t>Input your data into the data table provided.</a:t>
            </a:r>
            <a:endParaRPr sz="1600" dirty="0">
              <a:solidFill>
                <a:schemeClr val="dk1"/>
              </a:solidFill>
            </a:endParaRPr>
          </a:p>
          <a:p>
            <a:pPr marL="457200" lvl="0" indent="-330200" algn="l" rtl="0">
              <a:spcBef>
                <a:spcPts val="0"/>
              </a:spcBef>
              <a:spcAft>
                <a:spcPts val="0"/>
              </a:spcAft>
              <a:buSzPts val="1600"/>
              <a:buChar char="●"/>
            </a:pPr>
            <a:r>
              <a:rPr lang="en" sz="1600" dirty="0"/>
              <a:t>Complete all analysis needed based on the group’s data you were assigned.</a:t>
            </a:r>
            <a:endParaRPr sz="1600" dirty="0"/>
          </a:p>
          <a:p>
            <a:pPr marL="457200" lvl="0" indent="-330200" algn="l" rtl="0">
              <a:spcBef>
                <a:spcPts val="0"/>
              </a:spcBef>
              <a:spcAft>
                <a:spcPts val="0"/>
              </a:spcAft>
              <a:buSzPts val="1600"/>
              <a:buChar char="●"/>
            </a:pPr>
            <a:r>
              <a:rPr lang="en" sz="1600" dirty="0"/>
              <a:t>Answer the post-lab questions and conclusion together as a lab group on a shared Google doc.</a:t>
            </a:r>
            <a:endParaRPr sz="1600" dirty="0"/>
          </a:p>
          <a:p>
            <a:pPr marL="457200" lvl="0" indent="-330200" algn="l" rtl="0">
              <a:spcBef>
                <a:spcPts val="0"/>
              </a:spcBef>
              <a:spcAft>
                <a:spcPts val="0"/>
              </a:spcAft>
              <a:buSzPts val="1600"/>
              <a:buChar char="●"/>
            </a:pPr>
            <a:r>
              <a:rPr lang="en" sz="1600" dirty="0"/>
              <a:t>One person submits the shared Google doc as your group’s submission for the assignment in Google Classroom. The other group members submit that person’s name as a private comment for the assignment and click “Mark as Done.”</a:t>
            </a: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96625" y="62275"/>
            <a:ext cx="3820225" cy="3820225"/>
          </a:xfrm>
          <a:prstGeom prst="rect">
            <a:avLst/>
          </a:prstGeom>
          <a:noFill/>
          <a:ln>
            <a:noFill/>
          </a:ln>
        </p:spPr>
      </p:pic>
      <p:pic>
        <p:nvPicPr>
          <p:cNvPr id="96" name="Google Shape;96;p19"/>
          <p:cNvPicPr preferRelativeResize="0"/>
          <p:nvPr/>
        </p:nvPicPr>
        <p:blipFill>
          <a:blip r:embed="rId4">
            <a:alphaModFix/>
          </a:blip>
          <a:stretch>
            <a:fillRect/>
          </a:stretch>
        </p:blipFill>
        <p:spPr>
          <a:xfrm>
            <a:off x="5027600" y="76200"/>
            <a:ext cx="3820225" cy="2447125"/>
          </a:xfrm>
          <a:prstGeom prst="rect">
            <a:avLst/>
          </a:prstGeom>
          <a:noFill/>
          <a:ln>
            <a:noFill/>
          </a:ln>
        </p:spPr>
      </p:pic>
      <p:pic>
        <p:nvPicPr>
          <p:cNvPr id="97" name="Google Shape;97;p19"/>
          <p:cNvPicPr preferRelativeResize="0"/>
          <p:nvPr/>
        </p:nvPicPr>
        <p:blipFill>
          <a:blip r:embed="rId5">
            <a:alphaModFix/>
          </a:blip>
          <a:stretch>
            <a:fillRect/>
          </a:stretch>
        </p:blipFill>
        <p:spPr>
          <a:xfrm>
            <a:off x="3981225" y="2571751"/>
            <a:ext cx="4112832" cy="24471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452</Words>
  <Application>Microsoft Macintosh PowerPoint</Application>
  <PresentationFormat>On-screen Show (16:9)</PresentationFormat>
  <Paragraphs>25</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Oswald</vt:lpstr>
      <vt:lpstr>Arial</vt:lpstr>
      <vt:lpstr>Simple Light</vt:lpstr>
      <vt:lpstr>Titration of a Weak Acid Group Virtual Lab</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Titration of a Weak Acid Group Virtual Lab</dc:title>
  <cp:lastModifiedBy>Ethan Schnell</cp:lastModifiedBy>
  <cp:revision>1</cp:revision>
  <dcterms:modified xsi:type="dcterms:W3CDTF">2021-03-03T16:50:16Z</dcterms:modified>
</cp:coreProperties>
</file>