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Oswald"/>
      <p:regular r:id="rId13"/>
      <p:bold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Oswald-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youtube.com/watch?v=9pS7Q4MQCYI" TargetMode="External"/><Relationship Id="rId4" Type="http://schemas.openxmlformats.org/officeDocument/2006/relationships/hyperlink" Target="http://www.youtube.com/watch?v=9pS7Q4MQCYI" TargetMode="External"/><Relationship Id="rId5"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ocs.google.com/spreadsheets/d/1QzTQU_XopzxJhx-ZrYzmL4CBWezrroMz2bnQg_bF6V8/edit?usp=sharing" TargetMode="External"/><Relationship Id="rId4" Type="http://schemas.openxmlformats.org/officeDocument/2006/relationships/hyperlink" Target="https://docs.google.com/spreadsheets/d/1QzTQU_XopzxJhx-ZrYzmL4CBWezrroMz2bnQg_bF6V8/edit?usp=sharing" TargetMode="External"/><Relationship Id="rId5" Type="http://schemas.openxmlformats.org/officeDocument/2006/relationships/hyperlink" Target="https://drive.google.com/file/d/1Ye8M5AahjzoRBcDCiW-2HA5MKutRpcP4/view?usp=sharing" TargetMode="External"/><Relationship Id="rId6" Type="http://schemas.openxmlformats.org/officeDocument/2006/relationships/hyperlink" Target="https://drive.google.com/file/d/1Ye8M5AahjzoRBcDCiW-2HA5MKutRpcP4/view?usp=sharing" TargetMode="External"/><Relationship Id="rId7" Type="http://schemas.openxmlformats.org/officeDocument/2006/relationships/hyperlink" Target="https://www.youtube.com/watch?v=9pS7Q4MQCYI" TargetMode="External"/><Relationship Id="rId8" Type="http://schemas.openxmlformats.org/officeDocument/2006/relationships/hyperlink" Target="https://www.youtube.com/watch?v=9pS7Q4MQCY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6666"/>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1332850"/>
            <a:ext cx="8520600" cy="205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b="1" lang="en" sz="6000">
                <a:solidFill>
                  <a:srgbClr val="FFF2CC"/>
                </a:solidFill>
                <a:latin typeface="Oswald"/>
                <a:ea typeface="Oswald"/>
                <a:cs typeface="Oswald"/>
                <a:sym typeface="Oswald"/>
              </a:rPr>
              <a:t>Titration of a Weak Acid</a:t>
            </a:r>
            <a:endParaRPr b="1" sz="6000">
              <a:solidFill>
                <a:srgbClr val="FFF2CC"/>
              </a:solidFill>
              <a:latin typeface="Oswald"/>
              <a:ea typeface="Oswald"/>
              <a:cs typeface="Oswald"/>
              <a:sym typeface="Oswald"/>
            </a:endParaRPr>
          </a:p>
          <a:p>
            <a:pPr indent="0" lvl="0" marL="0" rtl="0" algn="ctr">
              <a:lnSpc>
                <a:spcPct val="100000"/>
              </a:lnSpc>
              <a:spcBef>
                <a:spcPts val="0"/>
              </a:spcBef>
              <a:spcAft>
                <a:spcPts val="0"/>
              </a:spcAft>
              <a:buSzPts val="5200"/>
              <a:buNone/>
            </a:pPr>
            <a:r>
              <a:rPr b="1" lang="en" sz="6000">
                <a:solidFill>
                  <a:srgbClr val="FFF2CC"/>
                </a:solidFill>
                <a:latin typeface="Oswald"/>
                <a:ea typeface="Oswald"/>
                <a:cs typeface="Oswald"/>
                <a:sym typeface="Oswald"/>
              </a:rPr>
              <a:t>Group Virtual Lab</a:t>
            </a:r>
            <a:endParaRPr b="1" sz="6000">
              <a:solidFill>
                <a:srgbClr val="FFF2CC"/>
              </a:solidFill>
              <a:latin typeface="Oswald"/>
              <a:ea typeface="Oswald"/>
              <a:cs typeface="Oswald"/>
              <a:sym typeface="Oswa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551050" y="-23225"/>
            <a:ext cx="8126700" cy="1335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r>
              <a:rPr b="1" i="0" lang="en" sz="2700" u="none" cap="none" strike="noStrike">
                <a:solidFill>
                  <a:srgbClr val="000000"/>
                </a:solidFill>
                <a:latin typeface="Arial"/>
                <a:ea typeface="Arial"/>
                <a:cs typeface="Arial"/>
                <a:sym typeface="Arial"/>
              </a:rPr>
              <a:t>Watch YouTube Video: Acid-Base Titration Lab</a:t>
            </a:r>
            <a:endParaRPr b="1" i="0" sz="2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This video is very close the our virtual lab procedure.</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rPr b="0" i="0" lang="en" sz="1300" u="sng" cap="none" strike="noStrike">
                <a:solidFill>
                  <a:schemeClr val="hlink"/>
                </a:solidFill>
                <a:latin typeface="Arial"/>
                <a:ea typeface="Arial"/>
                <a:cs typeface="Arial"/>
                <a:sym typeface="Arial"/>
                <a:hlinkClick r:id="rId3"/>
              </a:rPr>
              <a:t>https://www.youtube.com/watch?v=9pS7Q4MQCYI</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Arial"/>
              <a:ea typeface="Arial"/>
              <a:cs typeface="Arial"/>
              <a:sym typeface="Arial"/>
            </a:endParaRPr>
          </a:p>
        </p:txBody>
      </p:sp>
      <p:pic>
        <p:nvPicPr>
          <p:cNvPr descr="Learn the BEST ways to perform a titration as well as how to EASILY complete titration calculations.  Titration safety, equipment, techniques, and terminology will also be explained in this video.  The sample titration is the double replacement reaction between a standardized sodium hydroxide solution and the acetic acid in household vinegar. The molarity (concentration) of the acetic acid in vinegar will be calculated." id="60" name="Google Shape;60;p14" title="Titration Experiment &amp; Calculate the Molarity of Acetic Acid in Vinegar">
            <a:hlinkClick r:id="rId4"/>
          </p:cNvPr>
          <p:cNvPicPr preferRelativeResize="0"/>
          <p:nvPr/>
        </p:nvPicPr>
        <p:blipFill rotWithShape="1">
          <a:blip r:embed="rId5">
            <a:alphaModFix/>
          </a:blip>
          <a:srcRect b="0" l="0" r="0" t="0"/>
          <a:stretch/>
        </p:blipFill>
        <p:spPr>
          <a:xfrm>
            <a:off x="1813925" y="857250"/>
            <a:ext cx="5715008" cy="428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969301" y="3628375"/>
            <a:ext cx="25620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Filled the buret with 0.5M NaOH solution. Record your initial volume of NaOH(aq) in the buret.</a:t>
            </a:r>
            <a:endParaRPr b="0" i="0" sz="1600" u="none" cap="none" strike="noStrike">
              <a:solidFill>
                <a:srgbClr val="000000"/>
              </a:solidFill>
              <a:latin typeface="Arial"/>
              <a:ea typeface="Arial"/>
              <a:cs typeface="Arial"/>
              <a:sym typeface="Arial"/>
            </a:endParaRPr>
          </a:p>
        </p:txBody>
      </p:sp>
      <p:sp>
        <p:nvSpPr>
          <p:cNvPr id="66" name="Google Shape;66;p15"/>
          <p:cNvSpPr txBox="1"/>
          <p:nvPr/>
        </p:nvSpPr>
        <p:spPr>
          <a:xfrm>
            <a:off x="3923900" y="3589350"/>
            <a:ext cx="52203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The setup: A pH probe (connected to a computer) is placed into a beaker containing the initial solution containing 10.00 mL of 5% vinegar, a few drops of phenolphthalein, and some distilled water. A magnetic stir bar in the beaker stirs the solution as the beaker sits on the magnetic stir plate.</a:t>
            </a:r>
            <a:endParaRPr b="0" i="0" sz="1600" u="none" cap="none" strike="noStrike">
              <a:solidFill>
                <a:srgbClr val="000000"/>
              </a:solidFill>
              <a:latin typeface="Arial"/>
              <a:ea typeface="Arial"/>
              <a:cs typeface="Arial"/>
              <a:sym typeface="Arial"/>
            </a:endParaRPr>
          </a:p>
        </p:txBody>
      </p:sp>
      <p:pic>
        <p:nvPicPr>
          <p:cNvPr id="67" name="Google Shape;67;p15"/>
          <p:cNvPicPr preferRelativeResize="0"/>
          <p:nvPr/>
        </p:nvPicPr>
        <p:blipFill rotWithShape="1">
          <a:blip r:embed="rId3">
            <a:alphaModFix/>
          </a:blip>
          <a:srcRect b="0" l="0" r="0" t="0"/>
          <a:stretch/>
        </p:blipFill>
        <p:spPr>
          <a:xfrm>
            <a:off x="806875" y="80200"/>
            <a:ext cx="2667100" cy="3548178"/>
          </a:xfrm>
          <a:prstGeom prst="rect">
            <a:avLst/>
          </a:prstGeom>
          <a:noFill/>
          <a:ln>
            <a:noFill/>
          </a:ln>
        </p:spPr>
      </p:pic>
      <p:pic>
        <p:nvPicPr>
          <p:cNvPr descr="Photo Feb 11, 8 17 39 AM.jpg" id="68" name="Google Shape;68;p15"/>
          <p:cNvPicPr preferRelativeResize="0"/>
          <p:nvPr/>
        </p:nvPicPr>
        <p:blipFill rotWithShape="1">
          <a:blip r:embed="rId4">
            <a:alphaModFix/>
          </a:blip>
          <a:srcRect b="0" l="0" r="0" t="0"/>
          <a:stretch/>
        </p:blipFill>
        <p:spPr>
          <a:xfrm>
            <a:off x="5125475" y="80200"/>
            <a:ext cx="2667100" cy="35428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6"/>
          <p:cNvSpPr txBox="1"/>
          <p:nvPr/>
        </p:nvSpPr>
        <p:spPr>
          <a:xfrm>
            <a:off x="304900" y="3716150"/>
            <a:ext cx="42672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Trial #1: Titrated the vinegar by adding NaOH from the buret into the beaker containing the vinegar. A magnetic stir bar mixed the solution. Titrated to a faint pink (this picture is past that).</a:t>
            </a:r>
            <a:endParaRPr b="0" i="0" sz="1600" u="none" cap="none" strike="noStrike">
              <a:solidFill>
                <a:srgbClr val="000000"/>
              </a:solidFill>
              <a:latin typeface="Arial"/>
              <a:ea typeface="Arial"/>
              <a:cs typeface="Arial"/>
              <a:sym typeface="Arial"/>
            </a:endParaRPr>
          </a:p>
        </p:txBody>
      </p:sp>
      <p:pic>
        <p:nvPicPr>
          <p:cNvPr id="74" name="Google Shape;74;p16"/>
          <p:cNvPicPr preferRelativeResize="0"/>
          <p:nvPr/>
        </p:nvPicPr>
        <p:blipFill rotWithShape="1">
          <a:blip r:embed="rId3">
            <a:alphaModFix/>
          </a:blip>
          <a:srcRect b="0" l="0" r="0" t="0"/>
          <a:stretch/>
        </p:blipFill>
        <p:spPr>
          <a:xfrm>
            <a:off x="1087663" y="76200"/>
            <a:ext cx="2667125" cy="3556175"/>
          </a:xfrm>
          <a:prstGeom prst="rect">
            <a:avLst/>
          </a:prstGeom>
          <a:noFill/>
          <a:ln>
            <a:noFill/>
          </a:ln>
        </p:spPr>
      </p:pic>
      <p:pic>
        <p:nvPicPr>
          <p:cNvPr id="75" name="Google Shape;75;p16"/>
          <p:cNvPicPr preferRelativeResize="0"/>
          <p:nvPr/>
        </p:nvPicPr>
        <p:blipFill rotWithShape="1">
          <a:blip r:embed="rId4">
            <a:alphaModFix/>
          </a:blip>
          <a:srcRect b="0" l="0" r="0" t="0"/>
          <a:stretch/>
        </p:blipFill>
        <p:spPr>
          <a:xfrm>
            <a:off x="5295949" y="76200"/>
            <a:ext cx="2667100" cy="3562843"/>
          </a:xfrm>
          <a:prstGeom prst="rect">
            <a:avLst/>
          </a:prstGeom>
          <a:noFill/>
          <a:ln>
            <a:noFill/>
          </a:ln>
        </p:spPr>
      </p:pic>
      <p:sp>
        <p:nvSpPr>
          <p:cNvPr id="76" name="Google Shape;76;p16"/>
          <p:cNvSpPr txBox="1"/>
          <p:nvPr/>
        </p:nvSpPr>
        <p:spPr>
          <a:xfrm>
            <a:off x="4755725" y="3716150"/>
            <a:ext cx="4159800" cy="1416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Trial #2: Repeated the titration with most data points collected near the equivalence point for greater precision in determining the equivalence point using the second sample of vinegar until the solution was faint pink.</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987300" y="164050"/>
            <a:ext cx="73344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https://d12oja0ew7x0i8.cloudfront.net/image-handler/ts/20200214121341/ri/560/src/images/Article_Images/ImageForArticle_19010_15816571924102752.png</a:t>
            </a:r>
            <a:endParaRPr b="0" i="0" sz="1400" u="none" cap="none" strike="noStrike">
              <a:solidFill>
                <a:srgbClr val="000000"/>
              </a:solidFill>
              <a:latin typeface="Arial"/>
              <a:ea typeface="Arial"/>
              <a:cs typeface="Arial"/>
              <a:sym typeface="Arial"/>
            </a:endParaRPr>
          </a:p>
        </p:txBody>
      </p:sp>
      <p:sp>
        <p:nvSpPr>
          <p:cNvPr id="82" name="Google Shape;82;p17"/>
          <p:cNvSpPr txBox="1"/>
          <p:nvPr/>
        </p:nvSpPr>
        <p:spPr>
          <a:xfrm>
            <a:off x="390300" y="3110275"/>
            <a:ext cx="8363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Flask #1 represents when the acid solution with phenolphthalein indicator has reached the endpoint in the titration after enough base has been added. This is evidenced by the faint pink color observed in the solution.</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Each subsequent flask (#2 through #5) shows what happens when 1 additional drop of base is added. Flasks #2 through #5 have over-titrated (or gone past the endpoint).</a:t>
            </a:r>
            <a:endParaRPr b="0" i="0" sz="1600" u="none" cap="none" strike="noStrike">
              <a:solidFill>
                <a:srgbClr val="000000"/>
              </a:solidFill>
              <a:latin typeface="Arial"/>
              <a:ea typeface="Arial"/>
              <a:cs typeface="Arial"/>
              <a:sym typeface="Arial"/>
            </a:endParaRPr>
          </a:p>
        </p:txBody>
      </p:sp>
      <p:pic>
        <p:nvPicPr>
          <p:cNvPr id="83" name="Google Shape;83;p17"/>
          <p:cNvPicPr preferRelativeResize="0"/>
          <p:nvPr/>
        </p:nvPicPr>
        <p:blipFill rotWithShape="1">
          <a:blip r:embed="rId3">
            <a:alphaModFix/>
          </a:blip>
          <a:srcRect b="0" l="0" r="0" t="0"/>
          <a:stretch/>
        </p:blipFill>
        <p:spPr>
          <a:xfrm>
            <a:off x="200475" y="665050"/>
            <a:ext cx="8743050" cy="2326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nvSpPr>
        <p:spPr>
          <a:xfrm>
            <a:off x="460000" y="78050"/>
            <a:ext cx="8488800" cy="855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rgbClr val="000000"/>
                </a:solidFill>
                <a:latin typeface="Arial"/>
                <a:ea typeface="Arial"/>
                <a:cs typeface="Arial"/>
                <a:sym typeface="Arial"/>
              </a:rPr>
              <a:t>Titration of a Weak Acid Group Lab Data</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There are 8 sets of group lab data for the experiment on </a:t>
            </a:r>
            <a:r>
              <a:rPr b="0" i="0" lang="en" sz="1800" u="sng" cap="none" strike="noStrike">
                <a:solidFill>
                  <a:schemeClr val="hlink"/>
                </a:solidFill>
                <a:latin typeface="Arial"/>
                <a:ea typeface="Arial"/>
                <a:cs typeface="Arial"/>
                <a:sym typeface="Arial"/>
                <a:hlinkClick r:id="rId3"/>
              </a:rPr>
              <a:t>this Google sheet</a:t>
            </a:r>
            <a:r>
              <a:rPr b="0" i="0" lang="en"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8"/>
          <p:cNvSpPr txBox="1"/>
          <p:nvPr/>
        </p:nvSpPr>
        <p:spPr>
          <a:xfrm>
            <a:off x="841000" y="837529"/>
            <a:ext cx="8107800" cy="40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Arial"/>
                <a:ea typeface="Arial"/>
                <a:cs typeface="Arial"/>
                <a:sym typeface="Arial"/>
              </a:rPr>
              <a:t>Use the tab in </a:t>
            </a:r>
            <a:r>
              <a:rPr b="0" i="0" lang="en" sz="1600" u="sng" cap="none" strike="noStrike">
                <a:solidFill>
                  <a:schemeClr val="hlink"/>
                </a:solidFill>
                <a:latin typeface="Arial"/>
                <a:ea typeface="Arial"/>
                <a:cs typeface="Arial"/>
                <a:sym typeface="Arial"/>
                <a:hlinkClick r:id="rId4"/>
              </a:rPr>
              <a:t>the Google sheet</a:t>
            </a:r>
            <a:r>
              <a:rPr lang="en" sz="1600"/>
              <a:t> </a:t>
            </a:r>
            <a:r>
              <a:rPr b="0" i="0" lang="en" sz="1600" u="none" cap="none" strike="noStrike">
                <a:solidFill>
                  <a:srgbClr val="000000"/>
                </a:solidFill>
                <a:latin typeface="Arial"/>
                <a:ea typeface="Arial"/>
                <a:cs typeface="Arial"/>
                <a:sym typeface="Arial"/>
              </a:rPr>
              <a:t>that corresponds to your group number.</a:t>
            </a:r>
            <a:endParaRPr b="0" i="0" sz="1600" u="none" cap="none" strike="noStrike">
              <a:solidFill>
                <a:srgbClr val="000000"/>
              </a:solidFill>
              <a:latin typeface="Arial"/>
              <a:ea typeface="Arial"/>
              <a:cs typeface="Arial"/>
              <a:sym typeface="Arial"/>
            </a:endParaRPr>
          </a:p>
        </p:txBody>
      </p:sp>
      <p:sp>
        <p:nvSpPr>
          <p:cNvPr id="90" name="Google Shape;90;p18"/>
          <p:cNvSpPr txBox="1"/>
          <p:nvPr/>
        </p:nvSpPr>
        <p:spPr>
          <a:xfrm>
            <a:off x="446950" y="1169150"/>
            <a:ext cx="8202600" cy="200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Your assignment...</a:t>
            </a:r>
            <a:endParaRPr b="1" i="0" sz="18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Read the </a:t>
            </a:r>
            <a:r>
              <a:rPr b="0" i="0" lang="en" sz="1600" u="sng" cap="none" strike="noStrike">
                <a:solidFill>
                  <a:schemeClr val="hlink"/>
                </a:solidFill>
                <a:latin typeface="Arial"/>
                <a:ea typeface="Arial"/>
                <a:cs typeface="Arial"/>
                <a:sym typeface="Arial"/>
                <a:hlinkClick r:id="rId5"/>
              </a:rPr>
              <a:t>lab protocol</a:t>
            </a:r>
            <a:r>
              <a:rPr b="0" i="0" lang="en" sz="1600" u="sng" cap="none" strike="noStrike">
                <a:solidFill>
                  <a:srgbClr val="000000"/>
                </a:solidFill>
                <a:latin typeface="Arial"/>
                <a:ea typeface="Arial"/>
                <a:cs typeface="Arial"/>
                <a:sym typeface="Arial"/>
                <a:hlinkClick r:id="rId6">
                  <a:extLst>
                    <a:ext uri="{A12FA001-AC4F-418D-AE19-62706E023703}">
                      <ahyp:hlinkClr val="tx"/>
                    </a:ext>
                  </a:extLst>
                </a:hlinkClick>
              </a:rPr>
              <a:t> </a:t>
            </a:r>
            <a:r>
              <a:rPr b="0" i="0" lang="en" sz="1600" u="none" cap="none" strike="noStrike">
                <a:solidFill>
                  <a:srgbClr val="000000"/>
                </a:solidFill>
                <a:latin typeface="Arial"/>
                <a:ea typeface="Arial"/>
                <a:cs typeface="Arial"/>
                <a:sym typeface="Arial"/>
              </a:rPr>
              <a:t>and watch the </a:t>
            </a:r>
            <a:r>
              <a:rPr b="0" i="0" lang="en" sz="1600" u="sng" cap="none" strike="noStrike">
                <a:solidFill>
                  <a:schemeClr val="hlink"/>
                </a:solidFill>
                <a:latin typeface="Arial"/>
                <a:ea typeface="Arial"/>
                <a:cs typeface="Arial"/>
                <a:sym typeface="Arial"/>
                <a:hlinkClick r:id="rId7"/>
              </a:rPr>
              <a:t>lab video</a:t>
            </a:r>
            <a:r>
              <a:rPr b="0" i="0" lang="en" sz="1600" u="sng" cap="none" strike="noStrike">
                <a:solidFill>
                  <a:srgbClr val="000000"/>
                </a:solidFill>
                <a:latin typeface="Arial"/>
                <a:ea typeface="Arial"/>
                <a:cs typeface="Arial"/>
                <a:sym typeface="Arial"/>
                <a:hlinkClick r:id="rId8">
                  <a:extLst>
                    <a:ext uri="{A12FA001-AC4F-418D-AE19-62706E023703}">
                      <ahyp:hlinkClr val="tx"/>
                    </a:ext>
                  </a:extLst>
                </a:hlinkClick>
              </a:rPr>
              <a:t> </a:t>
            </a:r>
            <a:r>
              <a:rPr b="0" i="0" lang="en" sz="1600" u="none" cap="none" strike="noStrike">
                <a:solidFill>
                  <a:srgbClr val="000000"/>
                </a:solidFill>
                <a:latin typeface="Arial"/>
                <a:ea typeface="Arial"/>
                <a:cs typeface="Arial"/>
                <a:sym typeface="Arial"/>
              </a:rPr>
              <a:t>(in this PPTX). </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Go through the lab sheet and this PPTX.</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chemeClr val="dk1"/>
              </a:buClr>
              <a:buSzPts val="1600"/>
              <a:buFont typeface="Arial"/>
              <a:buChar char="●"/>
            </a:pPr>
            <a:r>
              <a:rPr b="0" i="0" lang="en" sz="1600" u="none" cap="none" strike="noStrike">
                <a:solidFill>
                  <a:schemeClr val="dk1"/>
                </a:solidFill>
                <a:latin typeface="Arial"/>
                <a:ea typeface="Arial"/>
                <a:cs typeface="Arial"/>
                <a:sym typeface="Arial"/>
              </a:rPr>
              <a:t>Input your data into the data table provided.</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Complete all analysis needed based on the group’s data you were assigned.</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Answer the </a:t>
            </a:r>
            <a:r>
              <a:rPr lang="en" sz="1600" u="sng"/>
              <a:t>discussion</a:t>
            </a:r>
            <a:r>
              <a:rPr b="0" i="0" lang="en" sz="1600" u="sng" cap="none" strike="noStrike">
                <a:solidFill>
                  <a:srgbClr val="000000"/>
                </a:solidFill>
                <a:latin typeface="Arial"/>
                <a:ea typeface="Arial"/>
                <a:cs typeface="Arial"/>
                <a:sym typeface="Arial"/>
              </a:rPr>
              <a:t> questions and </a:t>
            </a:r>
            <a:r>
              <a:rPr lang="en" sz="1600" u="sng"/>
              <a:t>data analysis</a:t>
            </a:r>
            <a:r>
              <a:rPr b="0" i="0" lang="en" sz="1600" u="none" cap="none" strike="noStrike">
                <a:solidFill>
                  <a:srgbClr val="000000"/>
                </a:solidFill>
                <a:latin typeface="Arial"/>
                <a:ea typeface="Arial"/>
                <a:cs typeface="Arial"/>
                <a:sym typeface="Arial"/>
              </a:rPr>
              <a:t> together as a lab group on a shared Google doc.</a:t>
            </a:r>
            <a:endParaRPr b="0" i="0" sz="1600" u="none" cap="none" strike="noStrike">
              <a:solidFill>
                <a:srgbClr val="000000"/>
              </a:solidFill>
              <a:latin typeface="Arial"/>
              <a:ea typeface="Arial"/>
              <a:cs typeface="Arial"/>
              <a:sym typeface="Arial"/>
            </a:endParaRPr>
          </a:p>
          <a:p>
            <a:pPr indent="-330200" lvl="1" marL="914400" marR="0" rtl="0" algn="l">
              <a:lnSpc>
                <a:spcPct val="100000"/>
              </a:lnSpc>
              <a:spcBef>
                <a:spcPts val="0"/>
              </a:spcBef>
              <a:spcAft>
                <a:spcPts val="0"/>
              </a:spcAft>
              <a:buClr>
                <a:srgbClr val="000000"/>
              </a:buClr>
              <a:buSzPts val="1600"/>
              <a:buFont typeface="Arial"/>
              <a:buChar char="○"/>
            </a:pPr>
            <a:r>
              <a:rPr b="0" i="0" lang="en" sz="1600" u="none" cap="none" strike="noStrike">
                <a:solidFill>
                  <a:srgbClr val="000000"/>
                </a:solidFill>
                <a:latin typeface="Arial"/>
                <a:ea typeface="Arial"/>
                <a:cs typeface="Arial"/>
                <a:sym typeface="Arial"/>
              </a:rPr>
              <a:t>One person submits the shared Google doc as your group’s submission for the assignment in Google Classroom. The other group members submit that person’s name as a private comment for the assignment and click “Mark as Done.”</a:t>
            </a:r>
            <a:endParaRPr b="0" i="0" sz="1600" u="none" cap="none" strike="noStrike">
              <a:solidFill>
                <a:srgbClr val="000000"/>
              </a:solidFill>
              <a:latin typeface="Arial"/>
              <a:ea typeface="Arial"/>
              <a:cs typeface="Arial"/>
              <a:sym typeface="Arial"/>
            </a:endParaRPr>
          </a:p>
          <a:p>
            <a:pPr indent="-330200" lvl="0" marL="457200" marR="0" rtl="0" algn="l">
              <a:lnSpc>
                <a:spcPct val="100000"/>
              </a:lnSpc>
              <a:spcBef>
                <a:spcPts val="0"/>
              </a:spcBef>
              <a:spcAft>
                <a:spcPts val="0"/>
              </a:spcAft>
              <a:buSzPts val="1600"/>
              <a:buChar char="●"/>
            </a:pPr>
            <a:r>
              <a:rPr b="1" lang="en" sz="1600"/>
              <a:t>On Data Table Doc:</a:t>
            </a:r>
            <a:endParaRPr b="1" sz="1600"/>
          </a:p>
          <a:p>
            <a:pPr indent="-330200" lvl="1" marL="914400" marR="0" rtl="0" algn="l">
              <a:lnSpc>
                <a:spcPct val="100000"/>
              </a:lnSpc>
              <a:spcBef>
                <a:spcPts val="0"/>
              </a:spcBef>
              <a:spcAft>
                <a:spcPts val="0"/>
              </a:spcAft>
              <a:buSzPts val="1600"/>
              <a:buChar char="○"/>
            </a:pPr>
            <a:r>
              <a:rPr lang="en" sz="1600"/>
              <a:t>Data Analysis: Group </a:t>
            </a:r>
            <a:endParaRPr sz="1600"/>
          </a:p>
          <a:p>
            <a:pPr indent="-330200" lvl="1" marL="914400" marR="0" rtl="0" algn="l">
              <a:lnSpc>
                <a:spcPct val="100000"/>
              </a:lnSpc>
              <a:spcBef>
                <a:spcPts val="0"/>
              </a:spcBef>
              <a:spcAft>
                <a:spcPts val="0"/>
              </a:spcAft>
              <a:buSzPts val="1600"/>
              <a:buChar char="○"/>
            </a:pPr>
            <a:r>
              <a:rPr lang="en" sz="1600"/>
              <a:t>Discussion Q: Group </a:t>
            </a:r>
            <a:endParaRPr sz="1600"/>
          </a:p>
          <a:p>
            <a:pPr indent="-330200" lvl="1" marL="914400" marR="0" rtl="0" algn="l">
              <a:lnSpc>
                <a:spcPct val="100000"/>
              </a:lnSpc>
              <a:spcBef>
                <a:spcPts val="0"/>
              </a:spcBef>
              <a:spcAft>
                <a:spcPts val="0"/>
              </a:spcAft>
              <a:buSzPts val="1600"/>
              <a:buChar char="○"/>
            </a:pPr>
            <a:r>
              <a:rPr lang="en" sz="1600"/>
              <a:t>Intro, Data, Graphs, Calculations: Individual</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b="0" l="0" r="0" t="0"/>
          <a:stretch/>
        </p:blipFill>
        <p:spPr>
          <a:xfrm>
            <a:off x="96625" y="62275"/>
            <a:ext cx="3820225" cy="3820225"/>
          </a:xfrm>
          <a:prstGeom prst="rect">
            <a:avLst/>
          </a:prstGeom>
          <a:noFill/>
          <a:ln>
            <a:noFill/>
          </a:ln>
        </p:spPr>
      </p:pic>
      <p:pic>
        <p:nvPicPr>
          <p:cNvPr id="96" name="Google Shape;96;p19"/>
          <p:cNvPicPr preferRelativeResize="0"/>
          <p:nvPr/>
        </p:nvPicPr>
        <p:blipFill rotWithShape="1">
          <a:blip r:embed="rId4">
            <a:alphaModFix/>
          </a:blip>
          <a:srcRect b="0" l="0" r="0" t="0"/>
          <a:stretch/>
        </p:blipFill>
        <p:spPr>
          <a:xfrm>
            <a:off x="5027600" y="76200"/>
            <a:ext cx="3820225" cy="2447125"/>
          </a:xfrm>
          <a:prstGeom prst="rect">
            <a:avLst/>
          </a:prstGeom>
          <a:noFill/>
          <a:ln>
            <a:noFill/>
          </a:ln>
        </p:spPr>
      </p:pic>
      <p:pic>
        <p:nvPicPr>
          <p:cNvPr id="97" name="Google Shape;97;p19"/>
          <p:cNvPicPr preferRelativeResize="0"/>
          <p:nvPr/>
        </p:nvPicPr>
        <p:blipFill rotWithShape="1">
          <a:blip r:embed="rId5">
            <a:alphaModFix/>
          </a:blip>
          <a:srcRect b="0" l="0" r="0" t="0"/>
          <a:stretch/>
        </p:blipFill>
        <p:spPr>
          <a:xfrm>
            <a:off x="3981225" y="2571751"/>
            <a:ext cx="4112832" cy="2447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